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62"/>
  </p:notesMasterIdLst>
  <p:sldIdLst>
    <p:sldId id="256" r:id="rId2"/>
    <p:sldId id="257" r:id="rId3"/>
    <p:sldId id="306" r:id="rId4"/>
    <p:sldId id="258" r:id="rId5"/>
    <p:sldId id="259" r:id="rId6"/>
    <p:sldId id="260" r:id="rId7"/>
    <p:sldId id="269" r:id="rId8"/>
    <p:sldId id="308" r:id="rId9"/>
    <p:sldId id="261" r:id="rId10"/>
    <p:sldId id="262" r:id="rId11"/>
    <p:sldId id="304" r:id="rId12"/>
    <p:sldId id="266" r:id="rId13"/>
    <p:sldId id="267" r:id="rId14"/>
    <p:sldId id="268" r:id="rId15"/>
    <p:sldId id="312" r:id="rId16"/>
    <p:sldId id="263" r:id="rId17"/>
    <p:sldId id="264" r:id="rId18"/>
    <p:sldId id="313" r:id="rId19"/>
    <p:sldId id="314" r:id="rId20"/>
    <p:sldId id="265" r:id="rId21"/>
    <p:sldId id="270" r:id="rId22"/>
    <p:sldId id="271" r:id="rId23"/>
    <p:sldId id="273" r:id="rId24"/>
    <p:sldId id="272" r:id="rId25"/>
    <p:sldId id="275" r:id="rId26"/>
    <p:sldId id="329" r:id="rId27"/>
    <p:sldId id="274" r:id="rId28"/>
    <p:sldId id="276" r:id="rId29"/>
    <p:sldId id="291" r:id="rId30"/>
    <p:sldId id="310" r:id="rId31"/>
    <p:sldId id="277" r:id="rId32"/>
    <p:sldId id="279" r:id="rId33"/>
    <p:sldId id="280" r:id="rId34"/>
    <p:sldId id="281" r:id="rId35"/>
    <p:sldId id="284" r:id="rId36"/>
    <p:sldId id="282" r:id="rId37"/>
    <p:sldId id="283" r:id="rId38"/>
    <p:sldId id="318" r:id="rId39"/>
    <p:sldId id="319" r:id="rId40"/>
    <p:sldId id="303" r:id="rId41"/>
    <p:sldId id="286" r:id="rId42"/>
    <p:sldId id="285" r:id="rId43"/>
    <p:sldId id="288" r:id="rId44"/>
    <p:sldId id="287" r:id="rId45"/>
    <p:sldId id="289" r:id="rId46"/>
    <p:sldId id="301" r:id="rId47"/>
    <p:sldId id="300" r:id="rId48"/>
    <p:sldId id="311" r:id="rId49"/>
    <p:sldId id="290" r:id="rId50"/>
    <p:sldId id="316" r:id="rId51"/>
    <p:sldId id="320" r:id="rId52"/>
    <p:sldId id="293" r:id="rId53"/>
    <p:sldId id="294" r:id="rId54"/>
    <p:sldId id="295" r:id="rId55"/>
    <p:sldId id="344" r:id="rId56"/>
    <p:sldId id="345" r:id="rId57"/>
    <p:sldId id="297" r:id="rId58"/>
    <p:sldId id="298" r:id="rId59"/>
    <p:sldId id="299" r:id="rId60"/>
    <p:sldId id="346" r:id="rId61"/>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10" d="100"/>
          <a:sy n="110" d="100"/>
        </p:scale>
        <p:origin x="-164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AA194CC-5FCE-4387-A567-449061E38F13}" type="datetimeFigureOut">
              <a:rPr lang="fa-IR" smtClean="0"/>
              <a:pPr/>
              <a:t>1439/11/10</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12EB894-3F5E-4614-805B-9F48FEAC5671}" type="slidenum">
              <a:rPr lang="fa-IR" smtClean="0"/>
              <a:pPr/>
              <a:t>‹#›</a:t>
            </a:fld>
            <a:endParaRPr lang="fa-IR"/>
          </a:p>
        </p:txBody>
      </p:sp>
    </p:spTree>
    <p:extLst>
      <p:ext uri="{BB962C8B-B14F-4D97-AF65-F5344CB8AC3E}">
        <p14:creationId xmlns:p14="http://schemas.microsoft.com/office/powerpoint/2010/main" xmlns="" val="312853138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6CCBC-D0B9-4789-9270-F4658B629E03}" type="slidenum">
              <a:rPr lang="ar-SA" altLang="fa-IR"/>
              <a:pPr/>
              <a:t>7</a:t>
            </a:fld>
            <a:endParaRPr lang="en-US" altLang="fa-I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lt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2EB894-3F5E-4614-805B-9F48FEAC5671}" type="slidenum">
              <a:rPr lang="fa-IR" smtClean="0"/>
              <a:pPr/>
              <a:t>51</a:t>
            </a:fld>
            <a:endParaRPr lang="fa-IR"/>
          </a:p>
        </p:txBody>
      </p:sp>
    </p:spTree>
    <p:extLst>
      <p:ext uri="{BB962C8B-B14F-4D97-AF65-F5344CB8AC3E}">
        <p14:creationId xmlns:p14="http://schemas.microsoft.com/office/powerpoint/2010/main" xmlns="" val="216012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A2AB4EC4-0746-4511-8650-11AF2B6BAF92}" type="datetimeFigureOut">
              <a:rPr lang="fa-IR" smtClean="0"/>
              <a:pPr/>
              <a:t>1439/11/10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CF94FE8-85D9-488A-A033-9E5E41904387}" type="slidenum">
              <a:rPr lang="fa-IR" smtClean="0"/>
              <a:pPr/>
              <a:t>‹#›</a:t>
            </a:fld>
            <a:endParaRPr lang="fa-IR"/>
          </a:p>
        </p:txBody>
      </p:sp>
    </p:spTree>
    <p:extLst>
      <p:ext uri="{BB962C8B-B14F-4D97-AF65-F5344CB8AC3E}">
        <p14:creationId xmlns:p14="http://schemas.microsoft.com/office/powerpoint/2010/main" xmlns="" val="3204945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2AB4EC4-0746-4511-8650-11AF2B6BAF92}" type="datetimeFigureOut">
              <a:rPr lang="fa-IR" smtClean="0"/>
              <a:pPr/>
              <a:t>1439/11/10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CF94FE8-85D9-488A-A033-9E5E41904387}" type="slidenum">
              <a:rPr lang="fa-IR" smtClean="0"/>
              <a:pPr/>
              <a:t>‹#›</a:t>
            </a:fld>
            <a:endParaRPr lang="fa-IR"/>
          </a:p>
        </p:txBody>
      </p:sp>
    </p:spTree>
    <p:extLst>
      <p:ext uri="{BB962C8B-B14F-4D97-AF65-F5344CB8AC3E}">
        <p14:creationId xmlns:p14="http://schemas.microsoft.com/office/powerpoint/2010/main" xmlns="" val="3481753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2AB4EC4-0746-4511-8650-11AF2B6BAF92}" type="datetimeFigureOut">
              <a:rPr lang="fa-IR" smtClean="0"/>
              <a:pPr/>
              <a:t>1439/11/10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CF94FE8-85D9-488A-A033-9E5E41904387}" type="slidenum">
              <a:rPr lang="fa-IR" smtClean="0"/>
              <a:pPr/>
              <a:t>‹#›</a:t>
            </a:fld>
            <a:endParaRPr lang="fa-IR"/>
          </a:p>
        </p:txBody>
      </p:sp>
    </p:spTree>
    <p:extLst>
      <p:ext uri="{BB962C8B-B14F-4D97-AF65-F5344CB8AC3E}">
        <p14:creationId xmlns:p14="http://schemas.microsoft.com/office/powerpoint/2010/main" xmlns="" val="3610564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2AB4EC4-0746-4511-8650-11AF2B6BAF92}" type="datetimeFigureOut">
              <a:rPr lang="fa-IR" smtClean="0"/>
              <a:pPr/>
              <a:t>1439/11/10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CF94FE8-85D9-488A-A033-9E5E41904387}" type="slidenum">
              <a:rPr lang="fa-IR" smtClean="0"/>
              <a:pPr/>
              <a:t>‹#›</a:t>
            </a:fld>
            <a:endParaRPr lang="fa-IR"/>
          </a:p>
        </p:txBody>
      </p:sp>
    </p:spTree>
    <p:extLst>
      <p:ext uri="{BB962C8B-B14F-4D97-AF65-F5344CB8AC3E}">
        <p14:creationId xmlns:p14="http://schemas.microsoft.com/office/powerpoint/2010/main" xmlns="" val="4234776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AB4EC4-0746-4511-8650-11AF2B6BAF92}" type="datetimeFigureOut">
              <a:rPr lang="fa-IR" smtClean="0"/>
              <a:pPr/>
              <a:t>1439/11/10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CF94FE8-85D9-488A-A033-9E5E41904387}" type="slidenum">
              <a:rPr lang="fa-IR" smtClean="0"/>
              <a:pPr/>
              <a:t>‹#›</a:t>
            </a:fld>
            <a:endParaRPr lang="fa-IR"/>
          </a:p>
        </p:txBody>
      </p:sp>
    </p:spTree>
    <p:extLst>
      <p:ext uri="{BB962C8B-B14F-4D97-AF65-F5344CB8AC3E}">
        <p14:creationId xmlns:p14="http://schemas.microsoft.com/office/powerpoint/2010/main" xmlns="" val="2000983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A2AB4EC4-0746-4511-8650-11AF2B6BAF92}" type="datetimeFigureOut">
              <a:rPr lang="fa-IR" smtClean="0"/>
              <a:pPr/>
              <a:t>1439/11/10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CF94FE8-85D9-488A-A033-9E5E41904387}" type="slidenum">
              <a:rPr lang="fa-IR" smtClean="0"/>
              <a:pPr/>
              <a:t>‹#›</a:t>
            </a:fld>
            <a:endParaRPr lang="fa-IR"/>
          </a:p>
        </p:txBody>
      </p:sp>
    </p:spTree>
    <p:extLst>
      <p:ext uri="{BB962C8B-B14F-4D97-AF65-F5344CB8AC3E}">
        <p14:creationId xmlns:p14="http://schemas.microsoft.com/office/powerpoint/2010/main" xmlns="" val="1333661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A2AB4EC4-0746-4511-8650-11AF2B6BAF92}" type="datetimeFigureOut">
              <a:rPr lang="fa-IR" smtClean="0"/>
              <a:pPr/>
              <a:t>1439/11/10</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4CF94FE8-85D9-488A-A033-9E5E41904387}" type="slidenum">
              <a:rPr lang="fa-IR" smtClean="0"/>
              <a:pPr/>
              <a:t>‹#›</a:t>
            </a:fld>
            <a:endParaRPr lang="fa-IR"/>
          </a:p>
        </p:txBody>
      </p:sp>
    </p:spTree>
    <p:extLst>
      <p:ext uri="{BB962C8B-B14F-4D97-AF65-F5344CB8AC3E}">
        <p14:creationId xmlns:p14="http://schemas.microsoft.com/office/powerpoint/2010/main" xmlns="" val="2854216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A2AB4EC4-0746-4511-8650-11AF2B6BAF92}" type="datetimeFigureOut">
              <a:rPr lang="fa-IR" smtClean="0"/>
              <a:pPr/>
              <a:t>1439/11/10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4CF94FE8-85D9-488A-A033-9E5E41904387}" type="slidenum">
              <a:rPr lang="fa-IR" smtClean="0"/>
              <a:pPr/>
              <a:t>‹#›</a:t>
            </a:fld>
            <a:endParaRPr lang="fa-IR"/>
          </a:p>
        </p:txBody>
      </p:sp>
    </p:spTree>
    <p:extLst>
      <p:ext uri="{BB962C8B-B14F-4D97-AF65-F5344CB8AC3E}">
        <p14:creationId xmlns:p14="http://schemas.microsoft.com/office/powerpoint/2010/main" xmlns="" val="837212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AB4EC4-0746-4511-8650-11AF2B6BAF92}" type="datetimeFigureOut">
              <a:rPr lang="fa-IR" smtClean="0"/>
              <a:pPr/>
              <a:t>1439/11/10</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4CF94FE8-85D9-488A-A033-9E5E41904387}" type="slidenum">
              <a:rPr lang="fa-IR" smtClean="0"/>
              <a:pPr/>
              <a:t>‹#›</a:t>
            </a:fld>
            <a:endParaRPr lang="fa-IR"/>
          </a:p>
        </p:txBody>
      </p:sp>
    </p:spTree>
    <p:extLst>
      <p:ext uri="{BB962C8B-B14F-4D97-AF65-F5344CB8AC3E}">
        <p14:creationId xmlns:p14="http://schemas.microsoft.com/office/powerpoint/2010/main" xmlns="" val="410575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AB4EC4-0746-4511-8650-11AF2B6BAF92}" type="datetimeFigureOut">
              <a:rPr lang="fa-IR" smtClean="0"/>
              <a:pPr/>
              <a:t>1439/11/10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CF94FE8-85D9-488A-A033-9E5E41904387}" type="slidenum">
              <a:rPr lang="fa-IR" smtClean="0"/>
              <a:pPr/>
              <a:t>‹#›</a:t>
            </a:fld>
            <a:endParaRPr lang="fa-IR"/>
          </a:p>
        </p:txBody>
      </p:sp>
    </p:spTree>
    <p:extLst>
      <p:ext uri="{BB962C8B-B14F-4D97-AF65-F5344CB8AC3E}">
        <p14:creationId xmlns:p14="http://schemas.microsoft.com/office/powerpoint/2010/main" xmlns="" val="2156704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AB4EC4-0746-4511-8650-11AF2B6BAF92}" type="datetimeFigureOut">
              <a:rPr lang="fa-IR" smtClean="0"/>
              <a:pPr/>
              <a:t>1439/11/10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CF94FE8-85D9-488A-A033-9E5E41904387}" type="slidenum">
              <a:rPr lang="fa-IR" smtClean="0"/>
              <a:pPr/>
              <a:t>‹#›</a:t>
            </a:fld>
            <a:endParaRPr lang="fa-IR"/>
          </a:p>
        </p:txBody>
      </p:sp>
    </p:spTree>
    <p:extLst>
      <p:ext uri="{BB962C8B-B14F-4D97-AF65-F5344CB8AC3E}">
        <p14:creationId xmlns:p14="http://schemas.microsoft.com/office/powerpoint/2010/main" xmlns="" val="280690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2AB4EC4-0746-4511-8650-11AF2B6BAF92}" type="datetimeFigureOut">
              <a:rPr lang="fa-IR" smtClean="0"/>
              <a:pPr/>
              <a:t>1439/11/10</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CF94FE8-85D9-488A-A033-9E5E41904387}" type="slidenum">
              <a:rPr lang="fa-IR" smtClean="0"/>
              <a:pPr/>
              <a:t>‹#›</a:t>
            </a:fld>
            <a:endParaRPr lang="fa-IR"/>
          </a:p>
        </p:txBody>
      </p:sp>
    </p:spTree>
    <p:extLst>
      <p:ext uri="{BB962C8B-B14F-4D97-AF65-F5344CB8AC3E}">
        <p14:creationId xmlns:p14="http://schemas.microsoft.com/office/powerpoint/2010/main" xmlns="" val="1343913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image3.slideserve.com/6059187/slide5-n.jp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fa.wikipedia.org/wiki/%D9%87%D9%86%D8%AF%D9%88%D8%B3%D8%AA%D8%A7%D9%86" TargetMode="External"/><Relationship Id="rId2" Type="http://schemas.openxmlformats.org/officeDocument/2006/relationships/hyperlink" Target="http://fa.wikipedia.org/w/index.php?title=%DA%AF%D8%A7%D8%B1%D8%B3%DB%8C%D8%A7_%D8%AF%D9%87_%D8%A7%D9%88%D8%B1%D8%AA%D8%A7&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 TargetMode="External"/><Relationship Id="rId1" Type="http://schemas.openxmlformats.org/officeDocument/2006/relationships/slideLayout" Target="../slideLayouts/slideLayout2.xml"/><Relationship Id="rId4" Type="http://schemas.openxmlformats.org/officeDocument/2006/relationships/hyperlink" Target="http://fa.wikipedia.org/wiki/%D8%B1%D8%A7%D8%A8%D8%B1%D8%AA_%DA%A9%D8%AE"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cs typeface="B Nazanin" pitchFamily="2" charset="-78"/>
              </a:rPr>
              <a:t>تشخيص آزمايشگاهي </a:t>
            </a:r>
            <a:r>
              <a:rPr lang="fa-IR" i="1" dirty="0" smtClean="0">
                <a:cs typeface="B Nazanin" pitchFamily="2" charset="-78"/>
              </a:rPr>
              <a:t>ويبريو كلرا</a:t>
            </a:r>
            <a:endParaRPr lang="fa-IR" i="1" dirty="0">
              <a:cs typeface="B Nazanin" pitchFamily="2" charset="-78"/>
            </a:endParaRPr>
          </a:p>
        </p:txBody>
      </p:sp>
      <p:sp>
        <p:nvSpPr>
          <p:cNvPr id="3" name="Subtitle 2"/>
          <p:cNvSpPr>
            <a:spLocks noGrp="1"/>
          </p:cNvSpPr>
          <p:nvPr>
            <p:ph type="subTitle" idx="1"/>
          </p:nvPr>
        </p:nvSpPr>
        <p:spPr/>
        <p:txBody>
          <a:bodyPr>
            <a:normAutofit/>
          </a:bodyPr>
          <a:lstStyle/>
          <a:p>
            <a:r>
              <a:rPr lang="fa-IR" dirty="0" smtClean="0">
                <a:solidFill>
                  <a:srgbClr val="0070C0"/>
                </a:solidFill>
                <a:cs typeface="B Nazanin" pitchFamily="2" charset="-78"/>
              </a:rPr>
              <a:t>امور ازمایشگاههای معاونت بهداشتی</a:t>
            </a:r>
            <a:endParaRPr lang="fa-IR" dirty="0" smtClean="0">
              <a:solidFill>
                <a:srgbClr val="0070C0"/>
              </a:solidFill>
              <a:cs typeface="B Nazanin" pitchFamily="2" charset="-78"/>
            </a:endParaRPr>
          </a:p>
          <a:p>
            <a:r>
              <a:rPr lang="fa-IR" dirty="0" smtClean="0">
                <a:solidFill>
                  <a:srgbClr val="0070C0"/>
                </a:solidFill>
                <a:cs typeface="B Nazanin" pitchFamily="2" charset="-78"/>
              </a:rPr>
              <a:t>دانشگاه علوم پزشكي کرمانشاه</a:t>
            </a:r>
            <a:endParaRPr lang="fa-IR" dirty="0">
              <a:solidFill>
                <a:srgbClr val="0070C0"/>
              </a:solidFill>
              <a:cs typeface="B Nazanin" pitchFamily="2" charset="-78"/>
            </a:endParaRPr>
          </a:p>
        </p:txBody>
      </p:sp>
    </p:spTree>
    <p:extLst>
      <p:ext uri="{BB962C8B-B14F-4D97-AF65-F5344CB8AC3E}">
        <p14:creationId xmlns:p14="http://schemas.microsoft.com/office/powerpoint/2010/main" xmlns="" val="2365980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764" y="260648"/>
            <a:ext cx="8229600" cy="1143000"/>
          </a:xfrm>
        </p:spPr>
        <p:txBody>
          <a:bodyPr>
            <a:normAutofit fontScale="90000"/>
          </a:bodyPr>
          <a:lstStyle/>
          <a:p>
            <a:r>
              <a:rPr lang="ar-SA" b="1" dirty="0">
                <a:cs typeface="B Nazanin" pitchFamily="2" charset="-78"/>
              </a:rPr>
              <a:t>ساختمان آنتي ژني وسروتايپ هاي وي</a:t>
            </a:r>
            <a:r>
              <a:rPr lang="fa-IR" b="1" dirty="0">
                <a:cs typeface="B Nazanin" pitchFamily="2" charset="-78"/>
              </a:rPr>
              <a:t>ب</a:t>
            </a:r>
            <a:r>
              <a:rPr lang="ar-SA" b="1" dirty="0">
                <a:cs typeface="B Nazanin" pitchFamily="2" charset="-78"/>
              </a:rPr>
              <a:t>ريو کلرا</a:t>
            </a:r>
            <a:r>
              <a:rPr lang="en-US" dirty="0"/>
              <a:t/>
            </a:r>
            <a:br>
              <a:rPr lang="en-US" dirty="0"/>
            </a:br>
            <a:endParaRPr lang="fa-IR" dirty="0"/>
          </a:p>
        </p:txBody>
      </p:sp>
      <p:sp>
        <p:nvSpPr>
          <p:cNvPr id="3" name="Content Placeholder 2"/>
          <p:cNvSpPr>
            <a:spLocks noGrp="1"/>
          </p:cNvSpPr>
          <p:nvPr>
            <p:ph idx="1"/>
          </p:nvPr>
        </p:nvSpPr>
        <p:spPr/>
        <p:txBody>
          <a:bodyPr>
            <a:normAutofit/>
          </a:bodyPr>
          <a:lstStyle/>
          <a:p>
            <a:pPr algn="just"/>
            <a:r>
              <a:rPr lang="ar-SA" dirty="0">
                <a:cs typeface="B Nazanin" pitchFamily="2" charset="-78"/>
              </a:rPr>
              <a:t> ويبريو کلرا داراي دونوع آنتي ژن مهم  مي باشد 1-آنتي ژن </a:t>
            </a:r>
            <a:r>
              <a:rPr lang="en-US" dirty="0">
                <a:cs typeface="B Nazanin" pitchFamily="2" charset="-78"/>
              </a:rPr>
              <a:t>O </a:t>
            </a:r>
            <a:r>
              <a:rPr lang="ar-SA" dirty="0">
                <a:cs typeface="B Nazanin" pitchFamily="2" charset="-78"/>
              </a:rPr>
              <a:t> 2-آنتي </a:t>
            </a:r>
            <a:r>
              <a:rPr lang="en-US" dirty="0">
                <a:cs typeface="B Nazanin" pitchFamily="2" charset="-78"/>
              </a:rPr>
              <a:t>H</a:t>
            </a:r>
            <a:r>
              <a:rPr lang="fa-IR" dirty="0">
                <a:cs typeface="B Nazanin" pitchFamily="2" charset="-78"/>
              </a:rPr>
              <a:t>. آنتي ژن </a:t>
            </a:r>
            <a:r>
              <a:rPr lang="en-US" dirty="0">
                <a:cs typeface="B Nazanin" pitchFamily="2" charset="-78"/>
              </a:rPr>
              <a:t> H</a:t>
            </a:r>
            <a:r>
              <a:rPr lang="fa-IR" dirty="0">
                <a:cs typeface="B Nazanin" pitchFamily="2" charset="-78"/>
              </a:rPr>
              <a:t>بدليل عدم تنوع آنتي ژنيکي نقشی در طبقه بندي وسروتايپ کردن ويبريو کلرا ندارد تا بحال </a:t>
            </a:r>
            <a:r>
              <a:rPr lang="fa-IR" dirty="0" smtClean="0">
                <a:cs typeface="B Nazanin" pitchFamily="2" charset="-78"/>
              </a:rPr>
              <a:t> 206 سروگروه    </a:t>
            </a:r>
            <a:r>
              <a:rPr lang="en-US" dirty="0" smtClean="0">
                <a:cs typeface="B Nazanin" pitchFamily="2" charset="-78"/>
              </a:rPr>
              <a:t>O </a:t>
            </a:r>
            <a:r>
              <a:rPr lang="fa-IR" dirty="0" smtClean="0">
                <a:cs typeface="B Nazanin" pitchFamily="2" charset="-78"/>
              </a:rPr>
              <a:t> در </a:t>
            </a:r>
            <a:r>
              <a:rPr lang="fa-IR" i="1" dirty="0">
                <a:cs typeface="B Nazanin" pitchFamily="2" charset="-78"/>
              </a:rPr>
              <a:t>ويبريو کلرا</a:t>
            </a:r>
            <a:r>
              <a:rPr lang="fa-IR" dirty="0">
                <a:cs typeface="B Nazanin" pitchFamily="2" charset="-78"/>
              </a:rPr>
              <a:t> شناسائي شده </a:t>
            </a:r>
            <a:r>
              <a:rPr lang="fa-IR" dirty="0" smtClean="0">
                <a:cs typeface="B Nazanin" pitchFamily="2" charset="-78"/>
              </a:rPr>
              <a:t>است.</a:t>
            </a:r>
          </a:p>
          <a:p>
            <a:pPr algn="just"/>
            <a:r>
              <a:rPr lang="fa-IR" dirty="0" smtClean="0">
                <a:cs typeface="B Nazanin" pitchFamily="2" charset="-78"/>
              </a:rPr>
              <a:t> </a:t>
            </a:r>
            <a:r>
              <a:rPr lang="fa-IR" i="1" dirty="0">
                <a:cs typeface="B Nazanin" pitchFamily="2" charset="-78"/>
              </a:rPr>
              <a:t>ويبريو کلرا</a:t>
            </a:r>
            <a:r>
              <a:rPr lang="fa-IR" dirty="0">
                <a:cs typeface="B Nazanin" pitchFamily="2" charset="-78"/>
              </a:rPr>
              <a:t> داراي دو بيوتايپ کلاسيک و التور </a:t>
            </a:r>
            <a:r>
              <a:rPr lang="ar-SA" dirty="0">
                <a:cs typeface="B Nazanin" pitchFamily="2" charset="-78"/>
              </a:rPr>
              <a:t> ميباشد که هرکدام بر حسب انواع آنتي ژنهاي موجود در ساختمان آنتي ژن </a:t>
            </a:r>
            <a:r>
              <a:rPr lang="en-US" dirty="0">
                <a:cs typeface="B Nazanin" pitchFamily="2" charset="-78"/>
              </a:rPr>
              <a:t>O</a:t>
            </a:r>
            <a:r>
              <a:rPr lang="fa-IR" dirty="0">
                <a:cs typeface="B Nazanin" pitchFamily="2" charset="-78"/>
              </a:rPr>
              <a:t> ديواره سلولي خود به سه سروتايپ اينابا، اوگاوا  و  هيکوچيما طبقه بندي مي شوند.</a:t>
            </a:r>
          </a:p>
        </p:txBody>
      </p:sp>
    </p:spTree>
    <p:extLst>
      <p:ext uri="{BB962C8B-B14F-4D97-AF65-F5344CB8AC3E}">
        <p14:creationId xmlns:p14="http://schemas.microsoft.com/office/powerpoint/2010/main" xmlns="" val="1963951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cs typeface="B Nazanin" pitchFamily="2" charset="-78"/>
              </a:rPr>
              <a:t>افتراق بیوتایپ  های کلاسیک والتور</a:t>
            </a:r>
            <a:r>
              <a:rPr lang="en-US" i="1" dirty="0" smtClean="0">
                <a:cs typeface="B Nazanin" pitchFamily="2" charset="-78"/>
              </a:rPr>
              <a:t> </a:t>
            </a:r>
            <a:r>
              <a:rPr lang="fa-IR" i="1" dirty="0" smtClean="0">
                <a:cs typeface="B Nazanin" pitchFamily="2" charset="-78"/>
              </a:rPr>
              <a:t>ویبریوکلرا</a:t>
            </a:r>
            <a:endParaRPr lang="en-US" i="1" dirty="0">
              <a:cs typeface="B Nazanin" pitchFamily="2" charset="-78"/>
            </a:endParaRPr>
          </a:p>
        </p:txBody>
      </p:sp>
      <p:pic>
        <p:nvPicPr>
          <p:cNvPr id="4" name="Content Placeholder 3"/>
          <p:cNvPicPr>
            <a:picLocks noGrp="1" noChangeAspect="1"/>
          </p:cNvPicPr>
          <p:nvPr>
            <p:ph idx="1"/>
          </p:nvPr>
        </p:nvPicPr>
        <p:blipFill>
          <a:blip r:embed="rId2" cstate="print"/>
          <a:stretch>
            <a:fillRect/>
          </a:stretch>
        </p:blipFill>
        <p:spPr>
          <a:xfrm>
            <a:off x="457200" y="1758118"/>
            <a:ext cx="8229600" cy="4210126"/>
          </a:xfrm>
          <a:prstGeom prst="rect">
            <a:avLst/>
          </a:prstGeom>
        </p:spPr>
      </p:pic>
    </p:spTree>
    <p:extLst>
      <p:ext uri="{BB962C8B-B14F-4D97-AF65-F5344CB8AC3E}">
        <p14:creationId xmlns:p14="http://schemas.microsoft.com/office/powerpoint/2010/main" xmlns="" val="3088139136"/>
      </p:ext>
    </p:extLst>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cs typeface="B Nazanin" pitchFamily="2" charset="-78"/>
              </a:rPr>
              <a:t>مكانيسم بيماري زائي وبا</a:t>
            </a:r>
            <a:r>
              <a:rPr lang="fa-IR" dirty="0" smtClean="0"/>
              <a:t/>
            </a:r>
            <a:br>
              <a:rPr lang="fa-IR" dirty="0" smtClean="0"/>
            </a:br>
            <a:endParaRPr lang="fa-IR" dirty="0"/>
          </a:p>
        </p:txBody>
      </p:sp>
      <p:sp>
        <p:nvSpPr>
          <p:cNvPr id="3" name="Content Placeholder 2"/>
          <p:cNvSpPr>
            <a:spLocks noGrp="1"/>
          </p:cNvSpPr>
          <p:nvPr>
            <p:ph idx="1"/>
          </p:nvPr>
        </p:nvSpPr>
        <p:spPr/>
        <p:txBody>
          <a:bodyPr>
            <a:normAutofit/>
          </a:bodyPr>
          <a:lstStyle/>
          <a:p>
            <a:pPr algn="just"/>
            <a:r>
              <a:rPr lang="fa-IR" dirty="0" smtClean="0">
                <a:cs typeface="B Nazanin" pitchFamily="2" charset="-78"/>
              </a:rPr>
              <a:t> ميكروب وبا بيشتر از طريق آب  ويا  مواد غذائي آلوده وارد بدن انسان مي شود.در شرايط طبيعي ويبريو كلرا فقط براي انسان بيماريزا مي باشد.فردي با اسيديته طبيعي معده بايد تعداد10</a:t>
            </a:r>
            <a:r>
              <a:rPr lang="fa-IR" baseline="30000" dirty="0" smtClean="0">
                <a:cs typeface="B Nazanin" pitchFamily="2" charset="-78"/>
              </a:rPr>
              <a:t>10</a:t>
            </a:r>
            <a:r>
              <a:rPr lang="fa-IR" dirty="0" smtClean="0">
                <a:cs typeface="B Nazanin" pitchFamily="2" charset="-78"/>
              </a:rPr>
              <a:t>ارگانيسم يا بيشتر بخورد تا به بيماري وبا مبتلا شود. هنگامي كه باكتري از طريق غذا وارد بدن مي شود به علت اثرات بافري غذا بر اسيد معده تعداد 10</a:t>
            </a:r>
            <a:r>
              <a:rPr lang="fa-IR" baseline="30000" dirty="0" smtClean="0">
                <a:cs typeface="B Nazanin" pitchFamily="2" charset="-78"/>
              </a:rPr>
              <a:t>2</a:t>
            </a:r>
            <a:r>
              <a:rPr lang="fa-IR" dirty="0" smtClean="0">
                <a:cs typeface="B Nazanin" pitchFamily="2" charset="-78"/>
              </a:rPr>
              <a:t> تا10</a:t>
            </a:r>
            <a:r>
              <a:rPr lang="fa-IR" baseline="30000" dirty="0" smtClean="0">
                <a:cs typeface="B Nazanin" pitchFamily="2" charset="-78"/>
              </a:rPr>
              <a:t>4</a:t>
            </a:r>
            <a:r>
              <a:rPr lang="fa-IR" dirty="0" smtClean="0">
                <a:cs typeface="B Nazanin" pitchFamily="2" charset="-78"/>
              </a:rPr>
              <a:t> باكتري نيز مي تواند باعث ايجاد بيماري گردد.هر داروئي كه اسيديته معده را كاهش دهد ميتواند فرد را مستعد ابتلا به بيماري وبا بكند. </a:t>
            </a:r>
            <a:endParaRPr lang="fa-IR" dirty="0">
              <a:cs typeface="B Nazanin" pitchFamily="2" charset="-78"/>
            </a:endParaRPr>
          </a:p>
        </p:txBody>
      </p:sp>
    </p:spTree>
    <p:extLst>
      <p:ext uri="{BB962C8B-B14F-4D97-AF65-F5344CB8AC3E}">
        <p14:creationId xmlns:p14="http://schemas.microsoft.com/office/powerpoint/2010/main" xmlns="" val="3027308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cs typeface="B Nazanin" pitchFamily="2" charset="-78"/>
              </a:rPr>
              <a:t>مكانيسم بيماري زائي وبا</a:t>
            </a:r>
            <a:r>
              <a:rPr lang="fa-IR" dirty="0"/>
              <a:t/>
            </a:r>
            <a:br>
              <a:rPr lang="fa-IR" dirty="0"/>
            </a:br>
            <a:endParaRPr lang="fa-IR" dirty="0"/>
          </a:p>
        </p:txBody>
      </p:sp>
      <p:sp>
        <p:nvSpPr>
          <p:cNvPr id="3" name="Content Placeholder 2"/>
          <p:cNvSpPr>
            <a:spLocks noGrp="1"/>
          </p:cNvSpPr>
          <p:nvPr>
            <p:ph idx="1"/>
          </p:nvPr>
        </p:nvSpPr>
        <p:spPr/>
        <p:txBody>
          <a:bodyPr/>
          <a:lstStyle/>
          <a:p>
            <a:pPr algn="just"/>
            <a:r>
              <a:rPr lang="fa-IR" dirty="0" smtClean="0">
                <a:cs typeface="B Nazanin" pitchFamily="2" charset="-78"/>
              </a:rPr>
              <a:t>وبا يك عفونت مهاجم نمي باشد .ارگانيسم ها داخل مجراي روده باقي مي مانند وبه گردش خون راه پيدا نميكنند .ارگانيسم هاي بيماريزا به ميكروويلي هاي حاشيه مسواكي سلول هاي اپي تليال مي چسبند.در آنجا تكیثر پيدا مي كنند و توكسين وبا وشايد اندوتوكسين وموسيناز توليد مي كنند.</a:t>
            </a:r>
            <a:endParaRPr lang="fa-IR" dirty="0">
              <a:cs typeface="B Nazanin" pitchFamily="2" charset="-78"/>
            </a:endParaRPr>
          </a:p>
        </p:txBody>
      </p:sp>
    </p:spTree>
    <p:extLst>
      <p:ext uri="{BB962C8B-B14F-4D97-AF65-F5344CB8AC3E}">
        <p14:creationId xmlns:p14="http://schemas.microsoft.com/office/powerpoint/2010/main" xmlns="" val="822680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cs typeface="B Nazanin" pitchFamily="2" charset="-78"/>
              </a:rPr>
              <a:t>شاخص هاي بيماريزائی ويبريو كلرا</a:t>
            </a:r>
            <a:endParaRPr lang="fa-IR" dirty="0">
              <a:cs typeface="B Nazanin" pitchFamily="2" charset="-78"/>
            </a:endParaRPr>
          </a:p>
        </p:txBody>
      </p:sp>
      <p:sp>
        <p:nvSpPr>
          <p:cNvPr id="3" name="Content Placeholder 2"/>
          <p:cNvSpPr>
            <a:spLocks noGrp="1"/>
          </p:cNvSpPr>
          <p:nvPr>
            <p:ph idx="1"/>
          </p:nvPr>
        </p:nvSpPr>
        <p:spPr/>
        <p:txBody>
          <a:bodyPr/>
          <a:lstStyle/>
          <a:p>
            <a:r>
              <a:rPr lang="fa-IR" dirty="0" smtClean="0">
                <a:cs typeface="B Nazanin" pitchFamily="2" charset="-78"/>
              </a:rPr>
              <a:t>فاكتورهاي مختلفي در بيماريزائي ويبريو كلرا نقش دارند كه عبارتند از </a:t>
            </a:r>
          </a:p>
          <a:p>
            <a:r>
              <a:rPr lang="fa-IR" dirty="0" smtClean="0">
                <a:cs typeface="B Nazanin" pitchFamily="2" charset="-78"/>
              </a:rPr>
              <a:t>1- فاكتورهاي اتصال ( پيلي ، هماگلوتينين  فاكتور كلونيزاسيون كمكي)</a:t>
            </a:r>
          </a:p>
          <a:p>
            <a:r>
              <a:rPr lang="fa-IR" dirty="0" smtClean="0">
                <a:cs typeface="B Nazanin" pitchFamily="2" charset="-78"/>
              </a:rPr>
              <a:t>2-  موسيناز</a:t>
            </a:r>
          </a:p>
          <a:p>
            <a:r>
              <a:rPr lang="fa-IR" dirty="0" smtClean="0">
                <a:cs typeface="B Nazanin" pitchFamily="2" charset="-78"/>
              </a:rPr>
              <a:t>3- انتروتوكسين </a:t>
            </a:r>
            <a:endParaRPr lang="fa-IR" dirty="0">
              <a:cs typeface="B Nazanin" pitchFamily="2" charset="-78"/>
            </a:endParaRPr>
          </a:p>
        </p:txBody>
      </p:sp>
    </p:spTree>
    <p:extLst>
      <p:ext uri="{BB962C8B-B14F-4D97-AF65-F5344CB8AC3E}">
        <p14:creationId xmlns:p14="http://schemas.microsoft.com/office/powerpoint/2010/main" xmlns="" val="3060274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holeraToxinActionDiagramSummary"/>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500063"/>
            <a:ext cx="8305800" cy="6281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1" name="Text Box 3"/>
          <p:cNvSpPr txBox="1">
            <a:spLocks noChangeArrowheads="1"/>
          </p:cNvSpPr>
          <p:nvPr/>
        </p:nvSpPr>
        <p:spPr bwMode="auto">
          <a:xfrm>
            <a:off x="0" y="-76200"/>
            <a:ext cx="9144000" cy="671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600" b="1">
                <a:solidFill>
                  <a:schemeClr val="tx1"/>
                </a:solidFill>
                <a:latin typeface="Arial" pitchFamily="34" charset="0"/>
              </a:defRPr>
            </a:lvl1pPr>
            <a:lvl2pPr marL="742950" indent="-285750" eaLnBrk="0" hangingPunct="0">
              <a:defRPr sz="3600" b="1">
                <a:solidFill>
                  <a:schemeClr val="tx1"/>
                </a:solidFill>
                <a:latin typeface="Arial" pitchFamily="34" charset="0"/>
              </a:defRPr>
            </a:lvl2pPr>
            <a:lvl3pPr marL="1143000" indent="-228600" eaLnBrk="0" hangingPunct="0">
              <a:defRPr sz="3600" b="1">
                <a:solidFill>
                  <a:schemeClr val="tx1"/>
                </a:solidFill>
                <a:latin typeface="Arial" pitchFamily="34" charset="0"/>
              </a:defRPr>
            </a:lvl3pPr>
            <a:lvl4pPr marL="1600200" indent="-228600" eaLnBrk="0" hangingPunct="0">
              <a:defRPr sz="3600" b="1">
                <a:solidFill>
                  <a:schemeClr val="tx1"/>
                </a:solidFill>
                <a:latin typeface="Arial" pitchFamily="34" charset="0"/>
              </a:defRPr>
            </a:lvl4pPr>
            <a:lvl5pPr marL="2057400" indent="-228600" eaLnBrk="0" hangingPunct="0">
              <a:defRPr sz="3600" b="1">
                <a:solidFill>
                  <a:schemeClr val="tx1"/>
                </a:solidFill>
                <a:latin typeface="Arial" pitchFamily="34" charset="0"/>
              </a:defRPr>
            </a:lvl5pPr>
            <a:lvl6pPr marL="2514600" indent="-228600" eaLnBrk="0" fontAlgn="base" hangingPunct="0">
              <a:spcBef>
                <a:spcPct val="20000"/>
              </a:spcBef>
              <a:spcAft>
                <a:spcPct val="0"/>
              </a:spcAft>
              <a:defRPr sz="3600" b="1">
                <a:solidFill>
                  <a:schemeClr val="tx1"/>
                </a:solidFill>
                <a:latin typeface="Arial" pitchFamily="34" charset="0"/>
              </a:defRPr>
            </a:lvl6pPr>
            <a:lvl7pPr marL="2971800" indent="-228600" eaLnBrk="0" fontAlgn="base" hangingPunct="0">
              <a:spcBef>
                <a:spcPct val="20000"/>
              </a:spcBef>
              <a:spcAft>
                <a:spcPct val="0"/>
              </a:spcAft>
              <a:defRPr sz="3600" b="1">
                <a:solidFill>
                  <a:schemeClr val="tx1"/>
                </a:solidFill>
                <a:latin typeface="Arial" pitchFamily="34" charset="0"/>
              </a:defRPr>
            </a:lvl7pPr>
            <a:lvl8pPr marL="3429000" indent="-228600" eaLnBrk="0" fontAlgn="base" hangingPunct="0">
              <a:spcBef>
                <a:spcPct val="20000"/>
              </a:spcBef>
              <a:spcAft>
                <a:spcPct val="0"/>
              </a:spcAft>
              <a:defRPr sz="3600" b="1">
                <a:solidFill>
                  <a:schemeClr val="tx1"/>
                </a:solidFill>
                <a:latin typeface="Arial" pitchFamily="34" charset="0"/>
              </a:defRPr>
            </a:lvl8pPr>
            <a:lvl9pPr marL="3886200" indent="-228600" eaLnBrk="0" fontAlgn="base" hangingPunct="0">
              <a:spcBef>
                <a:spcPct val="20000"/>
              </a:spcBef>
              <a:spcAft>
                <a:spcPct val="0"/>
              </a:spcAft>
              <a:defRPr sz="3600" b="1">
                <a:solidFill>
                  <a:schemeClr val="tx1"/>
                </a:solidFill>
                <a:latin typeface="Arial" pitchFamily="34" charset="0"/>
              </a:defRPr>
            </a:lvl9pPr>
          </a:lstStyle>
          <a:p>
            <a:pPr algn="ctr" eaLnBrk="1" hangingPunct="1">
              <a:spcBef>
                <a:spcPct val="50000"/>
              </a:spcBef>
              <a:defRPr/>
            </a:pPr>
            <a:r>
              <a:rPr lang="en-US" sz="3800" i="1" dirty="0" smtClean="0">
                <a:solidFill>
                  <a:srgbClr val="FF0000"/>
                </a:solidFill>
              </a:rPr>
              <a:t>Mechanism of Action of Cholera Toxin</a:t>
            </a:r>
            <a:endParaRPr lang="en-US" i="1" dirty="0" smtClean="0">
              <a:solidFill>
                <a:srgbClr val="FF0000"/>
              </a:solidFill>
            </a:endParaRPr>
          </a:p>
        </p:txBody>
      </p:sp>
    </p:spTree>
    <p:extLst>
      <p:ext uri="{BB962C8B-B14F-4D97-AF65-F5344CB8AC3E}">
        <p14:creationId xmlns:p14="http://schemas.microsoft.com/office/powerpoint/2010/main" xmlns="" val="424019026"/>
      </p:ext>
    </p:extLst>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B Nazanin" pitchFamily="2" charset="-78"/>
              </a:rPr>
              <a:t>علايم بيماري </a:t>
            </a:r>
            <a:r>
              <a:rPr lang="fa-IR" b="1" dirty="0" smtClean="0">
                <a:cs typeface="B Nazanin" pitchFamily="2" charset="-78"/>
              </a:rPr>
              <a:t>وبا</a:t>
            </a:r>
            <a:r>
              <a:rPr lang="en-US" dirty="0" smtClean="0">
                <a:cs typeface="B Nazanin" pitchFamily="2" charset="-78"/>
              </a:rPr>
              <a:t> </a:t>
            </a:r>
            <a:r>
              <a:rPr lang="fa-IR" b="1" dirty="0" smtClean="0">
                <a:cs typeface="B Nazanin" pitchFamily="2" charset="-78"/>
              </a:rPr>
              <a:t> </a:t>
            </a:r>
            <a:endParaRPr lang="fa-IR" dirty="0">
              <a:cs typeface="B Nazanin" pitchFamily="2" charset="-78"/>
            </a:endParaRPr>
          </a:p>
        </p:txBody>
      </p:sp>
      <p:sp>
        <p:nvSpPr>
          <p:cNvPr id="3" name="Content Placeholder 2"/>
          <p:cNvSpPr>
            <a:spLocks noGrp="1"/>
          </p:cNvSpPr>
          <p:nvPr>
            <p:ph idx="1"/>
          </p:nvPr>
        </p:nvSpPr>
        <p:spPr/>
        <p:txBody>
          <a:bodyPr/>
          <a:lstStyle/>
          <a:p>
            <a:pPr algn="just"/>
            <a:r>
              <a:rPr lang="fa-IR" dirty="0" smtClean="0">
                <a:ea typeface="Times New Roman"/>
                <a:cs typeface="B Nazanin" pitchFamily="2" charset="-78"/>
              </a:rPr>
              <a:t> </a:t>
            </a:r>
            <a:r>
              <a:rPr lang="fa-IR" b="1" dirty="0" smtClean="0">
                <a:ea typeface="Times New Roman"/>
                <a:cs typeface="B Nazanin" pitchFamily="2" charset="-78"/>
              </a:rPr>
              <a:t> </a:t>
            </a:r>
            <a:r>
              <a:rPr lang="fa-IR" dirty="0" smtClean="0">
                <a:ea typeface="Times New Roman"/>
                <a:cs typeface="B Nazanin" pitchFamily="2" charset="-78"/>
              </a:rPr>
              <a:t>حدود 50% موارد </a:t>
            </a:r>
            <a:r>
              <a:rPr lang="fa-IR" dirty="0" smtClean="0">
                <a:ea typeface="Times New Roman"/>
                <a:cs typeface="B Nazanin" pitchFamily="2" charset="-78"/>
              </a:rPr>
              <a:t>عفونت </a:t>
            </a:r>
            <a:r>
              <a:rPr lang="fa-IR" dirty="0" smtClean="0">
                <a:ea typeface="Times New Roman"/>
                <a:cs typeface="B Nazanin" pitchFamily="2" charset="-78"/>
              </a:rPr>
              <a:t>با بيوتايپ كلاسيك و </a:t>
            </a:r>
            <a:r>
              <a:rPr lang="fa-IR" dirty="0">
                <a:ea typeface="Times New Roman"/>
                <a:cs typeface="B Nazanin" pitchFamily="2" charset="-78"/>
              </a:rPr>
              <a:t>75% از افرادي که دچار عفونت با </a:t>
            </a:r>
            <a:r>
              <a:rPr lang="fa-IR" i="1" dirty="0">
                <a:ea typeface="Times New Roman"/>
                <a:cs typeface="B Nazanin" pitchFamily="2" charset="-78"/>
              </a:rPr>
              <a:t>ويبريو </a:t>
            </a:r>
            <a:r>
              <a:rPr lang="fa-IR" i="1" dirty="0" smtClean="0">
                <a:ea typeface="Times New Roman"/>
                <a:cs typeface="B Nazanin" pitchFamily="2" charset="-78"/>
              </a:rPr>
              <a:t>کلرا بيو تايپ  التور </a:t>
            </a:r>
            <a:r>
              <a:rPr lang="fa-IR" dirty="0" smtClean="0">
                <a:ea typeface="Times New Roman"/>
                <a:cs typeface="B Nazanin" pitchFamily="2" charset="-78"/>
              </a:rPr>
              <a:t> </a:t>
            </a:r>
            <a:r>
              <a:rPr lang="fa-IR" dirty="0">
                <a:ea typeface="Times New Roman"/>
                <a:cs typeface="B Nazanin" pitchFamily="2" charset="-78"/>
              </a:rPr>
              <a:t>مي </a:t>
            </a:r>
            <a:r>
              <a:rPr lang="fa-IR" dirty="0" smtClean="0">
                <a:ea typeface="Times New Roman"/>
                <a:cs typeface="B Nazanin" pitchFamily="2" charset="-78"/>
              </a:rPr>
              <a:t>گردند علایم ندارند  . دوره كمون بيماري 12 ساعت تا 3 روز مي باشد. علايم بيماري بطور ناگهاني شروع شده وشامل تهوع ، استفراغ و اسهال شديد همرا با كرامپ هاي شكمي مي باشد.</a:t>
            </a:r>
            <a:endParaRPr lang="fa-IR" dirty="0">
              <a:cs typeface="B Nazanin" pitchFamily="2" charset="-78"/>
            </a:endParaRPr>
          </a:p>
        </p:txBody>
      </p:sp>
    </p:spTree>
    <p:extLst>
      <p:ext uri="{BB962C8B-B14F-4D97-AF65-F5344CB8AC3E}">
        <p14:creationId xmlns:p14="http://schemas.microsoft.com/office/powerpoint/2010/main" xmlns="" val="859380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B Nazanin" pitchFamily="2" charset="-78"/>
              </a:rPr>
              <a:t>علايم بيماري وبا</a:t>
            </a:r>
            <a:r>
              <a:rPr lang="fa-IR" dirty="0">
                <a:cs typeface="B Nazanin" pitchFamily="2" charset="-78"/>
              </a:rPr>
              <a:t>:</a:t>
            </a:r>
            <a:r>
              <a:rPr lang="fa-IR" b="1" dirty="0">
                <a:cs typeface="B Nazanin" pitchFamily="2" charset="-78"/>
              </a:rPr>
              <a:t> </a:t>
            </a:r>
            <a:endParaRPr lang="fa-IR" dirty="0">
              <a:cs typeface="B Nazanin" pitchFamily="2" charset="-78"/>
            </a:endParaRPr>
          </a:p>
        </p:txBody>
      </p:sp>
      <p:sp>
        <p:nvSpPr>
          <p:cNvPr id="3" name="Content Placeholder 2"/>
          <p:cNvSpPr>
            <a:spLocks noGrp="1"/>
          </p:cNvSpPr>
          <p:nvPr>
            <p:ph idx="1"/>
          </p:nvPr>
        </p:nvSpPr>
        <p:spPr>
          <a:xfrm>
            <a:off x="539552" y="1484784"/>
            <a:ext cx="8229600" cy="4525963"/>
          </a:xfrm>
        </p:spPr>
        <p:txBody>
          <a:bodyPr>
            <a:normAutofit/>
          </a:bodyPr>
          <a:lstStyle/>
          <a:p>
            <a:pPr algn="just"/>
            <a:r>
              <a:rPr lang="fa-IR" dirty="0" smtClean="0">
                <a:cs typeface="B Nazanin" pitchFamily="2" charset="-78"/>
              </a:rPr>
              <a:t>مدفوع بیمار مبتلا به وبا شبيه با آب برنج بوده وحاوي موكوس ، سلول هاي اپي تليال وتعدادزيادي ويبريو است.آب والكتروليت ها به سرعت از دست مي روند يك بيمار وبائي ممكن در هر شبانه روز حدود 30 ليتر از آب بدن خود را از دست بدهد.دهيدراتاسيون شديد باعث اسيدوز، اختلال گردش خون و بي ادراري ونارسائي كليوي مي گردد.ميزان مرگ ومير بيماري وبا در صورت عدم درمان 50-25 %مي باشد</a:t>
            </a:r>
            <a:r>
              <a:rPr lang="en-US" dirty="0" smtClean="0">
                <a:cs typeface="B Nazanin" pitchFamily="2" charset="-78"/>
              </a:rPr>
              <a:t>.</a:t>
            </a:r>
            <a:endParaRPr lang="fa-IR" dirty="0">
              <a:cs typeface="B Nazanin" pitchFamily="2" charset="-78"/>
            </a:endParaRPr>
          </a:p>
        </p:txBody>
      </p:sp>
    </p:spTree>
    <p:extLst>
      <p:ext uri="{BB962C8B-B14F-4D97-AF65-F5344CB8AC3E}">
        <p14:creationId xmlns:p14="http://schemas.microsoft.com/office/powerpoint/2010/main" xmlns="" val="12723914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539750" y="0"/>
            <a:ext cx="8229600" cy="1828800"/>
          </a:xfrm>
        </p:spPr>
        <p:txBody>
          <a:bodyPr/>
          <a:lstStyle/>
          <a:p>
            <a:pPr>
              <a:defRPr/>
            </a:pPr>
            <a:r>
              <a:rPr lang="fa-IR" sz="6000" dirty="0" smtClean="0">
                <a:cs typeface="B Nazanin" pitchFamily="2" charset="-78"/>
              </a:rPr>
              <a:t>علائم بالینی</a:t>
            </a:r>
            <a:endParaRPr lang="en-US" sz="6000" dirty="0">
              <a:cs typeface="B Nazanin" pitchFamily="2" charset="-78"/>
            </a:endParaRPr>
          </a:p>
        </p:txBody>
      </p:sp>
      <p:sp>
        <p:nvSpPr>
          <p:cNvPr id="3" name="Subtitle 2"/>
          <p:cNvSpPr>
            <a:spLocks noGrp="1"/>
          </p:cNvSpPr>
          <p:nvPr>
            <p:ph type="subTitle" sz="quarter" idx="1"/>
          </p:nvPr>
        </p:nvSpPr>
        <p:spPr/>
        <p:txBody>
          <a:bodyPr/>
          <a:lstStyle/>
          <a:p>
            <a:pPr>
              <a:defRPr/>
            </a:pPr>
            <a:endParaRPr lang="en-US"/>
          </a:p>
        </p:txBody>
      </p:sp>
      <p:pic>
        <p:nvPicPr>
          <p:cNvPr id="87044" name="Picture 5" descr="dehydrate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6250" y="4457700"/>
            <a:ext cx="3598863" cy="2363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7045" name="Picture 4" descr="stool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00562" y="2057400"/>
            <a:ext cx="3600450"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704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388" y="1557338"/>
            <a:ext cx="4105275"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05105470"/>
      </p:ext>
    </p:extLst>
  </p:cSld>
  <p:clrMapOvr>
    <a:masterClrMapping/>
  </p:clrMapOvr>
  <p:transition spd="slow">
    <p:pull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diarrhoea-acute-01[1]"/>
          <p:cNvPicPr>
            <a:picLocks noGrp="1" noChangeAspect="1" noChangeArrowheads="1"/>
          </p:cNvPicPr>
          <p:nvPr>
            <p:ph type="body" idx="1"/>
          </p:nvPr>
        </p:nvPicPr>
        <p:blipFill>
          <a:blip r:embed="rId2" cstate="print">
            <a:extLst>
              <a:ext uri="{28A0092B-C50C-407E-A947-70E740481C1C}">
                <a14:useLocalDpi xmlns:a14="http://schemas.microsoft.com/office/drawing/2010/main" xmlns="" val="0"/>
              </a:ext>
            </a:extLst>
          </a:blip>
          <a:srcRect/>
          <a:stretch>
            <a:fillRect/>
          </a:stretch>
        </p:blipFill>
        <p:spPr>
          <a:xfrm>
            <a:off x="714348" y="0"/>
            <a:ext cx="9144000" cy="6858000"/>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95235" name="Rectangle 3"/>
          <p:cNvSpPr>
            <a:spLocks noGrp="1" noChangeArrowheads="1"/>
          </p:cNvSpPr>
          <p:nvPr>
            <p:ph type="title"/>
          </p:nvPr>
        </p:nvSpPr>
        <p:spPr>
          <a:xfrm>
            <a:off x="1000100" y="857232"/>
            <a:ext cx="7118350" cy="1143000"/>
          </a:xfrm>
        </p:spPr>
        <p:txBody>
          <a:bodyPr/>
          <a:lstStyle/>
          <a:p>
            <a:r>
              <a:rPr lang="fa-IR" altLang="fa-IR" b="1" dirty="0" smtClean="0">
                <a:solidFill>
                  <a:schemeClr val="accent2">
                    <a:lumMod val="75000"/>
                  </a:schemeClr>
                </a:solidFill>
                <a:cs typeface="B Nazanin" pitchFamily="2" charset="-78"/>
              </a:rPr>
              <a:t>وبا با كم آبي شديد</a:t>
            </a:r>
            <a:endParaRPr lang="en-US" altLang="fa-IR" b="1" dirty="0" smtClean="0">
              <a:solidFill>
                <a:schemeClr val="accent2">
                  <a:lumMod val="75000"/>
                </a:schemeClr>
              </a:solidFill>
              <a:cs typeface="B Nazanin" pitchFamily="2" charset="-78"/>
            </a:endParaRPr>
          </a:p>
        </p:txBody>
      </p:sp>
    </p:spTree>
    <p:extLst>
      <p:ext uri="{BB962C8B-B14F-4D97-AF65-F5344CB8AC3E}">
        <p14:creationId xmlns:p14="http://schemas.microsoft.com/office/powerpoint/2010/main" xmlns="" val="745142825"/>
      </p:ext>
    </p:extLst>
  </p:cSld>
  <p:clrMapOvr>
    <a:masterClrMapping/>
  </p:clrMapOvr>
  <p:transition>
    <p:pull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itchFamily="2" charset="-78"/>
              </a:rPr>
              <a:t>مقدمه</a:t>
            </a:r>
            <a:r>
              <a:rPr lang="fa-IR" dirty="0" smtClean="0"/>
              <a:t>  </a:t>
            </a:r>
            <a:endParaRPr lang="fa-IR" dirty="0"/>
          </a:p>
        </p:txBody>
      </p:sp>
      <p:sp>
        <p:nvSpPr>
          <p:cNvPr id="3" name="Content Placeholder 2"/>
          <p:cNvSpPr>
            <a:spLocks noGrp="1"/>
          </p:cNvSpPr>
          <p:nvPr>
            <p:ph idx="1"/>
          </p:nvPr>
        </p:nvSpPr>
        <p:spPr/>
        <p:txBody>
          <a:bodyPr>
            <a:normAutofit/>
          </a:bodyPr>
          <a:lstStyle/>
          <a:p>
            <a:pPr algn="just"/>
            <a:r>
              <a:rPr lang="fa-IR" dirty="0" smtClean="0">
                <a:cs typeface="B Lotus" panose="00000400000000000000" pitchFamily="2" charset="-78"/>
              </a:rPr>
              <a:t>  جنس ويبريو ، جزو خانواده ويبريوناسيه مي باشد. اگر چه تا بحال حدود 110 گونه دراين جنس شناسائي شده است ولي حدود 10 گونه از آنها از نمونه هاي باليني جدا شده اند. </a:t>
            </a:r>
          </a:p>
          <a:p>
            <a:pPr algn="just"/>
            <a:r>
              <a:rPr lang="fa-IR" dirty="0" smtClean="0">
                <a:cs typeface="B Lotus" panose="00000400000000000000" pitchFamily="2" charset="-78"/>
              </a:rPr>
              <a:t>ويبريو ها بطورگسترده در محيط هاي از قبيل آبهاي سطحي  وآب دريا ها يافت مي شوند.اين باكتريها نسبت به دماي پائين حساس بوده ولي زمانيكه دماي آب به دماي بالاي 20 درجه سانتيگراد مي رسد به راحتي از آنها جدا مي شوند.آلگ ها پلانكنون ها ؛ ماهي ها و صدف از مخازن اصلي اين باكتريها مي باشند.</a:t>
            </a:r>
            <a:endParaRPr lang="fa-IR" dirty="0">
              <a:cs typeface="B Lotus" panose="00000400000000000000" pitchFamily="2" charset="-78"/>
            </a:endParaRPr>
          </a:p>
        </p:txBody>
      </p:sp>
    </p:spTree>
    <p:extLst>
      <p:ext uri="{BB962C8B-B14F-4D97-AF65-F5344CB8AC3E}">
        <p14:creationId xmlns:p14="http://schemas.microsoft.com/office/powerpoint/2010/main" xmlns="" val="25808726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itchFamily="2" charset="-78"/>
              </a:rPr>
              <a:t>تشخيص ازمايشگاهي ويبريو كلرا</a:t>
            </a:r>
            <a:endParaRPr lang="fa-IR" dirty="0">
              <a:cs typeface="B Nazanin" pitchFamily="2" charset="-78"/>
            </a:endParaRPr>
          </a:p>
        </p:txBody>
      </p:sp>
      <p:sp>
        <p:nvSpPr>
          <p:cNvPr id="3" name="Content Placeholder 2"/>
          <p:cNvSpPr>
            <a:spLocks noGrp="1"/>
          </p:cNvSpPr>
          <p:nvPr>
            <p:ph idx="1"/>
          </p:nvPr>
        </p:nvSpPr>
        <p:spPr/>
        <p:txBody>
          <a:bodyPr>
            <a:normAutofit/>
          </a:bodyPr>
          <a:lstStyle/>
          <a:p>
            <a:pPr algn="just"/>
            <a:r>
              <a:rPr lang="fa-IR" dirty="0" smtClean="0">
                <a:cs typeface="B Nazanin" pitchFamily="2" charset="-78"/>
              </a:rPr>
              <a:t>براي تشخيص بيماري وبا نمونه مناسب، مدفوع مي باشد.</a:t>
            </a:r>
            <a:endParaRPr lang="fa-IR" dirty="0">
              <a:cs typeface="B Nazanin" pitchFamily="2" charset="-78"/>
            </a:endParaRPr>
          </a:p>
          <a:p>
            <a:pPr algn="just"/>
            <a:r>
              <a:rPr lang="fa-IR" dirty="0">
                <a:cs typeface="B Nazanin" pitchFamily="2" charset="-78"/>
              </a:rPr>
              <a:t>نمونه برداري عمدتاً توسط همكاران واحد مبارزه با بيماريها كه در سطوح محيطي شهرستان فعاليت دارند و بهورزان خانه هاي بهداشت انجام مي </a:t>
            </a:r>
            <a:r>
              <a:rPr lang="fa-IR" dirty="0" smtClean="0">
                <a:cs typeface="B Nazanin" pitchFamily="2" charset="-78"/>
              </a:rPr>
              <a:t>گيرد. </a:t>
            </a:r>
            <a:r>
              <a:rPr lang="fa-IR" dirty="0">
                <a:cs typeface="B Nazanin" pitchFamily="2" charset="-78"/>
              </a:rPr>
              <a:t>لذا توجه دادن همكاران اين سطوح به نكات ياد شده از ضروريات يك تشخيص موفق و بدنبال آن درمان و كنترل بيماري مي </a:t>
            </a:r>
            <a:r>
              <a:rPr lang="fa-IR" dirty="0" smtClean="0">
                <a:cs typeface="B Nazanin" pitchFamily="2" charset="-78"/>
              </a:rPr>
              <a:t>باشد</a:t>
            </a:r>
          </a:p>
          <a:p>
            <a:pPr algn="just"/>
            <a:r>
              <a:rPr lang="fa-IR" dirty="0">
                <a:cs typeface="B Nazanin" pitchFamily="2" charset="-78"/>
              </a:rPr>
              <a:t> </a:t>
            </a:r>
            <a:r>
              <a:rPr lang="fa-IR" dirty="0" smtClean="0">
                <a:cs typeface="B Nazanin" pitchFamily="2" charset="-78"/>
              </a:rPr>
              <a:t>در بعضي از مواقع ممكن بيمار توسط پزشك به آزماشگاه ارجاع داده شود.</a:t>
            </a:r>
            <a:endParaRPr lang="fa-IR" dirty="0">
              <a:cs typeface="B Nazanin" pitchFamily="2" charset="-78"/>
            </a:endParaRPr>
          </a:p>
          <a:p>
            <a:endParaRPr lang="fa-IR" dirty="0">
              <a:cs typeface="B Nazanin" pitchFamily="2" charset="-78"/>
            </a:endParaRPr>
          </a:p>
        </p:txBody>
      </p:sp>
    </p:spTree>
    <p:extLst>
      <p:ext uri="{BB962C8B-B14F-4D97-AF65-F5344CB8AC3E}">
        <p14:creationId xmlns:p14="http://schemas.microsoft.com/office/powerpoint/2010/main" xmlns="" val="19664632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Nazanin" pitchFamily="2" charset="-78"/>
              </a:rPr>
              <a:t>تشخيص ازمايشگاهي ويبريو كلرا</a:t>
            </a:r>
          </a:p>
        </p:txBody>
      </p:sp>
      <p:sp>
        <p:nvSpPr>
          <p:cNvPr id="3" name="Content Placeholder 2"/>
          <p:cNvSpPr>
            <a:spLocks noGrp="1"/>
          </p:cNvSpPr>
          <p:nvPr>
            <p:ph idx="1"/>
          </p:nvPr>
        </p:nvSpPr>
        <p:spPr/>
        <p:txBody>
          <a:bodyPr>
            <a:normAutofit/>
          </a:bodyPr>
          <a:lstStyle/>
          <a:p>
            <a:pPr algn="just"/>
            <a:r>
              <a:rPr lang="fa-IR" dirty="0">
                <a:cs typeface="B Nazanin" pitchFamily="2" charset="-78"/>
              </a:rPr>
              <a:t>براي تشخيص بيماران مشكوك به وبا استفاده از مدفوع تازه بهتر از سواب ركتال مي باشد، اما در طي فاز حاد بيماري مي‌توان از سواب نيز استفاده كرد. اين باكتري حساس بوده و بايستي نمونه مدفوع در محيط انتقالي كري بلير (</a:t>
            </a:r>
            <a:r>
              <a:rPr lang="en-US" dirty="0">
                <a:cs typeface="B Nazanin" pitchFamily="2" charset="-78"/>
              </a:rPr>
              <a:t>Cary Blair) </a:t>
            </a:r>
            <a:r>
              <a:rPr lang="fa-IR" dirty="0" smtClean="0">
                <a:cs typeface="B Nazanin" pitchFamily="2" charset="-78"/>
              </a:rPr>
              <a:t> جمع‌آوري </a:t>
            </a:r>
            <a:r>
              <a:rPr lang="fa-IR" dirty="0">
                <a:cs typeface="B Nazanin" pitchFamily="2" charset="-78"/>
              </a:rPr>
              <a:t>و به آزمايشگاه منتقل شود. بافر سالين – گليسرول مناسب نيست زيرا گليسرول اثر سمي روي عامل وبا </a:t>
            </a:r>
            <a:r>
              <a:rPr lang="fa-IR" dirty="0" smtClean="0">
                <a:cs typeface="B Nazanin" pitchFamily="2" charset="-78"/>
              </a:rPr>
              <a:t>دارد.</a:t>
            </a:r>
            <a:endParaRPr lang="fa-IR" dirty="0">
              <a:cs typeface="B Nazanin" pitchFamily="2" charset="-78"/>
            </a:endParaRPr>
          </a:p>
        </p:txBody>
      </p:sp>
    </p:spTree>
    <p:extLst>
      <p:ext uri="{BB962C8B-B14F-4D97-AF65-F5344CB8AC3E}">
        <p14:creationId xmlns:p14="http://schemas.microsoft.com/office/powerpoint/2010/main" xmlns="" val="36253889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altLang="en-US" b="1" dirty="0">
                <a:cs typeface="B Nazanin" pitchFamily="2" charset="-78"/>
              </a:rPr>
              <a:t>نمونه گيري</a:t>
            </a:r>
            <a:endParaRPr lang="fa-IR" dirty="0">
              <a:cs typeface="B Nazanin" pitchFamily="2" charset="-78"/>
            </a:endParaRPr>
          </a:p>
        </p:txBody>
      </p:sp>
      <p:sp>
        <p:nvSpPr>
          <p:cNvPr id="3" name="Content Placeholder 2"/>
          <p:cNvSpPr>
            <a:spLocks noGrp="1"/>
          </p:cNvSpPr>
          <p:nvPr>
            <p:ph idx="1"/>
          </p:nvPr>
        </p:nvSpPr>
        <p:spPr/>
        <p:txBody>
          <a:bodyPr/>
          <a:lstStyle/>
          <a:p>
            <a:pPr algn="just"/>
            <a:r>
              <a:rPr lang="fa-IR" dirty="0">
                <a:cs typeface="B Nazanin" pitchFamily="2" charset="-78"/>
                <a:hlinkClick r:id="rId2" tooltip="5."/>
              </a:rPr>
              <a:t>نمونه برداري بايد در مدت زمان 24</a:t>
            </a:r>
            <a:r>
              <a:rPr lang="fa-IR" dirty="0">
                <a:cs typeface="B Nazanin" pitchFamily="2" charset="-78"/>
              </a:rPr>
              <a:t> ساعت اول بيماري قبل از مصرف هرگونه آنتي بيوتيك يا دارويي انجام گيرد نمونه هاي مشكوك (شامل مدفوع،ركتال سوآب، مايعات بدن، بافتهاي آلوده و </a:t>
            </a:r>
            <a:r>
              <a:rPr lang="fa-IR" dirty="0" smtClean="0">
                <a:cs typeface="B Nazanin" pitchFamily="2" charset="-78"/>
              </a:rPr>
              <a:t>………) </a:t>
            </a:r>
            <a:r>
              <a:rPr lang="fa-IR" dirty="0">
                <a:cs typeface="B Nazanin" pitchFamily="2" charset="-78"/>
              </a:rPr>
              <a:t>بايد توسط محيط هاي ترانسپورت مناسب هرچه سريعتر به آزمايشگاه منتقل شود زيرا ويبريوها در صورت خشك شدن از بين رفته و حتماً بايد در محيط مرطوب نگهداري </a:t>
            </a:r>
            <a:r>
              <a:rPr lang="fa-IR" dirty="0" smtClean="0">
                <a:cs typeface="B Nazanin" pitchFamily="2" charset="-78"/>
              </a:rPr>
              <a:t>شوند</a:t>
            </a:r>
            <a:endParaRPr lang="fa-IR" dirty="0">
              <a:cs typeface="B Nazanin" pitchFamily="2" charset="-78"/>
            </a:endParaRPr>
          </a:p>
        </p:txBody>
      </p:sp>
    </p:spTree>
    <p:extLst>
      <p:ext uri="{BB962C8B-B14F-4D97-AF65-F5344CB8AC3E}">
        <p14:creationId xmlns:p14="http://schemas.microsoft.com/office/powerpoint/2010/main" xmlns="" val="39009517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fa-IR" altLang="en-US" b="1" dirty="0" smtClean="0">
                <a:cs typeface="B Nazanin" pitchFamily="2" charset="-78"/>
              </a:rPr>
              <a:t>نمونه گيري</a:t>
            </a:r>
            <a:endParaRPr lang="en-US" altLang="en-US" dirty="0" smtClean="0">
              <a:cs typeface="B Nazanin" pitchFamily="2" charset="-78"/>
            </a:endParaRPr>
          </a:p>
        </p:txBody>
      </p:sp>
      <p:sp>
        <p:nvSpPr>
          <p:cNvPr id="27651" name="Content Placeholder 2"/>
          <p:cNvSpPr>
            <a:spLocks noGrp="1"/>
          </p:cNvSpPr>
          <p:nvPr>
            <p:ph idx="1"/>
          </p:nvPr>
        </p:nvSpPr>
        <p:spPr/>
        <p:txBody>
          <a:bodyPr rtlCol="0">
            <a:normAutofit/>
          </a:bodyPr>
          <a:lstStyle/>
          <a:p>
            <a:pPr marL="274320" indent="-274320" algn="just" rtl="1" eaLnBrk="1" fontAlgn="auto" hangingPunct="1">
              <a:spcAft>
                <a:spcPts val="0"/>
              </a:spcAft>
              <a:buClr>
                <a:schemeClr val="accent3"/>
              </a:buClr>
              <a:buFont typeface="Wingdings 2"/>
              <a:buChar char=""/>
              <a:defRPr/>
            </a:pPr>
            <a:r>
              <a:rPr lang="fa-IR" sz="3600" dirty="0" smtClean="0">
                <a:cs typeface="B Nazanin" pitchFamily="2" charset="-78"/>
              </a:rPr>
              <a:t>اولين قدم در راه تشخيص صحيح آزمايشگاهي ، نمونه گيري دقيق و درست در زمان بروز بيماري است.</a:t>
            </a:r>
          </a:p>
          <a:p>
            <a:pPr marL="274320" indent="-274320" algn="just" rtl="1" eaLnBrk="1" fontAlgn="auto" hangingPunct="1">
              <a:spcAft>
                <a:spcPts val="0"/>
              </a:spcAft>
              <a:buClr>
                <a:schemeClr val="accent3"/>
              </a:buClr>
              <a:buFont typeface="Wingdings 2"/>
              <a:buChar char=""/>
              <a:defRPr/>
            </a:pPr>
            <a:r>
              <a:rPr lang="fa-IR" sz="3600" dirty="0" smtClean="0">
                <a:cs typeface="B Nazanin" pitchFamily="2" charset="-78"/>
              </a:rPr>
              <a:t>نمونه مدفوع (در صورت قوام دار بودن حداقل </a:t>
            </a:r>
            <a:r>
              <a:rPr lang="en-US" sz="3600" dirty="0" smtClean="0">
                <a:cs typeface="B Nazanin" pitchFamily="2" charset="-78"/>
              </a:rPr>
              <a:t>5</a:t>
            </a:r>
            <a:r>
              <a:rPr lang="fa-IR" sz="3600" dirty="0" smtClean="0">
                <a:cs typeface="B Nazanin" pitchFamily="2" charset="-78"/>
              </a:rPr>
              <a:t> گرم و  يا در صورت کاملا آبکی بودن معادل 5 سی سی) نسبت به سواب  برتری دارد وحداقل بايد دو نمونه سوآب مقعدي يا سوآب از مدفوع تازه براي هر بيمارجمع آوري و در محيط انتقال</a:t>
            </a:r>
            <a:r>
              <a:rPr lang="en-US" sz="3600" dirty="0" smtClean="0">
                <a:cs typeface="B Nazanin" pitchFamily="2" charset="-78"/>
              </a:rPr>
              <a:t> Cary Blair </a:t>
            </a:r>
            <a:r>
              <a:rPr lang="fa-IR" sz="3600" dirty="0" smtClean="0">
                <a:cs typeface="B Nazanin" pitchFamily="2" charset="-78"/>
              </a:rPr>
              <a:t>تلقیح شود.</a:t>
            </a:r>
            <a:endParaRPr lang="en-US" sz="3600" dirty="0" smtClean="0">
              <a:cs typeface="B Nazanin" pitchFamily="2" charset="-78"/>
            </a:endParaRPr>
          </a:p>
          <a:p>
            <a:pPr marL="274320" indent="-274320" algn="r" rtl="1" eaLnBrk="1" fontAlgn="auto" hangingPunct="1">
              <a:spcAft>
                <a:spcPts val="0"/>
              </a:spcAft>
              <a:buClr>
                <a:schemeClr val="accent3"/>
              </a:buClr>
              <a:buFont typeface="Wingdings 2"/>
              <a:buChar char=""/>
              <a:defRPr/>
            </a:pPr>
            <a:endParaRPr lang="fa-IR" sz="2400" dirty="0" smtClean="0">
              <a:cs typeface="B Nazanin" pitchFamily="2" charset="-78"/>
            </a:endParaRPr>
          </a:p>
          <a:p>
            <a:pPr marL="274320" indent="-274320" algn="r" rtl="1" eaLnBrk="1" fontAlgn="auto" hangingPunct="1">
              <a:spcAft>
                <a:spcPts val="0"/>
              </a:spcAft>
              <a:buClr>
                <a:schemeClr val="accent3"/>
              </a:buClr>
              <a:buFont typeface="Wingdings 2"/>
              <a:buChar char=""/>
              <a:defRPr/>
            </a:pPr>
            <a:endParaRPr lang="fa-IR" sz="2400" dirty="0" smtClean="0">
              <a:cs typeface="B Nazanin" pitchFamily="2" charset="-78"/>
            </a:endParaRPr>
          </a:p>
        </p:txBody>
      </p:sp>
    </p:spTree>
    <p:extLst>
      <p:ext uri="{BB962C8B-B14F-4D97-AF65-F5344CB8AC3E}">
        <p14:creationId xmlns:p14="http://schemas.microsoft.com/office/powerpoint/2010/main" xmlns="" val="27899053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cs typeface="B Nazanin" pitchFamily="2" charset="-78"/>
              </a:rPr>
              <a:t>دستورالعمل تهيه نمونه ركتال سواب</a:t>
            </a:r>
            <a:endParaRPr lang="fa-IR" dirty="0">
              <a:cs typeface="B Nazanin" pitchFamily="2" charset="-78"/>
            </a:endParaRPr>
          </a:p>
        </p:txBody>
      </p:sp>
      <p:sp>
        <p:nvSpPr>
          <p:cNvPr id="3" name="Content Placeholder 2"/>
          <p:cNvSpPr>
            <a:spLocks noGrp="1"/>
          </p:cNvSpPr>
          <p:nvPr>
            <p:ph idx="1"/>
          </p:nvPr>
        </p:nvSpPr>
        <p:spPr/>
        <p:txBody>
          <a:bodyPr>
            <a:normAutofit/>
          </a:bodyPr>
          <a:lstStyle/>
          <a:p>
            <a:pPr algn="just"/>
            <a:r>
              <a:rPr lang="fa-IR" dirty="0" smtClean="0">
                <a:cs typeface="B Nazanin" pitchFamily="2" charset="-78"/>
              </a:rPr>
              <a:t>1-محيط كشت كري بلر را طبق دستورالعمل شركت سازنده تهيه ودر لوله هاي درپيچدار بريزید بطوريكه ارتفاع آن حدود5-4 سانتي متر باشد ( محيط هاي كشت كري بلر اگر در شرايط مناسب بعنوان مثال در يخچال نگهداري شوند تا يكسال قابل استفاده مي باشند)</a:t>
            </a:r>
          </a:p>
          <a:p>
            <a:pPr algn="just"/>
            <a:r>
              <a:rPr lang="fa-IR" dirty="0" smtClean="0">
                <a:cs typeface="B Nazanin" pitchFamily="2" charset="-78"/>
              </a:rPr>
              <a:t>يك عدد ركتال سواب را با فرو بردن در محيط انتقالي مرطوب كنيد ودر حدود 4-3 سانتي متر داخل اسفنكتر ركتوم فرو برده وبا يك حالت دوراني360 درجه بچرخانيد .</a:t>
            </a:r>
          </a:p>
          <a:p>
            <a:endParaRPr lang="fa-IR" dirty="0">
              <a:cs typeface="B Nazanin" pitchFamily="2" charset="-78"/>
            </a:endParaRPr>
          </a:p>
        </p:txBody>
      </p:sp>
    </p:spTree>
    <p:extLst>
      <p:ext uri="{BB962C8B-B14F-4D97-AF65-F5344CB8AC3E}">
        <p14:creationId xmlns:p14="http://schemas.microsoft.com/office/powerpoint/2010/main" xmlns="" val="26557159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cs typeface="B Nazanin" pitchFamily="2" charset="-78"/>
              </a:rPr>
              <a:t>دستورالعمل تهيه نمونه ركتال سواب</a:t>
            </a:r>
          </a:p>
        </p:txBody>
      </p:sp>
      <p:sp>
        <p:nvSpPr>
          <p:cNvPr id="3" name="Content Placeholder 2"/>
          <p:cNvSpPr>
            <a:spLocks noGrp="1"/>
          </p:cNvSpPr>
          <p:nvPr>
            <p:ph idx="1"/>
          </p:nvPr>
        </p:nvSpPr>
        <p:spPr/>
        <p:txBody>
          <a:bodyPr>
            <a:normAutofit fontScale="92500"/>
          </a:bodyPr>
          <a:lstStyle/>
          <a:p>
            <a:pPr algn="just"/>
            <a:r>
              <a:rPr lang="fa-IR" dirty="0" smtClean="0">
                <a:cs typeface="B Nazanin" pitchFamily="2" charset="-78"/>
              </a:rPr>
              <a:t>سواب را از ركتال بيرون كشيده و مطمئن باشبد كه سواب به مدفوع آغشته شده باشد</a:t>
            </a:r>
          </a:p>
          <a:p>
            <a:pPr algn="just"/>
            <a:r>
              <a:rPr lang="fa-IR" dirty="0" smtClean="0">
                <a:cs typeface="B Nazanin" pitchFamily="2" charset="-78"/>
              </a:rPr>
              <a:t>سواب را داخل محيط كري بلر فروبرده بطوريكه حدود 4 سانتي متر در داخل محيط انتقالي فرو رفته باشد. .قسمت اضافي سواب را شكسته تا درب لوله براحتي بسته شود</a:t>
            </a:r>
          </a:p>
          <a:p>
            <a:pPr algn="just"/>
            <a:r>
              <a:rPr lang="fa-IR" sz="3000" dirty="0" smtClean="0">
                <a:cs typeface="B Nazanin" pitchFamily="2" charset="-78"/>
              </a:rPr>
              <a:t>سواب را بهمراه مشخصات بيمار شامل نام ونام خانودگي،نام پدر، سن،جنس ، زمان شروع علايم بيماري، آدرس وتلفن بيمار در كوتاهترين زمان ممكن به نزديكترين ازمايشگاه انجام دهنده التور ارسال كنيد</a:t>
            </a:r>
          </a:p>
          <a:p>
            <a:pPr algn="just"/>
            <a:r>
              <a:rPr lang="fa-IR" dirty="0" smtClean="0">
                <a:cs typeface="B Nazanin" pitchFamily="2" charset="-78"/>
              </a:rPr>
              <a:t>در صورت عدم ارسال در زمان نمونه گيري ،لوله ها را در يخچال 8-4 درجه نگدهداري كنيد.</a:t>
            </a:r>
            <a:endParaRPr lang="fa-IR" dirty="0">
              <a:cs typeface="B Nazanin" pitchFamily="2" charset="-78"/>
            </a:endParaRPr>
          </a:p>
        </p:txBody>
      </p:sp>
    </p:spTree>
    <p:extLst>
      <p:ext uri="{BB962C8B-B14F-4D97-AF65-F5344CB8AC3E}">
        <p14:creationId xmlns:p14="http://schemas.microsoft.com/office/powerpoint/2010/main" xmlns="" val="23686698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cs typeface="B Mitra" pitchFamily="2" charset="-78"/>
              </a:rPr>
              <a:t> </a:t>
            </a:r>
            <a:r>
              <a:rPr lang="fa-IR" dirty="0" smtClean="0">
                <a:cs typeface="B Mitra" pitchFamily="2" charset="-78"/>
              </a:rPr>
              <a:t>نمونه گیری </a:t>
            </a:r>
            <a:r>
              <a:rPr lang="fa-IR" dirty="0" smtClean="0"/>
              <a:t/>
            </a:r>
            <a:br>
              <a:rPr lang="fa-IR" dirty="0" smtClean="0"/>
            </a:br>
            <a:endParaRPr lang="en-US" dirty="0"/>
          </a:p>
        </p:txBody>
      </p:sp>
      <p:sp>
        <p:nvSpPr>
          <p:cNvPr id="3" name="Content Placeholder 2"/>
          <p:cNvSpPr>
            <a:spLocks noGrp="1"/>
          </p:cNvSpPr>
          <p:nvPr>
            <p:ph idx="1"/>
          </p:nvPr>
        </p:nvSpPr>
        <p:spPr/>
        <p:txBody>
          <a:bodyPr/>
          <a:lstStyle/>
          <a:p>
            <a:r>
              <a:rPr lang="fa-IR" dirty="0" smtClean="0">
                <a:cs typeface="B Mitra" pitchFamily="2" charset="-78"/>
              </a:rPr>
              <a:t> در صورتی که هیچگونه ابزاز نمونه گیری در دسترس نباشد میتوان یک عدد گاز را به مدفوع بیمار آغشته نموده و آنرا داخل یک کیسه  پلاستیکی قرار داده و با هر وسیله ممکن به ازمایشگاه ارسال نمود.</a:t>
            </a:r>
          </a:p>
          <a:p>
            <a:endParaRPr lang="en-US" dirty="0">
              <a:cs typeface="B Mitra" pitchFamily="2" charset="-78"/>
            </a:endParaRPr>
          </a:p>
        </p:txBody>
      </p:sp>
    </p:spTree>
    <p:extLst>
      <p:ext uri="{BB962C8B-B14F-4D97-AF65-F5344CB8AC3E}">
        <p14:creationId xmlns:p14="http://schemas.microsoft.com/office/powerpoint/2010/main" xmlns="" val="20243394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B Nazanin" pitchFamily="2" charset="-78"/>
              </a:rPr>
              <a:t> </a:t>
            </a:r>
            <a:r>
              <a:rPr lang="fa-IR" dirty="0" smtClean="0">
                <a:cs typeface="B Nazanin" pitchFamily="2" charset="-78"/>
              </a:rPr>
              <a:t>كشت نمونه</a:t>
            </a:r>
            <a:endParaRPr lang="fa-IR" dirty="0">
              <a:cs typeface="B Nazanin" pitchFamily="2" charset="-78"/>
            </a:endParaRPr>
          </a:p>
        </p:txBody>
      </p:sp>
      <p:sp>
        <p:nvSpPr>
          <p:cNvPr id="3" name="Content Placeholder 2"/>
          <p:cNvSpPr>
            <a:spLocks noGrp="1"/>
          </p:cNvSpPr>
          <p:nvPr>
            <p:ph idx="1"/>
          </p:nvPr>
        </p:nvSpPr>
        <p:spPr/>
        <p:txBody>
          <a:bodyPr>
            <a:normAutofit fontScale="92500" lnSpcReduction="20000"/>
          </a:bodyPr>
          <a:lstStyle/>
          <a:p>
            <a:pPr algn="just"/>
            <a:r>
              <a:rPr lang="fa-IR" dirty="0" smtClean="0">
                <a:cs typeface="B Nazanin" pitchFamily="2" charset="-78"/>
              </a:rPr>
              <a:t>1-  پس از دریافت نمونه ركتال سواب منتقل شده به آزمايشگاه را كه در محيط كري بلر قرار دارد از آن در آورده ودر محيط كشت </a:t>
            </a:r>
            <a:r>
              <a:rPr lang="en-US" dirty="0" smtClean="0">
                <a:cs typeface="B Nazanin" pitchFamily="2" charset="-78"/>
              </a:rPr>
              <a:t> </a:t>
            </a:r>
            <a:r>
              <a:rPr lang="fa-IR" dirty="0" smtClean="0">
                <a:cs typeface="B Nazanin" pitchFamily="2" charset="-78"/>
              </a:rPr>
              <a:t> </a:t>
            </a:r>
            <a:r>
              <a:rPr lang="en-US" dirty="0" smtClean="0">
                <a:cs typeface="B Nazanin" pitchFamily="2" charset="-78"/>
              </a:rPr>
              <a:t>TCBS</a:t>
            </a:r>
            <a:r>
              <a:rPr lang="fa-IR" dirty="0" smtClean="0">
                <a:cs typeface="B Nazanin" pitchFamily="2" charset="-78"/>
              </a:rPr>
              <a:t> كشت دهيد وسپس پليت را بمدت 24-18 ساعت در انكوباتور ودر دماي37</a:t>
            </a:r>
            <a:r>
              <a:rPr lang="en-US" dirty="0" smtClean="0">
                <a:cs typeface="B Nazanin" pitchFamily="2" charset="-78"/>
              </a:rPr>
              <a:t> </a:t>
            </a:r>
            <a:r>
              <a:rPr lang="fa-IR" dirty="0" smtClean="0">
                <a:cs typeface="B Nazanin" pitchFamily="2" charset="-78"/>
              </a:rPr>
              <a:t>-35 درجه سانتیگراد گرما گذاري كنيد . سپس سواب را در محيط اب پپتونه قليائي وارد كرده و پس از انكوباسيون به مدت 6-8 ساعت در دماي 37-35 درجه سانتی گراد از قسمت سطحي وبالاترين بخش محيط برداشت كرده ودر محيط </a:t>
            </a:r>
            <a:r>
              <a:rPr lang="en-US" dirty="0" smtClean="0">
                <a:cs typeface="B Nazanin" pitchFamily="2" charset="-78"/>
              </a:rPr>
              <a:t>TCBS</a:t>
            </a:r>
            <a:r>
              <a:rPr lang="fa-IR" dirty="0" smtClean="0">
                <a:cs typeface="B Nazanin" pitchFamily="2" charset="-78"/>
              </a:rPr>
              <a:t> دوم کشت دهيد</a:t>
            </a:r>
          </a:p>
          <a:p>
            <a:pPr algn="just"/>
            <a:r>
              <a:rPr lang="fa-IR" dirty="0" smtClean="0">
                <a:cs typeface="B Nazanin" pitchFamily="2" charset="-78"/>
              </a:rPr>
              <a:t>توجه  داشته باشيد كه محيط </a:t>
            </a:r>
            <a:r>
              <a:rPr lang="en-US" dirty="0" smtClean="0">
                <a:cs typeface="B Nazanin" pitchFamily="2" charset="-78"/>
              </a:rPr>
              <a:t>TCBS </a:t>
            </a:r>
            <a:r>
              <a:rPr lang="fa-IR" dirty="0" smtClean="0">
                <a:cs typeface="B Nazanin" pitchFamily="2" charset="-78"/>
              </a:rPr>
              <a:t> تازه باشد.و از تاريخ ساخت آنها بيشتز از يك هفته نگذشته باشد.توصيه مي شود محيط هاي  </a:t>
            </a:r>
            <a:r>
              <a:rPr lang="en-US" dirty="0" smtClean="0">
                <a:cs typeface="B Nazanin" pitchFamily="2" charset="-78"/>
              </a:rPr>
              <a:t>TCBS</a:t>
            </a:r>
            <a:r>
              <a:rPr lang="fa-IR" dirty="0" smtClean="0">
                <a:cs typeface="B Nazanin" pitchFamily="2" charset="-78"/>
              </a:rPr>
              <a:t> در در كيسه هاي فريزر دربسته ودر يخچال نگهداري شوند </a:t>
            </a:r>
          </a:p>
          <a:p>
            <a:pPr algn="just"/>
            <a:r>
              <a:rPr lang="fa-IR" dirty="0" smtClean="0">
                <a:cs typeface="B Nazanin" pitchFamily="2" charset="-78"/>
              </a:rPr>
              <a:t>توجه : بايد مقدار نمونه نسبت به حجم محيط رعايت شود.يك عدد ركتال سواب را داخل حدود 2 سي سي آب پپتونه قليائي تلقيح نمائيد</a:t>
            </a:r>
            <a:endParaRPr lang="fa-IR" dirty="0">
              <a:cs typeface="B Nazanin" pitchFamily="2" charset="-78"/>
            </a:endParaRPr>
          </a:p>
        </p:txBody>
      </p:sp>
    </p:spTree>
    <p:extLst>
      <p:ext uri="{BB962C8B-B14F-4D97-AF65-F5344CB8AC3E}">
        <p14:creationId xmlns:p14="http://schemas.microsoft.com/office/powerpoint/2010/main" xmlns="" val="12462255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009" y="447820"/>
            <a:ext cx="8229600" cy="1143000"/>
          </a:xfrm>
        </p:spPr>
        <p:txBody>
          <a:bodyPr/>
          <a:lstStyle/>
          <a:p>
            <a:r>
              <a:rPr lang="fa-IR" dirty="0">
                <a:cs typeface="B Nazanin" pitchFamily="2" charset="-78"/>
              </a:rPr>
              <a:t>كشت نمونه</a:t>
            </a:r>
          </a:p>
        </p:txBody>
      </p:sp>
      <p:sp>
        <p:nvSpPr>
          <p:cNvPr id="3" name="Content Placeholder 2"/>
          <p:cNvSpPr>
            <a:spLocks noGrp="1"/>
          </p:cNvSpPr>
          <p:nvPr>
            <p:ph idx="1"/>
          </p:nvPr>
        </p:nvSpPr>
        <p:spPr/>
        <p:txBody>
          <a:bodyPr>
            <a:normAutofit/>
          </a:bodyPr>
          <a:lstStyle/>
          <a:p>
            <a:pPr algn="just"/>
            <a:r>
              <a:rPr lang="fa-IR" dirty="0" smtClean="0">
                <a:cs typeface="B Nazanin" pitchFamily="2" charset="-78"/>
              </a:rPr>
              <a:t>2- اگر نمونه آب پپتونه قليائي را نتوانستيد پس از 8-6 ساعت انكوباسيون در محيط </a:t>
            </a:r>
            <a:r>
              <a:rPr lang="en-US" dirty="0" smtClean="0">
                <a:cs typeface="B Nazanin" pitchFamily="2" charset="-78"/>
              </a:rPr>
              <a:t>TCBS</a:t>
            </a:r>
            <a:r>
              <a:rPr lang="fa-IR" dirty="0" smtClean="0">
                <a:cs typeface="B Nazanin" pitchFamily="2" charset="-78"/>
              </a:rPr>
              <a:t> كشت دهيد .تا 18 ساعت صبركنيد سپس از نمونه </a:t>
            </a:r>
            <a:r>
              <a:rPr lang="fa-IR" dirty="0">
                <a:cs typeface="B Nazanin" pitchFamily="2" charset="-78"/>
              </a:rPr>
              <a:t>آب پپتونه </a:t>
            </a:r>
            <a:r>
              <a:rPr lang="fa-IR" dirty="0" smtClean="0">
                <a:cs typeface="B Nazanin" pitchFamily="2" charset="-78"/>
              </a:rPr>
              <a:t>  قليائي مجددا به داخل لوله حاوي </a:t>
            </a:r>
            <a:r>
              <a:rPr lang="fa-IR" dirty="0">
                <a:cs typeface="B Nazanin" pitchFamily="2" charset="-78"/>
              </a:rPr>
              <a:t>آب پپتونه قليائي </a:t>
            </a:r>
            <a:r>
              <a:rPr lang="fa-IR" dirty="0" smtClean="0">
                <a:cs typeface="B Nazanin" pitchFamily="2" charset="-78"/>
              </a:rPr>
              <a:t>تازه ببريد و وپس از 8-6 ساعت انكوباسيون بر روي محيط </a:t>
            </a:r>
            <a:r>
              <a:rPr lang="en-US" dirty="0" smtClean="0">
                <a:cs typeface="B Nazanin" pitchFamily="2" charset="-78"/>
              </a:rPr>
              <a:t>TCBS</a:t>
            </a:r>
            <a:r>
              <a:rPr lang="fa-IR" dirty="0" smtClean="0">
                <a:cs typeface="B Nazanin" pitchFamily="2" charset="-78"/>
              </a:rPr>
              <a:t> كشت دهيد.</a:t>
            </a:r>
          </a:p>
          <a:p>
            <a:pPr algn="just"/>
            <a:r>
              <a:rPr lang="fa-IR" dirty="0" smtClean="0">
                <a:cs typeface="B Nazanin" pitchFamily="2" charset="-78"/>
              </a:rPr>
              <a:t>3- پس از24-18 ساعت انكوباسيون در صورت مشاهده كلني هاي زرد رنگ صاف ،براق وبه قطر 4-2 ميليمتر در محيط </a:t>
            </a:r>
            <a:r>
              <a:rPr lang="en-US" dirty="0" smtClean="0">
                <a:cs typeface="B Nazanin" pitchFamily="2" charset="-78"/>
              </a:rPr>
              <a:t>TCBS</a:t>
            </a:r>
            <a:r>
              <a:rPr lang="fa-IR" dirty="0" smtClean="0">
                <a:cs typeface="B Nazanin" pitchFamily="2" charset="-78"/>
              </a:rPr>
              <a:t>  مشكوك به ويبريوكلرا بوده  وآزمايش هاي تكمیلي ديگري را انجام دهيد</a:t>
            </a:r>
          </a:p>
          <a:p>
            <a:endParaRPr lang="fa-IR" dirty="0">
              <a:cs typeface="B Nazanin" pitchFamily="2" charset="-78"/>
            </a:endParaRPr>
          </a:p>
          <a:p>
            <a:endParaRPr lang="fa-IR" dirty="0" smtClean="0">
              <a:cs typeface="B Nazanin" pitchFamily="2" charset="-78"/>
            </a:endParaRPr>
          </a:p>
          <a:p>
            <a:endParaRPr lang="fa-IR" dirty="0">
              <a:cs typeface="B Nazanin" pitchFamily="2" charset="-78"/>
            </a:endParaRPr>
          </a:p>
        </p:txBody>
      </p:sp>
    </p:spTree>
    <p:extLst>
      <p:ext uri="{BB962C8B-B14F-4D97-AF65-F5344CB8AC3E}">
        <p14:creationId xmlns:p14="http://schemas.microsoft.com/office/powerpoint/2010/main" xmlns="" val="42568973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cs typeface="B Nazanin" pitchFamily="2" charset="-78"/>
              </a:rPr>
              <a:t>کلنی های ویبریو کلرا بر روی محیط </a:t>
            </a:r>
            <a:br>
              <a:rPr lang="fa-IR" dirty="0" smtClean="0">
                <a:cs typeface="B Nazanin" pitchFamily="2" charset="-78"/>
              </a:rPr>
            </a:br>
            <a:r>
              <a:rPr lang="en-US" dirty="0" smtClean="0">
                <a:cs typeface="B Nazanin" pitchFamily="2" charset="-78"/>
              </a:rPr>
              <a:t>TCBS</a:t>
            </a:r>
            <a:endParaRPr lang="en-US" dirty="0">
              <a:cs typeface="B Nazanin" pitchFamily="2" charset="-78"/>
            </a:endParaRPr>
          </a:p>
        </p:txBody>
      </p:sp>
      <p:pic>
        <p:nvPicPr>
          <p:cNvPr id="4" name="Content Placeholder 3"/>
          <p:cNvPicPr>
            <a:picLocks noGrp="1" noChangeAspect="1"/>
          </p:cNvPicPr>
          <p:nvPr>
            <p:ph idx="1"/>
          </p:nvPr>
        </p:nvPicPr>
        <p:blipFill>
          <a:blip r:embed="rId2" cstate="print"/>
          <a:stretch>
            <a:fillRect/>
          </a:stretch>
        </p:blipFill>
        <p:spPr>
          <a:xfrm>
            <a:off x="1838477" y="2227361"/>
            <a:ext cx="5467046" cy="3271641"/>
          </a:xfrm>
          <a:prstGeom prst="rect">
            <a:avLst/>
          </a:prstGeom>
        </p:spPr>
      </p:pic>
    </p:spTree>
    <p:extLst>
      <p:ext uri="{BB962C8B-B14F-4D97-AF65-F5344CB8AC3E}">
        <p14:creationId xmlns:p14="http://schemas.microsoft.com/office/powerpoint/2010/main" xmlns="" val="3701713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dirty="0" smtClean="0">
                <a:cs typeface="B Nazanin" pitchFamily="2" charset="-78"/>
              </a:rPr>
              <a:t>مهمترین گونه های جنس  ویبریو و ویژگی آنها</a:t>
            </a:r>
            <a:endParaRPr lang="en-US" sz="3200" dirty="0">
              <a:cs typeface="B Nazanin" pitchFamily="2" charset="-78"/>
            </a:endParaRPr>
          </a:p>
        </p:txBody>
      </p:sp>
      <p:pic>
        <p:nvPicPr>
          <p:cNvPr id="4" name="Content Placeholder 3"/>
          <p:cNvPicPr>
            <a:picLocks noGrp="1" noChangeAspect="1"/>
          </p:cNvPicPr>
          <p:nvPr>
            <p:ph idx="1"/>
          </p:nvPr>
        </p:nvPicPr>
        <p:blipFill>
          <a:blip r:embed="rId2" cstate="print"/>
          <a:stretch>
            <a:fillRect/>
          </a:stretch>
        </p:blipFill>
        <p:spPr>
          <a:xfrm rot="5400000">
            <a:off x="2321699" y="250008"/>
            <a:ext cx="5143536" cy="7072363"/>
          </a:xfrm>
          <a:prstGeom prst="rect">
            <a:avLst/>
          </a:prstGeom>
        </p:spPr>
      </p:pic>
    </p:spTree>
    <p:extLst>
      <p:ext uri="{BB962C8B-B14F-4D97-AF65-F5344CB8AC3E}">
        <p14:creationId xmlns:p14="http://schemas.microsoft.com/office/powerpoint/2010/main" xmlns="" val="36092104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itchFamily="2" charset="-78"/>
              </a:rPr>
              <a:t> ویبریو کلراکلونی</a:t>
            </a:r>
            <a:endParaRPr lang="en-US" dirty="0">
              <a:cs typeface="B Nazanin" pitchFamily="2" charset="-78"/>
            </a:endParaRPr>
          </a:p>
        </p:txBody>
      </p:sp>
      <p:pic>
        <p:nvPicPr>
          <p:cNvPr id="4" name="Content Placeholder 3"/>
          <p:cNvPicPr>
            <a:picLocks noGrp="1" noChangeAspect="1"/>
          </p:cNvPicPr>
          <p:nvPr>
            <p:ph idx="1"/>
          </p:nvPr>
        </p:nvPicPr>
        <p:blipFill>
          <a:blip r:embed="rId2" cstate="print"/>
          <a:stretch>
            <a:fillRect/>
          </a:stretch>
        </p:blipFill>
        <p:spPr>
          <a:xfrm>
            <a:off x="1807589" y="1840642"/>
            <a:ext cx="5528821" cy="4045078"/>
          </a:xfrm>
          <a:prstGeom prst="rect">
            <a:avLst/>
          </a:prstGeom>
        </p:spPr>
      </p:pic>
    </p:spTree>
    <p:extLst>
      <p:ext uri="{BB962C8B-B14F-4D97-AF65-F5344CB8AC3E}">
        <p14:creationId xmlns:p14="http://schemas.microsoft.com/office/powerpoint/2010/main" xmlns="" val="24135297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itchFamily="2" charset="-78"/>
              </a:rPr>
              <a:t> کشت نمونه</a:t>
            </a:r>
            <a:endParaRPr lang="fa-IR" dirty="0">
              <a:cs typeface="B Nazanin" pitchFamily="2" charset="-78"/>
            </a:endParaRPr>
          </a:p>
        </p:txBody>
      </p:sp>
      <p:sp>
        <p:nvSpPr>
          <p:cNvPr id="3" name="Content Placeholder 2"/>
          <p:cNvSpPr>
            <a:spLocks noGrp="1"/>
          </p:cNvSpPr>
          <p:nvPr>
            <p:ph idx="1"/>
          </p:nvPr>
        </p:nvSpPr>
        <p:spPr/>
        <p:txBody>
          <a:bodyPr>
            <a:normAutofit/>
          </a:bodyPr>
          <a:lstStyle/>
          <a:p>
            <a:pPr algn="just"/>
            <a:r>
              <a:rPr lang="fa-IR" dirty="0" smtClean="0">
                <a:cs typeface="B Nazanin" pitchFamily="2" charset="-78"/>
              </a:rPr>
              <a:t>از محيط </a:t>
            </a:r>
            <a:r>
              <a:rPr lang="en-US" dirty="0" smtClean="0">
                <a:cs typeface="B Nazanin" pitchFamily="2" charset="-78"/>
              </a:rPr>
              <a:t>TCBS </a:t>
            </a:r>
            <a:r>
              <a:rPr lang="fa-IR" dirty="0" smtClean="0">
                <a:cs typeface="B Nazanin" pitchFamily="2" charset="-78"/>
              </a:rPr>
              <a:t> با آنس از كلوني هاي ايزوله شده برداشت كرده وبه محيط  </a:t>
            </a:r>
            <a:r>
              <a:rPr lang="en-US" dirty="0" err="1" smtClean="0">
                <a:cs typeface="B Nazanin" pitchFamily="2" charset="-78"/>
              </a:rPr>
              <a:t>kIA</a:t>
            </a:r>
            <a:r>
              <a:rPr lang="fa-IR" dirty="0" smtClean="0">
                <a:cs typeface="B Nazanin" pitchFamily="2" charset="-78"/>
              </a:rPr>
              <a:t> تلقيح نمائيد وبمدت 24-18 ساعت در دماي 37-35 درجه گرماگذاري فرمائيد. توجه داشته باشيد عمق محيط </a:t>
            </a:r>
            <a:r>
              <a:rPr lang="en-US" dirty="0" smtClean="0">
                <a:cs typeface="B Nazanin" pitchFamily="2" charset="-78"/>
              </a:rPr>
              <a:t>KIA </a:t>
            </a:r>
            <a:r>
              <a:rPr lang="fa-IR" dirty="0" smtClean="0">
                <a:cs typeface="B Nazanin" pitchFamily="2" charset="-78"/>
              </a:rPr>
              <a:t> </a:t>
            </a:r>
            <a:r>
              <a:rPr lang="en-US" dirty="0" smtClean="0">
                <a:cs typeface="B Nazanin" pitchFamily="2" charset="-78"/>
              </a:rPr>
              <a:t>  3cm</a:t>
            </a:r>
            <a:r>
              <a:rPr lang="fa-IR" dirty="0" smtClean="0">
                <a:cs typeface="B Nazanin" pitchFamily="2" charset="-78"/>
              </a:rPr>
              <a:t>وسطح شيب دار آن نيز</a:t>
            </a:r>
            <a:r>
              <a:rPr lang="en-US" dirty="0">
                <a:cs typeface="B Nazanin" pitchFamily="2" charset="-78"/>
              </a:rPr>
              <a:t> 3cm</a:t>
            </a:r>
            <a:r>
              <a:rPr lang="fa-IR" dirty="0" smtClean="0">
                <a:cs typeface="B Nazanin" pitchFamily="2" charset="-78"/>
              </a:rPr>
              <a:t> باشد.</a:t>
            </a:r>
          </a:p>
          <a:p>
            <a:pPr algn="just"/>
            <a:r>
              <a:rPr lang="fa-IR" dirty="0" smtClean="0">
                <a:cs typeface="B Nazanin" pitchFamily="2" charset="-78"/>
              </a:rPr>
              <a:t>اگر در تهيه محيط كشت </a:t>
            </a:r>
            <a:r>
              <a:rPr lang="en-US" dirty="0" smtClean="0">
                <a:cs typeface="B Nazanin" pitchFamily="2" charset="-78"/>
              </a:rPr>
              <a:t> KIA</a:t>
            </a:r>
            <a:r>
              <a:rPr lang="fa-IR" dirty="0" smtClean="0">
                <a:cs typeface="B Nazanin" pitchFamily="2" charset="-78"/>
              </a:rPr>
              <a:t>  از لوله درپيچ دار استفاده كرده باشيدهنگام انكوباسيون درب لوله را شل كنيد كه امكان تبادل هوا در لوله وجود داشته باشد</a:t>
            </a:r>
            <a:r>
              <a:rPr lang="fa-IR" dirty="0" smtClean="0"/>
              <a:t>.</a:t>
            </a:r>
          </a:p>
          <a:p>
            <a:endParaRPr lang="fa-IR" dirty="0"/>
          </a:p>
        </p:txBody>
      </p:sp>
    </p:spTree>
    <p:extLst>
      <p:ext uri="{BB962C8B-B14F-4D97-AF65-F5344CB8AC3E}">
        <p14:creationId xmlns:p14="http://schemas.microsoft.com/office/powerpoint/2010/main" xmlns="" val="5552103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cs typeface="B Nazanin" pitchFamily="2" charset="-78"/>
              </a:rPr>
              <a:t>تست های بیوشیمیائی جهت تعین هویت </a:t>
            </a:r>
            <a:br>
              <a:rPr lang="fa-IR" dirty="0" smtClean="0">
                <a:cs typeface="B Nazanin" pitchFamily="2" charset="-78"/>
              </a:rPr>
            </a:br>
            <a:r>
              <a:rPr lang="fa-IR" dirty="0" smtClean="0">
                <a:cs typeface="B Nazanin" pitchFamily="2" charset="-78"/>
              </a:rPr>
              <a:t>ویبریو کلرا</a:t>
            </a:r>
            <a:endParaRPr lang="fa-IR" dirty="0">
              <a:cs typeface="B Nazanin" pitchFamily="2" charset="-78"/>
            </a:endParaRPr>
          </a:p>
        </p:txBody>
      </p:sp>
      <p:sp>
        <p:nvSpPr>
          <p:cNvPr id="3" name="Content Placeholder 2"/>
          <p:cNvSpPr>
            <a:spLocks noGrp="1"/>
          </p:cNvSpPr>
          <p:nvPr>
            <p:ph idx="1"/>
          </p:nvPr>
        </p:nvSpPr>
        <p:spPr/>
        <p:txBody>
          <a:bodyPr>
            <a:normAutofit lnSpcReduction="10000"/>
          </a:bodyPr>
          <a:lstStyle/>
          <a:p>
            <a:pPr algn="just"/>
            <a:r>
              <a:rPr lang="fa-IR" dirty="0" smtClean="0">
                <a:cs typeface="B Nazanin" pitchFamily="2" charset="-78"/>
              </a:rPr>
              <a:t>4- در صورت مشاهده واكنش </a:t>
            </a:r>
            <a:r>
              <a:rPr lang="en-US" dirty="0" err="1" smtClean="0">
                <a:cs typeface="B Nazanin" pitchFamily="2" charset="-78"/>
              </a:rPr>
              <a:t>Alk</a:t>
            </a:r>
            <a:r>
              <a:rPr lang="en-US" dirty="0" smtClean="0">
                <a:cs typeface="B Nazanin" pitchFamily="2" charset="-78"/>
              </a:rPr>
              <a:t>/Acid </a:t>
            </a:r>
            <a:r>
              <a:rPr lang="fa-IR" dirty="0" smtClean="0">
                <a:cs typeface="B Nazanin" pitchFamily="2" charset="-78"/>
              </a:rPr>
              <a:t> بدون گاز در محيط </a:t>
            </a:r>
            <a:r>
              <a:rPr lang="en-US" dirty="0" smtClean="0">
                <a:cs typeface="B Nazanin" pitchFamily="2" charset="-78"/>
              </a:rPr>
              <a:t> KIA</a:t>
            </a:r>
            <a:r>
              <a:rPr lang="fa-IR" dirty="0" smtClean="0">
                <a:cs typeface="B Nazanin" pitchFamily="2" charset="-78"/>
              </a:rPr>
              <a:t> تست اكسيداز را اتجام دهيد. توجه داشته باشيد براي انجام آزمايش اكسيداز ار كلني هاي رشد يافته در روي </a:t>
            </a:r>
            <a:r>
              <a:rPr lang="en-US" dirty="0" smtClean="0">
                <a:cs typeface="B Nazanin" pitchFamily="2" charset="-78"/>
              </a:rPr>
              <a:t>TCBS </a:t>
            </a:r>
            <a:r>
              <a:rPr lang="fa-IR" dirty="0" smtClean="0">
                <a:cs typeface="B Nazanin" pitchFamily="2" charset="-78"/>
              </a:rPr>
              <a:t> استفاده نفرمائيد .زيرا ممكن است نتايج مثبت يا منفي كاذب را در پي داشته باشد. براي انجام تست اكسيداز از كلوني هاي رشد يافته بر روي محيط  </a:t>
            </a:r>
            <a:r>
              <a:rPr lang="en-US" dirty="0" smtClean="0">
                <a:cs typeface="B Nazanin" pitchFamily="2" charset="-78"/>
              </a:rPr>
              <a:t>BHI</a:t>
            </a:r>
            <a:r>
              <a:rPr lang="fa-IR" dirty="0" smtClean="0">
                <a:cs typeface="B Nazanin" pitchFamily="2" charset="-78"/>
              </a:rPr>
              <a:t> ويا هر محيط ديگري كه فاقد كربوهيدارت باشد استفاده كنيد.دوالي سه قطره از معرف اكسيداز را بر روي يك تكه كاغذ كه آنرا داخل درب يك پتري ديش قرار داده ايد بريزيد تا مرطوب شود .با استفاده از يك ا پليكاتور چوبي چند تا كلني از باكتري مورد آزمايش را برداسته ودر سطح  كاغذ صافي بماليد.در صورت اكسيداز مثبت بودن باكتري مورد آزمايش سريعا برنگ ارغواني تيره در مي آيد.</a:t>
            </a:r>
            <a:endParaRPr lang="fa-IR" dirty="0">
              <a:cs typeface="B Nazanin" pitchFamily="2" charset="-78"/>
            </a:endParaRPr>
          </a:p>
        </p:txBody>
      </p:sp>
    </p:spTree>
    <p:extLst>
      <p:ext uri="{BB962C8B-B14F-4D97-AF65-F5344CB8AC3E}">
        <p14:creationId xmlns:p14="http://schemas.microsoft.com/office/powerpoint/2010/main" xmlns="" val="8261377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itchFamily="2" charset="-78"/>
              </a:rPr>
              <a:t>تست اكسيداز</a:t>
            </a:r>
            <a:endParaRPr lang="fa-IR" dirty="0">
              <a:cs typeface="B Nazanin" pitchFamily="2" charset="-78"/>
            </a:endParaRPr>
          </a:p>
        </p:txBody>
      </p:sp>
      <p:sp>
        <p:nvSpPr>
          <p:cNvPr id="3" name="Content Placeholder 2"/>
          <p:cNvSpPr>
            <a:spLocks noGrp="1"/>
          </p:cNvSpPr>
          <p:nvPr>
            <p:ph idx="1"/>
          </p:nvPr>
        </p:nvSpPr>
        <p:spPr/>
        <p:txBody>
          <a:bodyPr>
            <a:normAutofit/>
          </a:bodyPr>
          <a:lstStyle/>
          <a:p>
            <a:pPr algn="just"/>
            <a:r>
              <a:rPr lang="fa-IR" dirty="0" smtClean="0">
                <a:cs typeface="B Nazanin" pitchFamily="2" charset="-78"/>
              </a:rPr>
              <a:t>ارگانيسم هاي اكسيداز منفي بيرنگ باقي مي مانند ويا پس از </a:t>
            </a:r>
            <a:r>
              <a:rPr lang="fa-IR" smtClean="0">
                <a:cs typeface="B Nazanin" pitchFamily="2" charset="-78"/>
              </a:rPr>
              <a:t>10 ثانیه  </a:t>
            </a:r>
            <a:r>
              <a:rPr lang="fa-IR" dirty="0" smtClean="0">
                <a:cs typeface="B Nazanin" pitchFamily="2" charset="-78"/>
              </a:rPr>
              <a:t>برنگ ارغواني در مي آيند.در صورتيكه از ديسك اكسيداز تجاري آماده مصرف استفاده ميكنيد حتما بر اساس بروشور شركت سازنده عمل كنيد .براي كنترل كيفي موقع انجام آزمايش از سويه كنترل كيفي مثبت مانند </a:t>
            </a:r>
            <a:r>
              <a:rPr lang="fa-IR" i="1" dirty="0" smtClean="0">
                <a:cs typeface="B Nazanin" pitchFamily="2" charset="-78"/>
              </a:rPr>
              <a:t>سودوموناس آئروژينوزا </a:t>
            </a:r>
            <a:r>
              <a:rPr lang="fa-IR" dirty="0" smtClean="0">
                <a:cs typeface="B Nazanin" pitchFamily="2" charset="-78"/>
              </a:rPr>
              <a:t>وكننرل منفي مانند </a:t>
            </a:r>
            <a:r>
              <a:rPr lang="fa-IR" i="1" dirty="0" smtClean="0">
                <a:cs typeface="B Nazanin" pitchFamily="2" charset="-78"/>
              </a:rPr>
              <a:t>اشريشيا كولي </a:t>
            </a:r>
            <a:r>
              <a:rPr lang="fa-IR" dirty="0" smtClean="0">
                <a:cs typeface="B Nazanin" pitchFamily="2" charset="-78"/>
              </a:rPr>
              <a:t>استفاده فرمائيد.</a:t>
            </a:r>
          </a:p>
          <a:p>
            <a:pPr algn="just"/>
            <a:r>
              <a:rPr lang="fa-IR" dirty="0" smtClean="0">
                <a:cs typeface="B Nazanin" pitchFamily="2" charset="-78"/>
              </a:rPr>
              <a:t>توجه داشته باشید نتیجه تست اکسیدازباید در عرض کمتر از 10 ثانیه قرائت شود.</a:t>
            </a:r>
            <a:endParaRPr lang="fa-IR" dirty="0">
              <a:cs typeface="B Nazanin" pitchFamily="2" charset="-78"/>
            </a:endParaRPr>
          </a:p>
        </p:txBody>
      </p:sp>
    </p:spTree>
    <p:extLst>
      <p:ext uri="{BB962C8B-B14F-4D97-AF65-F5344CB8AC3E}">
        <p14:creationId xmlns:p14="http://schemas.microsoft.com/office/powerpoint/2010/main" xmlns="" val="2589734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itchFamily="2" charset="-78"/>
              </a:rPr>
              <a:t>روش ساخت معرف اکسیداز</a:t>
            </a:r>
            <a:endParaRPr lang="en-US" dirty="0">
              <a:cs typeface="B Nazanin" pitchFamily="2" charset="-78"/>
            </a:endParaRPr>
          </a:p>
        </p:txBody>
      </p:sp>
      <p:sp>
        <p:nvSpPr>
          <p:cNvPr id="3" name="Content Placeholder 2"/>
          <p:cNvSpPr>
            <a:spLocks noGrp="1"/>
          </p:cNvSpPr>
          <p:nvPr>
            <p:ph idx="1"/>
          </p:nvPr>
        </p:nvSpPr>
        <p:spPr/>
        <p:txBody>
          <a:bodyPr>
            <a:normAutofit/>
          </a:bodyPr>
          <a:lstStyle/>
          <a:p>
            <a:r>
              <a:rPr lang="fa-IR" dirty="0" smtClean="0">
                <a:cs typeface="B Nazanin" pitchFamily="2" charset="-78"/>
              </a:rPr>
              <a:t>تترامتیل پارافنیل دی آمین دی هیدروکلراید:  0/05 گرم</a:t>
            </a:r>
          </a:p>
          <a:p>
            <a:r>
              <a:rPr lang="fa-IR" dirty="0" smtClean="0">
                <a:cs typeface="B Nazanin" pitchFamily="2" charset="-78"/>
              </a:rPr>
              <a:t>آب مقطر 5 سی سی</a:t>
            </a:r>
          </a:p>
          <a:p>
            <a:r>
              <a:rPr lang="fa-IR" dirty="0" smtClean="0">
                <a:cs typeface="B Nazanin" pitchFamily="2" charset="-78"/>
              </a:rPr>
              <a:t>معرف را در آب مقطر حل کنید (برای حل کردن نیاز به حرارت دادن نمی باشد)</a:t>
            </a:r>
          </a:p>
          <a:p>
            <a:r>
              <a:rPr lang="fa-IR" dirty="0" smtClean="0">
                <a:cs typeface="B Nazanin" pitchFamily="2" charset="-78"/>
              </a:rPr>
              <a:t>توجه: </a:t>
            </a:r>
          </a:p>
          <a:p>
            <a:r>
              <a:rPr lang="fa-IR" dirty="0" smtClean="0">
                <a:cs typeface="B Nazanin" pitchFamily="2" charset="-78"/>
              </a:rPr>
              <a:t>1-هر بار که معرف اکسیداز تهیه می کنید آنرا با سویه  های استاندارد کنترل کیفی نمائید.</a:t>
            </a:r>
          </a:p>
          <a:p>
            <a:r>
              <a:rPr lang="fa-IR" dirty="0" smtClean="0">
                <a:cs typeface="B Nazanin" pitchFamily="2" charset="-78"/>
              </a:rPr>
              <a:t>2-محلول اکسیداز باید روزانه تهیه شود وقابل نگهداری نمی باشد.</a:t>
            </a:r>
          </a:p>
          <a:p>
            <a:endParaRPr lang="en-US" dirty="0">
              <a:cs typeface="B Nazanin" pitchFamily="2" charset="-78"/>
            </a:endParaRPr>
          </a:p>
        </p:txBody>
      </p:sp>
    </p:spTree>
    <p:extLst>
      <p:ext uri="{BB962C8B-B14F-4D97-AF65-F5344CB8AC3E}">
        <p14:creationId xmlns:p14="http://schemas.microsoft.com/office/powerpoint/2010/main" xmlns="" val="19785167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itchFamily="2" charset="-78"/>
              </a:rPr>
              <a:t>آزمایش اکسیداز</a:t>
            </a:r>
            <a:endParaRPr lang="en-US" dirty="0">
              <a:cs typeface="B Nazanin" pitchFamily="2" charset="-78"/>
            </a:endParaRPr>
          </a:p>
        </p:txBody>
      </p:sp>
      <p:pic>
        <p:nvPicPr>
          <p:cNvPr id="4" name="Content Placeholder 3"/>
          <p:cNvPicPr>
            <a:picLocks noGrp="1" noChangeAspect="1"/>
          </p:cNvPicPr>
          <p:nvPr>
            <p:ph idx="1"/>
          </p:nvPr>
        </p:nvPicPr>
        <p:blipFill>
          <a:blip r:embed="rId2" cstate="print"/>
          <a:stretch>
            <a:fillRect/>
          </a:stretch>
        </p:blipFill>
        <p:spPr>
          <a:xfrm>
            <a:off x="1637709" y="2134548"/>
            <a:ext cx="5868581" cy="3457266"/>
          </a:xfrm>
          <a:prstGeom prst="rect">
            <a:avLst/>
          </a:prstGeom>
        </p:spPr>
      </p:pic>
    </p:spTree>
    <p:extLst>
      <p:ext uri="{BB962C8B-B14F-4D97-AF65-F5344CB8AC3E}">
        <p14:creationId xmlns:p14="http://schemas.microsoft.com/office/powerpoint/2010/main" xmlns="" val="7465492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itchFamily="2" charset="-78"/>
              </a:rPr>
              <a:t>در صورت مثبت بودن</a:t>
            </a:r>
            <a:endParaRPr lang="en-US" dirty="0">
              <a:cs typeface="B Nazanin" pitchFamily="2" charset="-78"/>
            </a:endParaRPr>
          </a:p>
        </p:txBody>
      </p:sp>
      <p:sp>
        <p:nvSpPr>
          <p:cNvPr id="3" name="Content Placeholder 2"/>
          <p:cNvSpPr>
            <a:spLocks noGrp="1"/>
          </p:cNvSpPr>
          <p:nvPr>
            <p:ph idx="1"/>
          </p:nvPr>
        </p:nvSpPr>
        <p:spPr/>
        <p:txBody>
          <a:bodyPr>
            <a:normAutofit/>
          </a:bodyPr>
          <a:lstStyle/>
          <a:p>
            <a:r>
              <a:rPr lang="fa-IR" dirty="0" smtClean="0">
                <a:cs typeface="B Nazanin" pitchFamily="2" charset="-78"/>
              </a:rPr>
              <a:t>در صورت مثبت بودن آزمایش اکسیداز  باکتری را در محیط </a:t>
            </a:r>
            <a:r>
              <a:rPr lang="en-US" dirty="0" smtClean="0">
                <a:cs typeface="B Nazanin" pitchFamily="2" charset="-78"/>
              </a:rPr>
              <a:t> SIM</a:t>
            </a:r>
            <a:r>
              <a:rPr lang="fa-IR" dirty="0" smtClean="0">
                <a:cs typeface="B Nazanin" pitchFamily="2" charset="-78"/>
              </a:rPr>
              <a:t> تلقیح نمائیید .نتایج تست ویبریو کلرا در محیط  </a:t>
            </a:r>
            <a:r>
              <a:rPr lang="en-US" dirty="0" smtClean="0">
                <a:cs typeface="B Nazanin" pitchFamily="2" charset="-78"/>
              </a:rPr>
              <a:t>SIM    </a:t>
            </a:r>
            <a:r>
              <a:rPr lang="fa-IR" dirty="0" smtClean="0">
                <a:cs typeface="B Nazanin" pitchFamily="2" charset="-78"/>
              </a:rPr>
              <a:t>بشرح زیر می باشد.</a:t>
            </a:r>
            <a:r>
              <a:rPr lang="en-US" dirty="0" smtClean="0">
                <a:cs typeface="B Nazanin" pitchFamily="2" charset="-78"/>
              </a:rPr>
              <a:t> </a:t>
            </a:r>
            <a:endParaRPr lang="fa-IR" dirty="0" smtClean="0">
              <a:cs typeface="B Nazanin" pitchFamily="2" charset="-78"/>
            </a:endParaRPr>
          </a:p>
          <a:p>
            <a:r>
              <a:rPr lang="fa-IR" dirty="0" smtClean="0">
                <a:cs typeface="B Nazanin" pitchFamily="2" charset="-78"/>
              </a:rPr>
              <a:t>- </a:t>
            </a:r>
            <a:r>
              <a:rPr lang="en-US" dirty="0" smtClean="0">
                <a:cs typeface="B Nazanin" pitchFamily="2" charset="-78"/>
              </a:rPr>
              <a:t>SH2 </a:t>
            </a:r>
            <a:r>
              <a:rPr lang="fa-IR" dirty="0" smtClean="0">
                <a:cs typeface="B Nazanin" pitchFamily="2" charset="-78"/>
              </a:rPr>
              <a:t>منفی</a:t>
            </a:r>
          </a:p>
          <a:p>
            <a:r>
              <a:rPr lang="fa-IR" dirty="0" smtClean="0">
                <a:cs typeface="B Nazanin" pitchFamily="2" charset="-78"/>
              </a:rPr>
              <a:t>ایندول مثبت</a:t>
            </a:r>
          </a:p>
          <a:p>
            <a:r>
              <a:rPr lang="fa-IR" dirty="0" smtClean="0">
                <a:cs typeface="B Nazanin" pitchFamily="2" charset="-78"/>
              </a:rPr>
              <a:t>حرکت مثبت</a:t>
            </a:r>
          </a:p>
          <a:p>
            <a:r>
              <a:rPr lang="fa-IR" dirty="0" smtClean="0">
                <a:cs typeface="B Nazanin" pitchFamily="2" charset="-78"/>
              </a:rPr>
              <a:t>آزمایش اندول را می توان در محیط </a:t>
            </a:r>
            <a:r>
              <a:rPr lang="en-US" dirty="0" smtClean="0">
                <a:cs typeface="B Nazanin" pitchFamily="2" charset="-78"/>
              </a:rPr>
              <a:t>APW </a:t>
            </a:r>
            <a:r>
              <a:rPr lang="fa-IR" dirty="0" smtClean="0">
                <a:cs typeface="B Nazanin" pitchFamily="2" charset="-78"/>
              </a:rPr>
              <a:t> نیز انجام داد.</a:t>
            </a:r>
          </a:p>
          <a:p>
            <a:endParaRPr lang="fa-IR" dirty="0" smtClean="0">
              <a:cs typeface="B Nazanin" pitchFamily="2" charset="-78"/>
            </a:endParaRPr>
          </a:p>
          <a:p>
            <a:endParaRPr lang="en-US" dirty="0">
              <a:cs typeface="B Nazanin" pitchFamily="2" charset="-78"/>
            </a:endParaRPr>
          </a:p>
        </p:txBody>
      </p:sp>
    </p:spTree>
    <p:extLst>
      <p:ext uri="{BB962C8B-B14F-4D97-AF65-F5344CB8AC3E}">
        <p14:creationId xmlns:p14="http://schemas.microsoft.com/office/powerpoint/2010/main" xmlns="" val="9939250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normAutofit/>
          </a:bodyPr>
          <a:lstStyle/>
          <a:p>
            <a:r>
              <a:rPr lang="fa-IR" dirty="0" smtClean="0">
                <a:cs typeface="B Nazanin" pitchFamily="2" charset="-78"/>
              </a:rPr>
              <a:t>تست های بیوشیمیائی ویبریو کلرا</a:t>
            </a:r>
            <a:endParaRPr lang="en-US" dirty="0">
              <a:cs typeface="B Nazanin" pitchFamily="2" charset="-78"/>
            </a:endParaRPr>
          </a:p>
        </p:txBody>
      </p:sp>
      <p:graphicFrame>
        <p:nvGraphicFramePr>
          <p:cNvPr id="5" name="Content Placeholder 4"/>
          <p:cNvGraphicFramePr>
            <a:graphicFrameLocks noGrp="1"/>
          </p:cNvGraphicFramePr>
          <p:nvPr>
            <p:ph idx="1"/>
          </p:nvPr>
        </p:nvGraphicFramePr>
        <p:xfrm>
          <a:off x="2105978" y="1942941"/>
          <a:ext cx="4932045" cy="3840480"/>
        </p:xfrm>
        <a:graphic>
          <a:graphicData uri="http://schemas.openxmlformats.org/drawingml/2006/table">
            <a:tbl>
              <a:tblPr rtl="1" firstRow="1" firstCol="1" bandRow="1">
                <a:tableStyleId>{5C22544A-7EE6-4342-B048-85BDC9FD1C3A}</a:tableStyleId>
              </a:tblPr>
              <a:tblGrid>
                <a:gridCol w="4932045">
                  <a:extLst>
                    <a:ext uri="{9D8B030D-6E8A-4147-A177-3AD203B41FA5}">
                      <a16:colId xmlns="" xmlns:a16="http://schemas.microsoft.com/office/drawing/2014/main" val="4067556013"/>
                    </a:ext>
                  </a:extLst>
                </a:gridCol>
              </a:tblGrid>
              <a:tr h="0">
                <a:tc>
                  <a:txBody>
                    <a:bodyPr/>
                    <a:lstStyle/>
                    <a:p>
                      <a:pPr marL="0" marR="0" algn="l" rtl="1">
                        <a:lnSpc>
                          <a:spcPct val="150000"/>
                        </a:lnSpc>
                        <a:spcBef>
                          <a:spcPts val="0"/>
                        </a:spcBef>
                        <a:spcAft>
                          <a:spcPts val="0"/>
                        </a:spcAft>
                        <a:tabLst>
                          <a:tab pos="114300" algn="r"/>
                        </a:tabLst>
                      </a:pPr>
                      <a:r>
                        <a:rPr lang="fa-IR" sz="1200" dirty="0">
                          <a:solidFill>
                            <a:schemeClr val="tx1"/>
                          </a:solidFill>
                          <a:effectLst/>
                        </a:rPr>
                        <a:t>     واکنش                                                       </a:t>
                      </a:r>
                      <a:r>
                        <a:rPr lang="en-US" sz="1200" dirty="0">
                          <a:solidFill>
                            <a:schemeClr val="tx1"/>
                          </a:solidFill>
                          <a:effectLst/>
                        </a:rPr>
                        <a:t>    </a:t>
                      </a:r>
                      <a:r>
                        <a:rPr lang="fa-IR" sz="1200" dirty="0">
                          <a:solidFill>
                            <a:schemeClr val="tx1"/>
                          </a:solidFill>
                          <a:effectLst/>
                        </a:rPr>
                        <a:t>                              نتيجه</a:t>
                      </a:r>
                      <a:endParaRPr lang="en-US" sz="12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3940757923"/>
                  </a:ext>
                </a:extLst>
              </a:tr>
              <a:tr h="0">
                <a:tc>
                  <a:txBody>
                    <a:bodyPr/>
                    <a:lstStyle/>
                    <a:p>
                      <a:pPr marL="0" marR="0" algn="l" rtl="1">
                        <a:lnSpc>
                          <a:spcPct val="150000"/>
                        </a:lnSpc>
                        <a:spcBef>
                          <a:spcPts val="0"/>
                        </a:spcBef>
                        <a:spcAft>
                          <a:spcPts val="0"/>
                        </a:spcAft>
                        <a:tabLst>
                          <a:tab pos="114300" algn="r"/>
                        </a:tabLst>
                      </a:pPr>
                      <a:r>
                        <a:rPr lang="fa-IR" sz="1200" dirty="0">
                          <a:solidFill>
                            <a:schemeClr val="tx1"/>
                          </a:solidFill>
                          <a:effectLst/>
                        </a:rPr>
                        <a:t>آزمايش اکسيداز                                                                         مثبت</a:t>
                      </a:r>
                      <a:endParaRPr lang="en-US" sz="1200" dirty="0">
                        <a:solidFill>
                          <a:schemeClr val="tx1"/>
                        </a:solidFill>
                        <a:effectLst/>
                      </a:endParaRPr>
                    </a:p>
                    <a:p>
                      <a:pPr marL="0" marR="0" algn="l" rtl="1">
                        <a:lnSpc>
                          <a:spcPct val="150000"/>
                        </a:lnSpc>
                        <a:spcBef>
                          <a:spcPts val="0"/>
                        </a:spcBef>
                        <a:spcAft>
                          <a:spcPts val="0"/>
                        </a:spcAft>
                        <a:tabLst>
                          <a:tab pos="114300" algn="r"/>
                        </a:tabLst>
                      </a:pPr>
                      <a:r>
                        <a:rPr lang="fa-IR" sz="1200" dirty="0">
                          <a:solidFill>
                            <a:schemeClr val="tx1"/>
                          </a:solidFill>
                          <a:effectLst/>
                        </a:rPr>
                        <a:t>    اندول                                                                                      مثبت</a:t>
                      </a:r>
                      <a:endParaRPr lang="en-US" sz="12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3470295137"/>
                  </a:ext>
                </a:extLst>
              </a:tr>
              <a:tr h="0">
                <a:tc>
                  <a:txBody>
                    <a:bodyPr/>
                    <a:lstStyle/>
                    <a:p>
                      <a:pPr marL="0" marR="0" algn="l" rtl="1">
                        <a:lnSpc>
                          <a:spcPct val="150000"/>
                        </a:lnSpc>
                        <a:spcBef>
                          <a:spcPts val="0"/>
                        </a:spcBef>
                        <a:spcAft>
                          <a:spcPts val="0"/>
                        </a:spcAft>
                        <a:tabLst>
                          <a:tab pos="114300" algn="r"/>
                        </a:tabLst>
                      </a:pPr>
                      <a:r>
                        <a:rPr lang="fa-IR" sz="1200" dirty="0">
                          <a:solidFill>
                            <a:schemeClr val="tx1"/>
                          </a:solidFill>
                          <a:effectLst/>
                        </a:rPr>
                        <a:t>آزمایش  کشاني(</a:t>
                      </a:r>
                      <a:r>
                        <a:rPr lang="en-US" sz="1200" dirty="0">
                          <a:solidFill>
                            <a:schemeClr val="tx1"/>
                          </a:solidFill>
                          <a:effectLst/>
                        </a:rPr>
                        <a:t>String test</a:t>
                      </a:r>
                      <a:r>
                        <a:rPr lang="fa-IR" sz="1200" dirty="0">
                          <a:solidFill>
                            <a:schemeClr val="tx1"/>
                          </a:solidFill>
                          <a:effectLst/>
                        </a:rPr>
                        <a:t>)                                                         مثبت</a:t>
                      </a:r>
                      <a:endParaRPr lang="en-US" sz="1200" dirty="0">
                        <a:solidFill>
                          <a:schemeClr val="tx1"/>
                        </a:solidFill>
                        <a:effectLst/>
                      </a:endParaRPr>
                    </a:p>
                    <a:p>
                      <a:pPr marL="0" marR="0" algn="l" rtl="1">
                        <a:lnSpc>
                          <a:spcPct val="150000"/>
                        </a:lnSpc>
                        <a:spcBef>
                          <a:spcPts val="0"/>
                        </a:spcBef>
                        <a:spcAft>
                          <a:spcPts val="0"/>
                        </a:spcAft>
                        <a:tabLst>
                          <a:tab pos="114300" algn="r"/>
                        </a:tabLst>
                      </a:pPr>
                      <a:r>
                        <a:rPr lang="fa-IR" sz="1200" dirty="0">
                          <a:solidFill>
                            <a:schemeClr val="tx1"/>
                          </a:solidFill>
                          <a:effectLst/>
                        </a:rPr>
                        <a:t>واکنش در </a:t>
                      </a:r>
                      <a:r>
                        <a:rPr lang="en-US" sz="1200" dirty="0">
                          <a:solidFill>
                            <a:schemeClr val="tx1"/>
                          </a:solidFill>
                          <a:effectLst/>
                        </a:rPr>
                        <a:t>KIA       </a:t>
                      </a:r>
                      <a:r>
                        <a:rPr lang="fa-IR" sz="1200" dirty="0">
                          <a:solidFill>
                            <a:schemeClr val="tx1"/>
                          </a:solidFill>
                          <a:effectLst/>
                        </a:rPr>
                        <a:t>                                      </a:t>
                      </a:r>
                      <a:r>
                        <a:rPr lang="en-US" sz="1200" dirty="0" smtClean="0">
                          <a:solidFill>
                            <a:schemeClr val="tx1"/>
                          </a:solidFill>
                          <a:effectLst/>
                        </a:rPr>
                        <a:t>A</a:t>
                      </a:r>
                      <a:r>
                        <a:rPr lang="fa-IR" sz="1200" dirty="0" smtClean="0">
                          <a:solidFill>
                            <a:schemeClr val="tx1"/>
                          </a:solidFill>
                          <a:effectLst/>
                        </a:rPr>
                        <a:t>     </a:t>
                      </a:r>
                      <a:r>
                        <a:rPr lang="en-US" sz="1200" dirty="0">
                          <a:solidFill>
                            <a:schemeClr val="tx1"/>
                          </a:solidFill>
                          <a:effectLst/>
                        </a:rPr>
                        <a:t>A K/</a:t>
                      </a:r>
                      <a:r>
                        <a:rPr lang="fa-IR" sz="1200" dirty="0">
                          <a:solidFill>
                            <a:schemeClr val="tx1"/>
                          </a:solidFill>
                          <a:effectLst/>
                        </a:rPr>
                        <a:t>   ( سطح قرمز /عمق زرد بدون توليد گاز)</a:t>
                      </a:r>
                      <a:endParaRPr lang="en-US" sz="1200" dirty="0">
                        <a:solidFill>
                          <a:schemeClr val="tx1"/>
                        </a:solidFill>
                        <a:effectLst/>
                      </a:endParaRPr>
                    </a:p>
                    <a:p>
                      <a:pPr marL="0" marR="0" algn="l" rtl="1">
                        <a:lnSpc>
                          <a:spcPct val="150000"/>
                        </a:lnSpc>
                        <a:spcBef>
                          <a:spcPts val="0"/>
                        </a:spcBef>
                        <a:spcAft>
                          <a:spcPts val="0"/>
                        </a:spcAft>
                        <a:tabLst>
                          <a:tab pos="114300" algn="r"/>
                        </a:tabLst>
                      </a:pPr>
                      <a:r>
                        <a:rPr lang="fa-IR" sz="1200" dirty="0">
                          <a:solidFill>
                            <a:schemeClr val="tx1"/>
                          </a:solidFill>
                          <a:effectLst/>
                        </a:rPr>
                        <a:t>واکنش در محيط </a:t>
                      </a:r>
                      <a:r>
                        <a:rPr lang="en-US" sz="1200" dirty="0">
                          <a:solidFill>
                            <a:schemeClr val="tx1"/>
                          </a:solidFill>
                          <a:effectLst/>
                        </a:rPr>
                        <a:t>TSI</a:t>
                      </a:r>
                      <a:r>
                        <a:rPr lang="fa-IR" sz="1200" dirty="0">
                          <a:solidFill>
                            <a:schemeClr val="tx1"/>
                          </a:solidFill>
                          <a:effectLst/>
                        </a:rPr>
                        <a:t>                                            </a:t>
                      </a:r>
                      <a:r>
                        <a:rPr lang="en-US" sz="1200" dirty="0">
                          <a:solidFill>
                            <a:schemeClr val="tx1"/>
                          </a:solidFill>
                          <a:effectLst/>
                        </a:rPr>
                        <a:t>A/A</a:t>
                      </a:r>
                      <a:r>
                        <a:rPr lang="fa-IR" sz="1200" dirty="0">
                          <a:solidFill>
                            <a:schemeClr val="tx1"/>
                          </a:solidFill>
                          <a:effectLst/>
                        </a:rPr>
                        <a:t>     (سطح زرد /عمق زرد بدون توليد گاز</a:t>
                      </a:r>
                      <a:endParaRPr lang="en-US" sz="1200" dirty="0">
                        <a:solidFill>
                          <a:schemeClr val="tx1"/>
                        </a:solidFill>
                        <a:effectLst/>
                      </a:endParaRPr>
                    </a:p>
                    <a:p>
                      <a:pPr marL="0" marR="0" algn="l" rtl="1">
                        <a:lnSpc>
                          <a:spcPct val="150000"/>
                        </a:lnSpc>
                        <a:spcBef>
                          <a:spcPts val="0"/>
                        </a:spcBef>
                        <a:spcAft>
                          <a:spcPts val="0"/>
                        </a:spcAft>
                        <a:tabLst>
                          <a:tab pos="114300" algn="r"/>
                        </a:tabLst>
                      </a:pPr>
                      <a:r>
                        <a:rPr lang="en-US" sz="1200" dirty="0">
                          <a:solidFill>
                            <a:schemeClr val="tx1"/>
                          </a:solidFill>
                          <a:effectLst/>
                        </a:rPr>
                        <a:t>LIA </a:t>
                      </a:r>
                      <a:r>
                        <a:rPr lang="fa-IR" sz="1200" dirty="0">
                          <a:solidFill>
                            <a:schemeClr val="tx1"/>
                          </a:solidFill>
                          <a:effectLst/>
                        </a:rPr>
                        <a:t>                                             </a:t>
                      </a:r>
                      <a:r>
                        <a:rPr lang="en-US" sz="1200" dirty="0">
                          <a:solidFill>
                            <a:schemeClr val="tx1"/>
                          </a:solidFill>
                          <a:effectLst/>
                        </a:rPr>
                        <a:t>     </a:t>
                      </a:r>
                      <a:r>
                        <a:rPr lang="fa-IR" sz="1200" dirty="0">
                          <a:solidFill>
                            <a:schemeClr val="tx1"/>
                          </a:solidFill>
                          <a:effectLst/>
                        </a:rPr>
                        <a:t>                  </a:t>
                      </a:r>
                      <a:r>
                        <a:rPr lang="en-US" sz="1200" dirty="0">
                          <a:solidFill>
                            <a:schemeClr val="tx1"/>
                          </a:solidFill>
                          <a:effectLst/>
                        </a:rPr>
                        <a:t>  K/K </a:t>
                      </a:r>
                      <a:r>
                        <a:rPr lang="fa-IR" sz="1200" dirty="0">
                          <a:solidFill>
                            <a:schemeClr val="tx1"/>
                          </a:solidFill>
                          <a:effectLst/>
                        </a:rPr>
                        <a:t>(سطح ارغواني /عمق زرد بدون گاز )</a:t>
                      </a:r>
                      <a:endParaRPr lang="en-US" sz="1200" dirty="0">
                        <a:solidFill>
                          <a:schemeClr val="tx1"/>
                        </a:solidFill>
                        <a:effectLst/>
                      </a:endParaRPr>
                    </a:p>
                    <a:p>
                      <a:pPr marL="0" marR="0" algn="l" rtl="1">
                        <a:lnSpc>
                          <a:spcPct val="150000"/>
                        </a:lnSpc>
                        <a:spcBef>
                          <a:spcPts val="0"/>
                        </a:spcBef>
                        <a:spcAft>
                          <a:spcPts val="0"/>
                        </a:spcAft>
                        <a:tabLst>
                          <a:tab pos="114300" algn="r"/>
                        </a:tabLst>
                      </a:pPr>
                      <a:r>
                        <a:rPr lang="fa-IR" sz="1200" dirty="0">
                          <a:solidFill>
                            <a:schemeClr val="tx1"/>
                          </a:solidFill>
                          <a:effectLst/>
                        </a:rPr>
                        <a:t>رنگ آميزي گرم                                    </a:t>
                      </a:r>
                      <a:r>
                        <a:rPr lang="en-US" sz="1200" dirty="0">
                          <a:solidFill>
                            <a:schemeClr val="tx1"/>
                          </a:solidFill>
                          <a:effectLst/>
                        </a:rPr>
                        <a:t>           </a:t>
                      </a:r>
                      <a:r>
                        <a:rPr lang="fa-IR" sz="1200" dirty="0">
                          <a:solidFill>
                            <a:schemeClr val="tx1"/>
                          </a:solidFill>
                          <a:effectLst/>
                        </a:rPr>
                        <a:t>   باسيل هاي گرم منفي ميله اي شکل وخميده</a:t>
                      </a:r>
                      <a:endParaRPr lang="en-US" sz="1200" dirty="0">
                        <a:solidFill>
                          <a:schemeClr val="tx1"/>
                        </a:solidFill>
                        <a:effectLst/>
                      </a:endParaRPr>
                    </a:p>
                    <a:p>
                      <a:pPr marL="0" marR="0" algn="l" rtl="1">
                        <a:lnSpc>
                          <a:spcPct val="150000"/>
                        </a:lnSpc>
                        <a:spcBef>
                          <a:spcPts val="0"/>
                        </a:spcBef>
                        <a:spcAft>
                          <a:spcPts val="0"/>
                        </a:spcAft>
                        <a:tabLst>
                          <a:tab pos="114300" algn="r"/>
                        </a:tabLst>
                      </a:pPr>
                      <a:r>
                        <a:rPr lang="fa-IR" sz="1200" dirty="0">
                          <a:solidFill>
                            <a:schemeClr val="tx1"/>
                          </a:solidFill>
                          <a:effectLst/>
                        </a:rPr>
                        <a:t>لام مستقيم از مدفوع               </a:t>
                      </a:r>
                      <a:r>
                        <a:rPr lang="en-US" sz="1200" dirty="0">
                          <a:solidFill>
                            <a:schemeClr val="tx1"/>
                          </a:solidFill>
                          <a:effectLst/>
                        </a:rPr>
                        <a:t>               </a:t>
                      </a:r>
                      <a:r>
                        <a:rPr lang="fa-IR" sz="1200" dirty="0">
                          <a:solidFill>
                            <a:schemeClr val="tx1"/>
                          </a:solidFill>
                          <a:effectLst/>
                        </a:rPr>
                        <a:t>  باکتريهاي گرم منفي ميله اي شکل خميده کوچک با حرکت پرشي</a:t>
                      </a:r>
                      <a:endParaRPr lang="en-US" sz="12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841076403"/>
                  </a:ext>
                </a:extLst>
              </a:tr>
            </a:tbl>
          </a:graphicData>
        </a:graphic>
      </p:graphicFrame>
    </p:spTree>
    <p:extLst>
      <p:ext uri="{BB962C8B-B14F-4D97-AF65-F5344CB8AC3E}">
        <p14:creationId xmlns:p14="http://schemas.microsoft.com/office/powerpoint/2010/main" xmlns="" val="14878251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Nazanin" pitchFamily="2" charset="-78"/>
              </a:rPr>
              <a:t>نتایج آ </a:t>
            </a:r>
            <a:r>
              <a:rPr lang="fa-IR" dirty="0" smtClean="0">
                <a:cs typeface="B Nazanin" pitchFamily="2" charset="-78"/>
              </a:rPr>
              <a:t>زمایش</a:t>
            </a:r>
            <a:r>
              <a:rPr lang="en-US" dirty="0">
                <a:cs typeface="B Nazanin" pitchFamily="2" charset="-78"/>
              </a:rPr>
              <a:t> </a:t>
            </a:r>
            <a:r>
              <a:rPr lang="fa-IR" dirty="0" smtClean="0">
                <a:cs typeface="B Nazanin" pitchFamily="2" charset="-78"/>
              </a:rPr>
              <a:t>ویبریو کلرا </a:t>
            </a:r>
            <a:r>
              <a:rPr lang="en-US" dirty="0">
                <a:cs typeface="B Nazanin" pitchFamily="2" charset="-78"/>
              </a:rPr>
              <a:t>KIA , </a:t>
            </a:r>
            <a:r>
              <a:rPr lang="fa-IR" dirty="0">
                <a:cs typeface="B Nazanin" pitchFamily="2" charset="-78"/>
              </a:rPr>
              <a:t>،</a:t>
            </a:r>
            <a:r>
              <a:rPr lang="en-US" dirty="0">
                <a:cs typeface="B Nazanin" pitchFamily="2" charset="-78"/>
              </a:rPr>
              <a:t>TSI</a:t>
            </a:r>
            <a:endParaRPr lang="en-US" dirty="0"/>
          </a:p>
        </p:txBody>
      </p:sp>
      <p:pic>
        <p:nvPicPr>
          <p:cNvPr id="4" name="Content Placeholder 3"/>
          <p:cNvPicPr>
            <a:picLocks noGrp="1" noChangeAspect="1"/>
          </p:cNvPicPr>
          <p:nvPr>
            <p:ph idx="1"/>
          </p:nvPr>
        </p:nvPicPr>
        <p:blipFill>
          <a:blip r:embed="rId2" cstate="print"/>
          <a:stretch>
            <a:fillRect/>
          </a:stretch>
        </p:blipFill>
        <p:spPr>
          <a:xfrm>
            <a:off x="1691680" y="1556792"/>
            <a:ext cx="5788550" cy="4525963"/>
          </a:xfrm>
          <a:prstGeom prst="rect">
            <a:avLst/>
          </a:prstGeom>
        </p:spPr>
      </p:pic>
    </p:spTree>
    <p:extLst>
      <p:ext uri="{BB962C8B-B14F-4D97-AF65-F5344CB8AC3E}">
        <p14:creationId xmlns:p14="http://schemas.microsoft.com/office/powerpoint/2010/main" xmlns="" val="39001659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cs typeface="B Nazanin" pitchFamily="2" charset="-78"/>
              </a:rPr>
              <a:t> </a:t>
            </a:r>
            <a:r>
              <a:rPr lang="fa-IR" dirty="0" smtClean="0">
                <a:cs typeface="B Nazanin" pitchFamily="2" charset="-78"/>
              </a:rPr>
              <a:t>تست مهم برای تشحیص ویبریو کلرا </a:t>
            </a:r>
            <a:endParaRPr lang="en-US" dirty="0">
              <a:cs typeface="B Nazanin" pitchFamily="2" charset="-78"/>
            </a:endParaRPr>
          </a:p>
        </p:txBody>
      </p:sp>
      <p:pic>
        <p:nvPicPr>
          <p:cNvPr id="4" name="Content Placeholder 3"/>
          <p:cNvPicPr>
            <a:picLocks noGrp="1" noChangeAspect="1"/>
          </p:cNvPicPr>
          <p:nvPr>
            <p:ph idx="1"/>
          </p:nvPr>
        </p:nvPicPr>
        <p:blipFill>
          <a:blip r:embed="rId2" cstate="print"/>
          <a:stretch>
            <a:fillRect/>
          </a:stretch>
        </p:blipFill>
        <p:spPr>
          <a:xfrm>
            <a:off x="2487109" y="1859978"/>
            <a:ext cx="4169781" cy="4006406"/>
          </a:xfrm>
          <a:prstGeom prst="rect">
            <a:avLst/>
          </a:prstGeom>
        </p:spPr>
      </p:pic>
    </p:spTree>
    <p:extLst>
      <p:ext uri="{BB962C8B-B14F-4D97-AF65-F5344CB8AC3E}">
        <p14:creationId xmlns:p14="http://schemas.microsoft.com/office/powerpoint/2010/main" xmlns="" val="664123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B Nazanin" pitchFamily="2" charset="-78"/>
              </a:rPr>
              <a:t> </a:t>
            </a:r>
            <a:r>
              <a:rPr lang="fa-IR" dirty="0" smtClean="0">
                <a:cs typeface="B Nazanin" pitchFamily="2" charset="-78"/>
              </a:rPr>
              <a:t>مقدمه</a:t>
            </a:r>
            <a:endParaRPr lang="fa-IR" dirty="0">
              <a:cs typeface="B Nazanin" pitchFamily="2" charset="-78"/>
            </a:endParaRPr>
          </a:p>
        </p:txBody>
      </p:sp>
      <p:sp>
        <p:nvSpPr>
          <p:cNvPr id="3" name="Content Placeholder 2"/>
          <p:cNvSpPr>
            <a:spLocks noGrp="1"/>
          </p:cNvSpPr>
          <p:nvPr>
            <p:ph idx="1"/>
          </p:nvPr>
        </p:nvSpPr>
        <p:spPr/>
        <p:txBody>
          <a:bodyPr>
            <a:normAutofit/>
          </a:bodyPr>
          <a:lstStyle/>
          <a:p>
            <a:pPr algn="just"/>
            <a:r>
              <a:rPr lang="fa-IR" dirty="0" smtClean="0">
                <a:solidFill>
                  <a:srgbClr val="7030A0"/>
                </a:solidFill>
                <a:cs typeface="B Nazanin" pitchFamily="2" charset="-78"/>
              </a:rPr>
              <a:t>از بين گونه هاي مختلف ويبريو ، </a:t>
            </a:r>
            <a:r>
              <a:rPr lang="fa-IR" i="1" dirty="0" smtClean="0">
                <a:solidFill>
                  <a:srgbClr val="7030A0"/>
                </a:solidFill>
                <a:cs typeface="B Nazanin" pitchFamily="2" charset="-78"/>
              </a:rPr>
              <a:t>ويبریو كلرا </a:t>
            </a:r>
            <a:r>
              <a:rPr lang="fa-IR" dirty="0" smtClean="0">
                <a:solidFill>
                  <a:srgbClr val="7030A0"/>
                </a:solidFill>
                <a:cs typeface="B Nazanin" pitchFamily="2" charset="-78"/>
              </a:rPr>
              <a:t>به خاطر ايجاد بيماري وبا از اهميت ويژه اي برخوردار مي باشد.</a:t>
            </a:r>
          </a:p>
          <a:p>
            <a:pPr algn="just"/>
            <a:r>
              <a:rPr lang="fa-IR" dirty="0" smtClean="0">
                <a:solidFill>
                  <a:srgbClr val="7030A0"/>
                </a:solidFill>
                <a:cs typeface="B Nazanin" pitchFamily="2" charset="-78"/>
              </a:rPr>
              <a:t> </a:t>
            </a:r>
            <a:r>
              <a:rPr lang="en-US" dirty="0">
                <a:solidFill>
                  <a:srgbClr val="7030A0"/>
                </a:solidFill>
                <a:cs typeface="B Nazanin" pitchFamily="2" charset="-78"/>
              </a:rPr>
              <a:t> </a:t>
            </a:r>
            <a:r>
              <a:rPr lang="fa-IR" dirty="0" smtClean="0">
                <a:solidFill>
                  <a:srgbClr val="7030A0"/>
                </a:solidFill>
                <a:cs typeface="B Nazanin" pitchFamily="2" charset="-78"/>
              </a:rPr>
              <a:t> یبماری وبا </a:t>
            </a:r>
            <a:r>
              <a:rPr lang="fa-IR" dirty="0">
                <a:solidFill>
                  <a:srgbClr val="7030A0"/>
                </a:solidFill>
                <a:cs typeface="B Nazanin" pitchFamily="2" charset="-78"/>
              </a:rPr>
              <a:t>برای نخستین بار به شکل علمی توسط پزشک پرتغالی بنام </a:t>
            </a:r>
            <a:r>
              <a:rPr lang="fa-IR" dirty="0">
                <a:solidFill>
                  <a:srgbClr val="7030A0"/>
                </a:solidFill>
                <a:cs typeface="B Nazanin" pitchFamily="2" charset="-78"/>
                <a:hlinkClick r:id="rId2" tooltip="گارسیا ده اورتا (такой страницы не существует)"/>
              </a:rPr>
              <a:t>گارسیا ده اورتا</a:t>
            </a:r>
            <a:r>
              <a:rPr lang="fa-IR" dirty="0">
                <a:solidFill>
                  <a:srgbClr val="7030A0"/>
                </a:solidFill>
                <a:cs typeface="B Nazanin" pitchFamily="2" charset="-78"/>
              </a:rPr>
              <a:t> در </a:t>
            </a:r>
            <a:r>
              <a:rPr lang="fa-IR" u="sng" dirty="0">
                <a:solidFill>
                  <a:srgbClr val="7030A0"/>
                </a:solidFill>
                <a:cs typeface="B Nazanin" pitchFamily="2" charset="-78"/>
                <a:hlinkClick r:id="rId3" tooltip="هندوستان"/>
              </a:rPr>
              <a:t>هندوستان</a:t>
            </a:r>
            <a:r>
              <a:rPr lang="fa-IR" dirty="0">
                <a:solidFill>
                  <a:srgbClr val="7030A0"/>
                </a:solidFill>
                <a:cs typeface="B Nazanin" pitchFamily="2" charset="-78"/>
              </a:rPr>
              <a:t> در سال ۱۵۶۳ توصیف شد.  جان اسناو</a:t>
            </a:r>
            <a:r>
              <a:rPr lang="fa-IR" baseline="30000" dirty="0">
                <a:solidFill>
                  <a:srgbClr val="7030A0"/>
                </a:solidFill>
                <a:cs typeface="B Nazanin" pitchFamily="2" charset="-78"/>
              </a:rPr>
              <a:t> </a:t>
            </a:r>
            <a:r>
              <a:rPr lang="fa-IR" dirty="0">
                <a:solidFill>
                  <a:srgbClr val="7030A0"/>
                </a:solidFill>
                <a:cs typeface="B Nazanin" pitchFamily="2" charset="-78"/>
              </a:rPr>
              <a:t>پزشک مخصوص ملکه انگلستان، ارتباط میان وبا و آشامیدن آب را در سال ۱۸۵۴ کشف کرد. </a:t>
            </a:r>
            <a:r>
              <a:rPr lang="fa-IR" dirty="0">
                <a:solidFill>
                  <a:srgbClr val="7030A0"/>
                </a:solidFill>
                <a:cs typeface="B Nazanin" pitchFamily="2" charset="-78"/>
                <a:hlinkClick r:id="rId4" tooltip="رابرت کخ"/>
              </a:rPr>
              <a:t>رابرت کخ</a:t>
            </a:r>
            <a:r>
              <a:rPr lang="fa-IR" dirty="0">
                <a:solidFill>
                  <a:srgbClr val="7030A0"/>
                </a:solidFill>
                <a:cs typeface="B Nazanin" pitchFamily="2" charset="-78"/>
              </a:rPr>
              <a:t> پزشک آلمانی برای اولین بار در سال ۱۸۸۳ میلادی باکتری وبا را جداسازی  و شناسایی کرد. </a:t>
            </a:r>
            <a:r>
              <a:rPr lang="en-US" b="1" dirty="0">
                <a:solidFill>
                  <a:srgbClr val="7030A0"/>
                </a:solidFill>
                <a:cs typeface="B Nazanin" pitchFamily="2" charset="-78"/>
              </a:rPr>
              <a:t>  </a:t>
            </a:r>
          </a:p>
          <a:p>
            <a:pPr marL="0" indent="0">
              <a:buNone/>
            </a:pPr>
            <a:endParaRPr lang="fa-IR" dirty="0">
              <a:solidFill>
                <a:srgbClr val="7030A0"/>
              </a:solidFill>
              <a:cs typeface="B Nazanin" pitchFamily="2" charset="-78"/>
            </a:endParaRPr>
          </a:p>
        </p:txBody>
      </p:sp>
    </p:spTree>
    <p:extLst>
      <p:ext uri="{BB962C8B-B14F-4D97-AF65-F5344CB8AC3E}">
        <p14:creationId xmlns:p14="http://schemas.microsoft.com/office/powerpoint/2010/main" xmlns="" val="12139637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dirty="0" smtClean="0">
                <a:cs typeface="B Nazanin" pitchFamily="2" charset="-78"/>
              </a:rPr>
              <a:t>مهمترین آزمایشها جهت تشخیص ویبریوکلرا</a:t>
            </a:r>
            <a:endParaRPr lang="en-US" sz="3200" dirty="0">
              <a:cs typeface="B Nazanin" pitchFamily="2" charset="-78"/>
            </a:endParaRPr>
          </a:p>
        </p:txBody>
      </p:sp>
      <p:pic>
        <p:nvPicPr>
          <p:cNvPr id="4" name="Content Placeholder 3"/>
          <p:cNvPicPr>
            <a:picLocks noGrp="1" noChangeAspect="1"/>
          </p:cNvPicPr>
          <p:nvPr>
            <p:ph idx="1"/>
          </p:nvPr>
        </p:nvPicPr>
        <p:blipFill>
          <a:blip r:embed="rId2" cstate="print"/>
          <a:stretch>
            <a:fillRect/>
          </a:stretch>
        </p:blipFill>
        <p:spPr>
          <a:xfrm>
            <a:off x="556655" y="1782634"/>
            <a:ext cx="8030689" cy="4161094"/>
          </a:xfrm>
          <a:prstGeom prst="rect">
            <a:avLst/>
          </a:prstGeom>
        </p:spPr>
      </p:pic>
    </p:spTree>
    <p:extLst>
      <p:ext uri="{BB962C8B-B14F-4D97-AF65-F5344CB8AC3E}">
        <p14:creationId xmlns:p14="http://schemas.microsoft.com/office/powerpoint/2010/main" xmlns="" val="17331293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Grp="1" noChangeArrowheads="1"/>
          </p:cNvSpPr>
          <p:nvPr>
            <p:ph type="title"/>
          </p:nvPr>
        </p:nvSpPr>
        <p:spPr>
          <a:xfrm>
            <a:off x="457200" y="320675"/>
            <a:ext cx="7239000" cy="822325"/>
          </a:xfrm>
        </p:spPr>
        <p:txBody>
          <a:bodyPr/>
          <a:lstStyle/>
          <a:p>
            <a:pPr eaLnBrk="1" hangingPunct="1">
              <a:defRPr/>
            </a:pPr>
            <a:r>
              <a:rPr lang="en-US" dirty="0" smtClean="0"/>
              <a:t>String Test</a:t>
            </a:r>
          </a:p>
        </p:txBody>
      </p:sp>
      <p:sp>
        <p:nvSpPr>
          <p:cNvPr id="33794" name="Content Placeholder 2"/>
          <p:cNvSpPr>
            <a:spLocks noGrp="1"/>
          </p:cNvSpPr>
          <p:nvPr>
            <p:ph idx="1"/>
          </p:nvPr>
        </p:nvSpPr>
        <p:spPr>
          <a:xfrm>
            <a:off x="228600" y="1285875"/>
            <a:ext cx="7848600" cy="4276725"/>
          </a:xfrm>
        </p:spPr>
        <p:txBody>
          <a:bodyPr>
            <a:normAutofit/>
          </a:bodyPr>
          <a:lstStyle/>
          <a:p>
            <a:pPr algn="r" rtl="1"/>
            <a:r>
              <a:rPr lang="fa-IR" altLang="en-US" dirty="0" smtClean="0">
                <a:cs typeface="B Nazanin" panose="00000400000000000000" pitchFamily="2" charset="-78"/>
              </a:rPr>
              <a:t>آزمون رشته ای  بخصوص برای رد کردن گونه های غیر ویبریوئی به ویژه گونه آئروموناس مفید است.</a:t>
            </a:r>
          </a:p>
          <a:p>
            <a:pPr algn="r" rtl="1"/>
            <a:r>
              <a:rPr lang="fa-IR" altLang="en-US" dirty="0" smtClean="0">
                <a:cs typeface="B Nazanin" panose="00000400000000000000" pitchFamily="2" charset="-78"/>
              </a:rPr>
              <a:t>تهیه سوسپانسيونی از کشت تازه </a:t>
            </a:r>
            <a:r>
              <a:rPr lang="en-US" altLang="en-US" dirty="0" smtClean="0">
                <a:cs typeface="B Nazanin" panose="00000400000000000000" pitchFamily="2" charset="-78"/>
              </a:rPr>
              <a:t>KIA</a:t>
            </a:r>
            <a:r>
              <a:rPr lang="fa-IR" altLang="en-US" dirty="0" smtClean="0">
                <a:cs typeface="B Nazanin" panose="00000400000000000000" pitchFamily="2" charset="-78"/>
              </a:rPr>
              <a:t> در قطره ای از محلول آبی 0/5% دزوکسی کلات سدیم </a:t>
            </a:r>
          </a:p>
          <a:p>
            <a:pPr algn="r" rtl="1"/>
            <a:r>
              <a:rPr lang="en-US" altLang="en-US" dirty="0" smtClean="0">
                <a:cs typeface="B Nazanin" panose="00000400000000000000" pitchFamily="2" charset="-78"/>
              </a:rPr>
              <a:t>DNA </a:t>
            </a:r>
            <a:r>
              <a:rPr lang="fa-IR" altLang="en-US" dirty="0" smtClean="0">
                <a:cs typeface="B Nazanin" panose="00000400000000000000" pitchFamily="2" charset="-78"/>
              </a:rPr>
              <a:t>یاخته های لیز شده که منجر به لزج شدن مخلوط می گردد،هنگام کشیدن با  لوپ، رشته موکوئیدی تشکیل می شود.</a:t>
            </a:r>
          </a:p>
          <a:p>
            <a:pPr algn="r" rtl="1"/>
            <a:r>
              <a:rPr lang="fa-IR" altLang="en-US" dirty="0" smtClean="0">
                <a:cs typeface="B Nazanin" panose="00000400000000000000" pitchFamily="2" charset="-78"/>
              </a:rPr>
              <a:t>آزمون رشته سوش آئروموناس منفی میباشد.</a:t>
            </a:r>
          </a:p>
          <a:p>
            <a:pPr algn="r" rtl="1"/>
            <a:endParaRPr lang="en-US" altLang="en-US" dirty="0" smtClean="0">
              <a:cs typeface="B Nazanin" panose="00000400000000000000" pitchFamily="2" charset="-78"/>
            </a:endParaRPr>
          </a:p>
        </p:txBody>
      </p:sp>
    </p:spTree>
    <p:extLst>
      <p:ext uri="{BB962C8B-B14F-4D97-AF65-F5344CB8AC3E}">
        <p14:creationId xmlns:p14="http://schemas.microsoft.com/office/powerpoint/2010/main" xmlns="" val="315955476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itchFamily="2" charset="-78"/>
              </a:rPr>
              <a:t>آزمایش استرینگ</a:t>
            </a:r>
            <a:endParaRPr lang="en-US" dirty="0">
              <a:cs typeface="B Nazanin" pitchFamily="2" charset="-78"/>
            </a:endParaRPr>
          </a:p>
        </p:txBody>
      </p:sp>
      <p:pic>
        <p:nvPicPr>
          <p:cNvPr id="4" name="Content Placeholder 3"/>
          <p:cNvPicPr>
            <a:picLocks noGrp="1" noChangeAspect="1"/>
          </p:cNvPicPr>
          <p:nvPr>
            <p:ph idx="1"/>
          </p:nvPr>
        </p:nvPicPr>
        <p:blipFill>
          <a:blip r:embed="rId2" cstate="print"/>
          <a:stretch>
            <a:fillRect/>
          </a:stretch>
        </p:blipFill>
        <p:spPr>
          <a:xfrm>
            <a:off x="3305622" y="2006931"/>
            <a:ext cx="2532756" cy="3712500"/>
          </a:xfrm>
          <a:prstGeom prst="rect">
            <a:avLst/>
          </a:prstGeom>
        </p:spPr>
      </p:pic>
    </p:spTree>
    <p:extLst>
      <p:ext uri="{BB962C8B-B14F-4D97-AF65-F5344CB8AC3E}">
        <p14:creationId xmlns:p14="http://schemas.microsoft.com/office/powerpoint/2010/main" xmlns="" val="29347564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itchFamily="2" charset="-78"/>
              </a:rPr>
              <a:t>سروتایپ کردن ویبریو کلرا</a:t>
            </a:r>
            <a:endParaRPr lang="en-US" dirty="0">
              <a:cs typeface="B Nazanin" pitchFamily="2" charset="-78"/>
            </a:endParaRPr>
          </a:p>
        </p:txBody>
      </p:sp>
      <p:sp>
        <p:nvSpPr>
          <p:cNvPr id="3" name="Content Placeholder 2"/>
          <p:cNvSpPr>
            <a:spLocks noGrp="1"/>
          </p:cNvSpPr>
          <p:nvPr>
            <p:ph idx="1"/>
          </p:nvPr>
        </p:nvSpPr>
        <p:spPr/>
        <p:txBody>
          <a:bodyPr>
            <a:normAutofit lnSpcReduction="10000"/>
          </a:bodyPr>
          <a:lstStyle/>
          <a:p>
            <a:pPr marL="0" indent="0" algn="justLow">
              <a:buNone/>
            </a:pPr>
            <a:r>
              <a:rPr lang="fa-IR" dirty="0" smtClean="0">
                <a:cs typeface="B Nazanin" pitchFamily="2" charset="-78"/>
              </a:rPr>
              <a:t>قبل از سروتایپ کردن ویبریو کلرا ظاهر آنتی سرم ها را از لحاظ وجود کدورت و وجود رسوب بررسی کنید</a:t>
            </a:r>
          </a:p>
          <a:p>
            <a:pPr marL="0" indent="0" algn="justLow">
              <a:buNone/>
            </a:pPr>
            <a:r>
              <a:rPr lang="fa-IR" dirty="0" smtClean="0">
                <a:cs typeface="B Nazanin" pitchFamily="2" charset="-78"/>
              </a:rPr>
              <a:t>قبل از اتجام تست های سرولوژیک آنتی سرم ها را از لحاظ اتوآگلوتیناسیون آزمایش کنید.</a:t>
            </a:r>
          </a:p>
          <a:p>
            <a:pPr marL="0" indent="0" algn="justLow">
              <a:buNone/>
            </a:pPr>
            <a:r>
              <a:rPr lang="fa-IR" dirty="0" smtClean="0">
                <a:cs typeface="B Nazanin" pitchFamily="2" charset="-78"/>
              </a:rPr>
              <a:t>برای انجام سروتایپینگ ،بخشی از کلنی رشد کرده در روی </a:t>
            </a:r>
            <a:r>
              <a:rPr lang="en-US" dirty="0" smtClean="0">
                <a:cs typeface="B Nazanin" pitchFamily="2" charset="-78"/>
              </a:rPr>
              <a:t>KIA </a:t>
            </a:r>
            <a:r>
              <a:rPr lang="fa-IR" dirty="0" smtClean="0">
                <a:cs typeface="B Nazanin" pitchFamily="2" charset="-78"/>
              </a:rPr>
              <a:t> برداشت کرده ودر یک قطره سرم فیزیولوژی در روی یک لام خوب مخلوط کنید.سپس لام را بمدت یک دقیقه به جلو وعقب تکان دهید.مطمئن شوید که اتوآگلوتیناسیون خودبخودی صورت نگیرد. اگر اتوآگلوتیناسیون اتفاق افتاد در این صورت کلنی ها خشن بوده ونمی توان سروتایپ آن را تعیین کرد.</a:t>
            </a:r>
            <a:endParaRPr lang="en-US" dirty="0">
              <a:cs typeface="B Nazanin" pitchFamily="2" charset="-78"/>
            </a:endParaRPr>
          </a:p>
        </p:txBody>
      </p:sp>
    </p:spTree>
    <p:extLst>
      <p:ext uri="{BB962C8B-B14F-4D97-AF65-F5344CB8AC3E}">
        <p14:creationId xmlns:p14="http://schemas.microsoft.com/office/powerpoint/2010/main" xmlns="" val="37800886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Nazanin" pitchFamily="2" charset="-78"/>
              </a:rPr>
              <a:t>سروتایپ کردن ویبریو کلرا</a:t>
            </a:r>
            <a:endParaRPr lang="en-US" dirty="0">
              <a:cs typeface="B Nazanin" pitchFamily="2" charset="-78"/>
            </a:endParaRPr>
          </a:p>
        </p:txBody>
      </p:sp>
      <p:sp>
        <p:nvSpPr>
          <p:cNvPr id="3" name="Content Placeholder 2"/>
          <p:cNvSpPr>
            <a:spLocks noGrp="1"/>
          </p:cNvSpPr>
          <p:nvPr>
            <p:ph idx="1"/>
          </p:nvPr>
        </p:nvSpPr>
        <p:spPr/>
        <p:txBody>
          <a:bodyPr>
            <a:normAutofit/>
          </a:bodyPr>
          <a:lstStyle/>
          <a:p>
            <a:r>
              <a:rPr lang="fa-IR" dirty="0" smtClean="0">
                <a:cs typeface="B Nazanin" pitchFamily="2" charset="-78"/>
              </a:rPr>
              <a:t>الف : ابتدا سروتایپینگ را</a:t>
            </a:r>
            <a:r>
              <a:rPr lang="en-US" dirty="0" smtClean="0">
                <a:cs typeface="B Nazanin" pitchFamily="2" charset="-78"/>
              </a:rPr>
              <a:t> </a:t>
            </a:r>
            <a:r>
              <a:rPr lang="fa-IR" dirty="0" smtClean="0">
                <a:cs typeface="B Nazanin" pitchFamily="2" charset="-78"/>
              </a:rPr>
              <a:t>با آنتی سرم پولی والان</a:t>
            </a:r>
            <a:r>
              <a:rPr lang="en-US" dirty="0" smtClean="0">
                <a:cs typeface="B Nazanin" pitchFamily="2" charset="-78"/>
              </a:rPr>
              <a:t>  O1 </a:t>
            </a:r>
            <a:r>
              <a:rPr lang="fa-IR" dirty="0" smtClean="0">
                <a:cs typeface="B Nazanin" pitchFamily="2" charset="-78"/>
              </a:rPr>
              <a:t>انحام دهید. اگر نتیجه مثبت شد با آنتی سرم های های تک ظرفیتی اوگاوا واینابا بررسی کنید. </a:t>
            </a:r>
          </a:p>
          <a:p>
            <a:r>
              <a:rPr lang="fa-IR" dirty="0" smtClean="0">
                <a:cs typeface="B Nazanin" pitchFamily="2" charset="-78"/>
              </a:rPr>
              <a:t>اگر نتیجه منفی شد در صورت مشکوک بودن به اپیدمی </a:t>
            </a:r>
            <a:r>
              <a:rPr lang="en-US" dirty="0" smtClean="0">
                <a:cs typeface="B Nazanin" pitchFamily="2" charset="-78"/>
              </a:rPr>
              <a:t> </a:t>
            </a:r>
            <a:r>
              <a:rPr lang="fa-IR" dirty="0" smtClean="0">
                <a:cs typeface="B Nazanin" pitchFamily="2" charset="-78"/>
              </a:rPr>
              <a:t>139</a:t>
            </a:r>
            <a:r>
              <a:rPr lang="en-US" dirty="0" smtClean="0">
                <a:cs typeface="B Nazanin" pitchFamily="2" charset="-78"/>
              </a:rPr>
              <a:t>O</a:t>
            </a:r>
            <a:r>
              <a:rPr lang="fa-IR" dirty="0" smtClean="0">
                <a:cs typeface="B Nazanin" pitchFamily="2" charset="-78"/>
              </a:rPr>
              <a:t> با آنتی سرم</a:t>
            </a:r>
            <a:r>
              <a:rPr lang="fa-IR" dirty="0">
                <a:cs typeface="B Nazanin" pitchFamily="2" charset="-78"/>
              </a:rPr>
              <a:t> </a:t>
            </a:r>
            <a:r>
              <a:rPr lang="fa-IR" dirty="0" smtClean="0">
                <a:cs typeface="B Nazanin" pitchFamily="2" charset="-78"/>
              </a:rPr>
              <a:t>139</a:t>
            </a:r>
            <a:r>
              <a:rPr lang="en-US" dirty="0" smtClean="0">
                <a:cs typeface="B Nazanin" pitchFamily="2" charset="-78"/>
              </a:rPr>
              <a:t>O</a:t>
            </a:r>
            <a:r>
              <a:rPr lang="fa-IR" dirty="0" smtClean="0">
                <a:cs typeface="B Nazanin" pitchFamily="2" charset="-78"/>
              </a:rPr>
              <a:t> نیز آزمایش کنید.</a:t>
            </a:r>
          </a:p>
          <a:p>
            <a:r>
              <a:rPr lang="fa-IR" dirty="0" smtClean="0">
                <a:cs typeface="B Nazanin" pitchFamily="2" charset="-78"/>
              </a:rPr>
              <a:t>جهت انجام سروتایپینگ ضروری است از کلنی های رشد یافته در محیط </a:t>
            </a:r>
            <a:r>
              <a:rPr lang="en-US" dirty="0" smtClean="0">
                <a:cs typeface="B Nazanin" pitchFamily="2" charset="-78"/>
              </a:rPr>
              <a:t>KIA</a:t>
            </a:r>
            <a:r>
              <a:rPr lang="fa-IR" dirty="0" smtClean="0">
                <a:cs typeface="B Nazanin" pitchFamily="2" charset="-78"/>
              </a:rPr>
              <a:t>و یا </a:t>
            </a:r>
            <a:r>
              <a:rPr lang="en-US" dirty="0" smtClean="0">
                <a:cs typeface="B Nazanin" pitchFamily="2" charset="-78"/>
              </a:rPr>
              <a:t>SIM</a:t>
            </a:r>
            <a:r>
              <a:rPr lang="fa-IR" dirty="0" smtClean="0">
                <a:cs typeface="B Nazanin" pitchFamily="2" charset="-78"/>
              </a:rPr>
              <a:t> استفا ده کنید .ار کلنی های موجود در محیط </a:t>
            </a:r>
            <a:r>
              <a:rPr lang="en-US" dirty="0" smtClean="0">
                <a:cs typeface="B Nazanin" pitchFamily="2" charset="-78"/>
              </a:rPr>
              <a:t>TCBS </a:t>
            </a:r>
            <a:r>
              <a:rPr lang="fa-IR" dirty="0" smtClean="0">
                <a:cs typeface="B Nazanin" pitchFamily="2" charset="-78"/>
              </a:rPr>
              <a:t>استفاده نکنید</a:t>
            </a:r>
          </a:p>
          <a:p>
            <a:r>
              <a:rPr lang="fa-IR" dirty="0" smtClean="0">
                <a:cs typeface="B Nazanin" pitchFamily="2" charset="-78"/>
              </a:rPr>
              <a:t> </a:t>
            </a:r>
            <a:endParaRPr lang="en-US" dirty="0">
              <a:cs typeface="B Nazanin" pitchFamily="2" charset="-78"/>
            </a:endParaRPr>
          </a:p>
        </p:txBody>
      </p:sp>
    </p:spTree>
    <p:extLst>
      <p:ext uri="{BB962C8B-B14F-4D97-AF65-F5344CB8AC3E}">
        <p14:creationId xmlns:p14="http://schemas.microsoft.com/office/powerpoint/2010/main" xmlns="" val="41645815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Nazanin" pitchFamily="2" charset="-78"/>
              </a:rPr>
              <a:t>سروتایپ کردن ویبریو کلرا</a:t>
            </a:r>
            <a:endParaRPr lang="en-US" dirty="0">
              <a:cs typeface="B Nazanin" pitchFamily="2" charset="-78"/>
            </a:endParaRPr>
          </a:p>
        </p:txBody>
      </p:sp>
      <p:sp>
        <p:nvSpPr>
          <p:cNvPr id="3" name="Content Placeholder 2"/>
          <p:cNvSpPr>
            <a:spLocks noGrp="1"/>
          </p:cNvSpPr>
          <p:nvPr>
            <p:ph idx="1"/>
          </p:nvPr>
        </p:nvSpPr>
        <p:spPr/>
        <p:txBody>
          <a:bodyPr>
            <a:normAutofit/>
          </a:bodyPr>
          <a:lstStyle/>
          <a:p>
            <a:pPr algn="just"/>
            <a:r>
              <a:rPr lang="fa-IR" dirty="0" smtClean="0">
                <a:cs typeface="B Nazanin" pitchFamily="2" charset="-78"/>
              </a:rPr>
              <a:t>اگرکلنی مورد آزمایش با آنتی سرم اوگاوا واکنش نشان داد سروتایپ رااوگاوا گزارش دهید واگر با آنتی سرم اینابا واکنش نشان داد آنرا سروتایپ ابنابا  گزارش کنید واگر با هردو آنتی سرم واکنش داد هیکوچیما گزارش گردد.</a:t>
            </a:r>
            <a:br>
              <a:rPr lang="fa-IR" dirty="0" smtClean="0">
                <a:cs typeface="B Nazanin" pitchFamily="2" charset="-78"/>
              </a:rPr>
            </a:br>
            <a:r>
              <a:rPr lang="fa-IR" dirty="0" smtClean="0">
                <a:cs typeface="B Nazanin" pitchFamily="2" charset="-78"/>
              </a:rPr>
              <a:t>توجه داشته یاشید سروتایپ هیکوجیما خیلی نادر می باشد ودر صورت مشکوک بودن آنتی سرم ها از لحاظ اتوآکلوتیناسیون بررسی شوند.  </a:t>
            </a:r>
            <a:endParaRPr lang="en-US" dirty="0">
              <a:cs typeface="B Nazanin" pitchFamily="2" charset="-78"/>
            </a:endParaRPr>
          </a:p>
        </p:txBody>
      </p:sp>
    </p:spTree>
    <p:extLst>
      <p:ext uri="{BB962C8B-B14F-4D97-AF65-F5344CB8AC3E}">
        <p14:creationId xmlns:p14="http://schemas.microsoft.com/office/powerpoint/2010/main" xmlns="" val="1032711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&amp; Negative reactions </a:t>
            </a:r>
            <a:endParaRPr lang="en-US" dirty="0"/>
          </a:p>
        </p:txBody>
      </p:sp>
      <p:pic>
        <p:nvPicPr>
          <p:cNvPr id="4" name="Content Placeholder 3"/>
          <p:cNvPicPr>
            <a:picLocks noGrp="1" noChangeAspect="1"/>
          </p:cNvPicPr>
          <p:nvPr>
            <p:ph idx="1"/>
          </p:nvPr>
        </p:nvPicPr>
        <p:blipFill>
          <a:blip r:embed="rId2" cstate="print"/>
          <a:stretch>
            <a:fillRect/>
          </a:stretch>
        </p:blipFill>
        <p:spPr>
          <a:xfrm>
            <a:off x="1057523" y="1600200"/>
            <a:ext cx="7028954" cy="4525963"/>
          </a:xfrm>
          <a:prstGeom prst="rect">
            <a:avLst/>
          </a:prstGeom>
        </p:spPr>
      </p:pic>
    </p:spTree>
    <p:extLst>
      <p:ext uri="{BB962C8B-B14F-4D97-AF65-F5344CB8AC3E}">
        <p14:creationId xmlns:p14="http://schemas.microsoft.com/office/powerpoint/2010/main" xmlns="" val="13496327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itchFamily="2" charset="-78"/>
              </a:rPr>
              <a:t>سروتایپ کردن ویبریو کلرا</a:t>
            </a:r>
            <a:endParaRPr lang="en-US" dirty="0">
              <a:cs typeface="B Nazanin" pitchFamily="2" charset="-78"/>
            </a:endParaRPr>
          </a:p>
        </p:txBody>
      </p:sp>
      <p:pic>
        <p:nvPicPr>
          <p:cNvPr id="4" name="Content Placeholder 3"/>
          <p:cNvPicPr>
            <a:picLocks noGrp="1" noChangeAspect="1"/>
          </p:cNvPicPr>
          <p:nvPr>
            <p:ph idx="1"/>
          </p:nvPr>
        </p:nvPicPr>
        <p:blipFill>
          <a:blip r:embed="rId2" cstate="print"/>
          <a:stretch>
            <a:fillRect/>
          </a:stretch>
        </p:blipFill>
        <p:spPr>
          <a:xfrm>
            <a:off x="457200" y="2400389"/>
            <a:ext cx="8229600" cy="2925584"/>
          </a:xfrm>
          <a:prstGeom prst="rect">
            <a:avLst/>
          </a:prstGeom>
        </p:spPr>
      </p:pic>
    </p:spTree>
    <p:extLst>
      <p:ext uri="{BB962C8B-B14F-4D97-AF65-F5344CB8AC3E}">
        <p14:creationId xmlns:p14="http://schemas.microsoft.com/office/powerpoint/2010/main" xmlns="" val="5550809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Distribution of </a:t>
            </a:r>
            <a:r>
              <a:rPr lang="en-US" i="1" dirty="0" err="1" smtClean="0"/>
              <a:t>V.cholerae</a:t>
            </a:r>
            <a:r>
              <a:rPr lang="en-US" i="1" dirty="0" smtClean="0"/>
              <a:t> </a:t>
            </a:r>
            <a:r>
              <a:rPr lang="en-US" dirty="0" smtClean="0"/>
              <a:t>Serotypes  in Iran</a:t>
            </a:r>
            <a:endParaRPr lang="en-US" dirty="0"/>
          </a:p>
        </p:txBody>
      </p:sp>
      <p:sp>
        <p:nvSpPr>
          <p:cNvPr id="3" name="Content Placeholder 2"/>
          <p:cNvSpPr>
            <a:spLocks noGrp="1"/>
          </p:cNvSpPr>
          <p:nvPr>
            <p:ph idx="1"/>
          </p:nvPr>
        </p:nvSpPr>
        <p:spPr/>
        <p:txBody>
          <a:bodyPr/>
          <a:lstStyle/>
          <a:p>
            <a:pPr marL="0" indent="0" algn="l">
              <a:buNone/>
            </a:pPr>
            <a:r>
              <a:rPr lang="en-US" dirty="0"/>
              <a:t> </a:t>
            </a:r>
            <a:r>
              <a:rPr lang="en-US" dirty="0" smtClean="0"/>
              <a:t>Ogawa ( A,B ) 1377</a:t>
            </a:r>
          </a:p>
          <a:p>
            <a:pPr marL="0" indent="0" algn="l">
              <a:buNone/>
            </a:pPr>
            <a:r>
              <a:rPr lang="en-US" dirty="0" err="1" smtClean="0"/>
              <a:t>Inaba</a:t>
            </a:r>
            <a:r>
              <a:rPr lang="en-US" dirty="0" smtClean="0"/>
              <a:t>( A,C ) 1384 ,1396</a:t>
            </a:r>
          </a:p>
          <a:p>
            <a:pPr marL="0" indent="0" algn="l">
              <a:buNone/>
            </a:pPr>
            <a:r>
              <a:rPr lang="en-US" dirty="0" err="1" smtClean="0"/>
              <a:t>Hikojima</a:t>
            </a:r>
            <a:r>
              <a:rPr lang="en-US" dirty="0" smtClean="0"/>
              <a:t> ( A.B.C )  No reported  </a:t>
            </a:r>
            <a:r>
              <a:rPr lang="fa-IR" dirty="0" smtClean="0"/>
              <a:t> </a:t>
            </a:r>
            <a:endParaRPr lang="en-US" dirty="0"/>
          </a:p>
        </p:txBody>
      </p:sp>
    </p:spTree>
    <p:extLst>
      <p:ext uri="{BB962C8B-B14F-4D97-AF65-F5344CB8AC3E}">
        <p14:creationId xmlns:p14="http://schemas.microsoft.com/office/powerpoint/2010/main" xmlns="" val="23797195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dirty="0" smtClean="0">
                <a:cs typeface="B Nazanin" pitchFamily="2" charset="-78"/>
              </a:rPr>
              <a:t>جدا سازی وتشخیص ویبریوکلرا بطور خلاصه</a:t>
            </a:r>
            <a:endParaRPr lang="en-US" sz="3200" dirty="0">
              <a:cs typeface="B Nazanin" pitchFamily="2" charset="-78"/>
            </a:endParaRPr>
          </a:p>
        </p:txBody>
      </p:sp>
      <p:pic>
        <p:nvPicPr>
          <p:cNvPr id="4" name="Content Placeholder 3"/>
          <p:cNvPicPr>
            <a:picLocks noGrp="1" noChangeAspect="1"/>
          </p:cNvPicPr>
          <p:nvPr>
            <p:ph idx="1"/>
          </p:nvPr>
        </p:nvPicPr>
        <p:blipFill>
          <a:blip r:embed="rId2" cstate="print"/>
          <a:stretch>
            <a:fillRect/>
          </a:stretch>
        </p:blipFill>
        <p:spPr>
          <a:xfrm>
            <a:off x="2904939" y="1600200"/>
            <a:ext cx="3334122" cy="4525963"/>
          </a:xfrm>
          <a:prstGeom prst="rect">
            <a:avLst/>
          </a:prstGeom>
        </p:spPr>
      </p:pic>
    </p:spTree>
    <p:extLst>
      <p:ext uri="{BB962C8B-B14F-4D97-AF65-F5344CB8AC3E}">
        <p14:creationId xmlns:p14="http://schemas.microsoft.com/office/powerpoint/2010/main" xmlns="" val="3066977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B Nazanin" pitchFamily="2" charset="-78"/>
              </a:rPr>
              <a:t> </a:t>
            </a:r>
            <a:r>
              <a:rPr lang="fa-IR" dirty="0" smtClean="0">
                <a:cs typeface="B Nazanin" pitchFamily="2" charset="-78"/>
              </a:rPr>
              <a:t>مقدمه</a:t>
            </a:r>
            <a:endParaRPr lang="fa-IR" dirty="0">
              <a:cs typeface="B Nazanin" pitchFamily="2" charset="-78"/>
            </a:endParaRPr>
          </a:p>
        </p:txBody>
      </p:sp>
      <p:sp>
        <p:nvSpPr>
          <p:cNvPr id="3" name="Content Placeholder 2"/>
          <p:cNvSpPr>
            <a:spLocks noGrp="1"/>
          </p:cNvSpPr>
          <p:nvPr>
            <p:ph idx="1"/>
          </p:nvPr>
        </p:nvSpPr>
        <p:spPr/>
        <p:txBody>
          <a:bodyPr>
            <a:normAutofit/>
          </a:bodyPr>
          <a:lstStyle/>
          <a:p>
            <a:pPr algn="just"/>
            <a:r>
              <a:rPr lang="fa-IR" dirty="0" smtClean="0">
                <a:cs typeface="B Nazanin" pitchFamily="2" charset="-78"/>
              </a:rPr>
              <a:t>شش پاندمي بيماري وبا در بين سال هاي 1922-1817 رخ داده است كه به احتمال زياد توسط ويبريو كلرا </a:t>
            </a:r>
            <a:r>
              <a:rPr lang="en-US" dirty="0" smtClean="0">
                <a:cs typeface="B Nazanin" pitchFamily="2" charset="-78"/>
              </a:rPr>
              <a:t>O1</a:t>
            </a:r>
            <a:r>
              <a:rPr lang="fa-IR" dirty="0" smtClean="0">
                <a:cs typeface="B Nazanin" pitchFamily="2" charset="-78"/>
              </a:rPr>
              <a:t> بيوتايپ كلاسيك بوده است وعمدتا از آسيا بخصوص از شبه قاره هند منشا گرفته است. هفتمين پاندمي بيماري وبا در سال 1961 در جزاير</a:t>
            </a:r>
            <a:r>
              <a:rPr lang="en-US" dirty="0" smtClean="0">
                <a:cs typeface="B Nazanin" pitchFamily="2" charset="-78"/>
              </a:rPr>
              <a:t>Celebes </a:t>
            </a:r>
            <a:r>
              <a:rPr lang="fa-IR" dirty="0" smtClean="0">
                <a:cs typeface="B Nazanin" pitchFamily="2" charset="-78"/>
              </a:rPr>
              <a:t>  واندونزي شروع وبه آسيا، خاور دور و آفريقا گسترش يافت .عامل پاندمي هفتم بيماري وبا ويبريو كلرا</a:t>
            </a:r>
            <a:r>
              <a:rPr lang="en-US" dirty="0" smtClean="0">
                <a:cs typeface="B Nazanin" pitchFamily="2" charset="-78"/>
              </a:rPr>
              <a:t>O1 </a:t>
            </a:r>
            <a:r>
              <a:rPr lang="fa-IR" dirty="0" smtClean="0">
                <a:cs typeface="B Nazanin" pitchFamily="2" charset="-78"/>
              </a:rPr>
              <a:t> بيوتايپ التور مي باشد.</a:t>
            </a:r>
          </a:p>
          <a:p>
            <a:pPr algn="just"/>
            <a:r>
              <a:rPr lang="fa-IR" dirty="0" smtClean="0">
                <a:cs typeface="B Nazanin" pitchFamily="2" charset="-78"/>
              </a:rPr>
              <a:t>بيماري وبا در بعضي از كشورها از قبيل هند،كشور هاي آسياي جنوب  شرقي بصورت آندميك مي باشد.در ایران نیز بیماری وبا آندمیک می باشد.</a:t>
            </a:r>
            <a:endParaRPr lang="fa-IR" dirty="0">
              <a:cs typeface="B Nazanin" pitchFamily="2" charset="-78"/>
            </a:endParaRPr>
          </a:p>
        </p:txBody>
      </p:sp>
    </p:spTree>
    <p:extLst>
      <p:ext uri="{BB962C8B-B14F-4D97-AF65-F5344CB8AC3E}">
        <p14:creationId xmlns:p14="http://schemas.microsoft.com/office/powerpoint/2010/main" xmlns="" val="5326636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fa-IR" dirty="0" smtClean="0">
                <a:cs typeface="B Nazanin" pitchFamily="2" charset="-78"/>
              </a:rPr>
              <a:t>ویبریو کلرا ممکن است با کدام باکتریها اشتباه شود</a:t>
            </a:r>
            <a:endParaRPr lang="en-US" dirty="0">
              <a:cs typeface="B Nazanin" pitchFamily="2" charset="-78"/>
            </a:endParaRPr>
          </a:p>
        </p:txBody>
      </p:sp>
      <p:sp>
        <p:nvSpPr>
          <p:cNvPr id="3" name="Content Placeholder 2"/>
          <p:cNvSpPr>
            <a:spLocks noGrp="1"/>
          </p:cNvSpPr>
          <p:nvPr>
            <p:ph idx="1"/>
          </p:nvPr>
        </p:nvSpPr>
        <p:spPr/>
        <p:txBody>
          <a:bodyPr/>
          <a:lstStyle/>
          <a:p>
            <a:pPr>
              <a:buNone/>
            </a:pPr>
            <a:r>
              <a:rPr lang="en-US" dirty="0" smtClean="0">
                <a:cs typeface="B Nazanin" pitchFamily="2" charset="-78"/>
              </a:rPr>
              <a:t> </a:t>
            </a:r>
            <a:r>
              <a:rPr lang="fa-IR" dirty="0" smtClean="0">
                <a:cs typeface="B Nazanin" pitchFamily="2" charset="-78"/>
              </a:rPr>
              <a:t> دوگروه از باکتربها که ممکن است با ویبریو کلرا اشتباه شوند شامل آنروموناس و پلزیوموناس می یاشند یکی از علل آن آکسیداز مثبت  آنها می باشد باشد لذا  انتظار می رود  با تست های افتراقی آنها آشنا باشند.</a:t>
            </a:r>
          </a:p>
          <a:p>
            <a:endParaRPr lang="en-US" dirty="0"/>
          </a:p>
        </p:txBody>
      </p:sp>
    </p:spTree>
    <p:extLst>
      <p:ext uri="{BB962C8B-B14F-4D97-AF65-F5344CB8AC3E}">
        <p14:creationId xmlns:p14="http://schemas.microsoft.com/office/powerpoint/2010/main" xmlns="" val="7783621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itchFamily="2" charset="-78"/>
              </a:rPr>
              <a:t>نگهداری سویه ها</a:t>
            </a:r>
            <a:endParaRPr lang="en-US" dirty="0">
              <a:cs typeface="B Nazanin" pitchFamily="2" charset="-78"/>
            </a:endParaRPr>
          </a:p>
        </p:txBody>
      </p:sp>
      <p:sp>
        <p:nvSpPr>
          <p:cNvPr id="3" name="Content Placeholder 2"/>
          <p:cNvSpPr>
            <a:spLocks noGrp="1"/>
          </p:cNvSpPr>
          <p:nvPr>
            <p:ph idx="1"/>
          </p:nvPr>
        </p:nvSpPr>
        <p:spPr/>
        <p:txBody>
          <a:bodyPr>
            <a:normAutofit/>
          </a:bodyPr>
          <a:lstStyle/>
          <a:p>
            <a:pPr algn="just"/>
            <a:r>
              <a:rPr lang="fa-IR" dirty="0" smtClean="0">
                <a:cs typeface="B Nazanin" pitchFamily="2" charset="-78"/>
              </a:rPr>
              <a:t>سویه ها را پس از تعیین هویت ، سروتایپینگ وآنتی بیوگرام نگهداری کرده تا در مراحل بعدی جهت انجام آنتی بیوگرام و وانجام آزمایشات  ژتوتایپینگ و مولکولی به آزمایشگاه مرجع سلامت ارسال کنید.</a:t>
            </a:r>
          </a:p>
          <a:p>
            <a:pPr algn="just"/>
            <a:r>
              <a:rPr lang="fa-IR" dirty="0" smtClean="0">
                <a:cs typeface="B Nazanin" pitchFamily="2" charset="-78"/>
              </a:rPr>
              <a:t>باکتری را می توانید حدود یکماه  در محیط ،</a:t>
            </a:r>
            <a:r>
              <a:rPr lang="en-US" dirty="0" err="1" smtClean="0">
                <a:cs typeface="B Nazanin" pitchFamily="2" charset="-78"/>
              </a:rPr>
              <a:t>Tryptic</a:t>
            </a:r>
            <a:r>
              <a:rPr lang="en-GB" dirty="0" smtClean="0">
                <a:cs typeface="B Nazanin" pitchFamily="2" charset="-78"/>
              </a:rPr>
              <a:t>a</a:t>
            </a:r>
            <a:r>
              <a:rPr lang="en-US" dirty="0" smtClean="0">
                <a:cs typeface="B Nazanin" pitchFamily="2" charset="-78"/>
              </a:rPr>
              <a:t>se Soy Agar (TSA) </a:t>
            </a:r>
            <a:r>
              <a:rPr lang="fa-IR" dirty="0" smtClean="0">
                <a:cs typeface="B Nazanin" pitchFamily="2" charset="-78"/>
              </a:rPr>
              <a:t> در بخچال نگهداری کنید.جهت نگهداری طولانی مدت می توانید از ،</a:t>
            </a:r>
            <a:r>
              <a:rPr lang="en-US" dirty="0" smtClean="0">
                <a:cs typeface="B Nazanin" pitchFamily="2" charset="-78"/>
              </a:rPr>
              <a:t>   </a:t>
            </a:r>
            <a:r>
              <a:rPr lang="fa-IR" dirty="0" smtClean="0">
                <a:cs typeface="B Nazanin" pitchFamily="2" charset="-78"/>
              </a:rPr>
              <a:t> </a:t>
            </a:r>
            <a:r>
              <a:rPr lang="en-US" dirty="0" smtClean="0">
                <a:cs typeface="B Nazanin" pitchFamily="2" charset="-78"/>
              </a:rPr>
              <a:t>Broth (TSB)</a:t>
            </a:r>
            <a:r>
              <a:rPr lang="fa-IR" dirty="0" smtClean="0">
                <a:cs typeface="B Nazanin" pitchFamily="2" charset="-78"/>
              </a:rPr>
              <a:t>حاوی 15-10% گلیسرول</a:t>
            </a:r>
            <a:r>
              <a:rPr lang="fa-IR" dirty="0">
                <a:cs typeface="B Nazanin" pitchFamily="2" charset="-78"/>
              </a:rPr>
              <a:t> </a:t>
            </a:r>
            <a:r>
              <a:rPr lang="fa-IR" dirty="0" smtClean="0">
                <a:cs typeface="B Nazanin" pitchFamily="2" charset="-78"/>
              </a:rPr>
              <a:t>در دمای 70</a:t>
            </a:r>
            <a:r>
              <a:rPr lang="en-US" dirty="0" smtClean="0">
                <a:cs typeface="B Nazanin" pitchFamily="2" charset="-78"/>
              </a:rPr>
              <a:t> </a:t>
            </a:r>
            <a:r>
              <a:rPr lang="fa-IR" dirty="0" smtClean="0">
                <a:cs typeface="B Nazanin" pitchFamily="2" charset="-78"/>
              </a:rPr>
              <a:t>-</a:t>
            </a:r>
            <a:r>
              <a:rPr lang="en-US" dirty="0" smtClean="0">
                <a:cs typeface="B Nazanin" pitchFamily="2" charset="-78"/>
              </a:rPr>
              <a:t> </a:t>
            </a:r>
            <a:r>
              <a:rPr lang="fa-IR" dirty="0" smtClean="0">
                <a:cs typeface="B Nazanin" pitchFamily="2" charset="-78"/>
              </a:rPr>
              <a:t> در جه سانتیگراد  استفاده کنید. </a:t>
            </a:r>
            <a:endParaRPr lang="en-US" dirty="0">
              <a:cs typeface="B Nazanin" pitchFamily="2" charset="-78"/>
            </a:endParaRPr>
          </a:p>
        </p:txBody>
      </p:sp>
    </p:spTree>
    <p:extLst>
      <p:ext uri="{BB962C8B-B14F-4D97-AF65-F5344CB8AC3E}">
        <p14:creationId xmlns:p14="http://schemas.microsoft.com/office/powerpoint/2010/main" xmlns="" val="6863759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itchFamily="2" charset="-78"/>
              </a:rPr>
              <a:t>آنتی بیوگرام </a:t>
            </a:r>
            <a:r>
              <a:rPr lang="en-US" dirty="0" smtClean="0">
                <a:cs typeface="B Nazanin" pitchFamily="2" charset="-78"/>
              </a:rPr>
              <a:t> </a:t>
            </a:r>
            <a:endParaRPr lang="en-US" dirty="0">
              <a:cs typeface="B Nazanin" pitchFamily="2" charset="-78"/>
            </a:endParaRPr>
          </a:p>
        </p:txBody>
      </p:sp>
      <p:sp>
        <p:nvSpPr>
          <p:cNvPr id="3" name="Content Placeholder 2"/>
          <p:cNvSpPr>
            <a:spLocks noGrp="1"/>
          </p:cNvSpPr>
          <p:nvPr>
            <p:ph idx="1"/>
          </p:nvPr>
        </p:nvSpPr>
        <p:spPr/>
        <p:txBody>
          <a:bodyPr>
            <a:normAutofit/>
          </a:bodyPr>
          <a:lstStyle/>
          <a:p>
            <a:pPr algn="just"/>
            <a:r>
              <a:rPr lang="fa-IR" sz="3600" u="sng" dirty="0" smtClean="0">
                <a:cs typeface="B Nazanin" pitchFamily="2" charset="-78"/>
              </a:rPr>
              <a:t>تمامی سویه های جدا شده از بیماران ویبریو کلرا بایستی آنتی بیوگرام شوند. آنتی بیوگرام در سطح آزمایشگاه های شهرستان لزومی ندارد.ولی آزمایشگاههای در سطح استانی (دانشگاهی) می توانند سویه های جدا شده را بروش دیسک دیفیوژن طبق دستورالعمل </a:t>
            </a:r>
            <a:r>
              <a:rPr lang="en-US" sz="3600" u="sng" dirty="0" smtClean="0">
                <a:cs typeface="B Nazanin" pitchFamily="2" charset="-78"/>
              </a:rPr>
              <a:t>CLSI  </a:t>
            </a:r>
            <a:r>
              <a:rPr lang="fa-IR" sz="3600" u="sng" dirty="0" smtClean="0">
                <a:cs typeface="B Nazanin" pitchFamily="2" charset="-78"/>
              </a:rPr>
              <a:t> آنتی بیوگرام کنند.  </a:t>
            </a:r>
            <a:endParaRPr lang="en-US" sz="3600" u="sng" dirty="0">
              <a:cs typeface="B Nazanin" pitchFamily="2" charset="-78"/>
            </a:endParaRPr>
          </a:p>
        </p:txBody>
      </p:sp>
    </p:spTree>
    <p:extLst>
      <p:ext uri="{BB962C8B-B14F-4D97-AF65-F5344CB8AC3E}">
        <p14:creationId xmlns:p14="http://schemas.microsoft.com/office/powerpoint/2010/main" xmlns="" val="33170754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itchFamily="2" charset="-78"/>
              </a:rPr>
              <a:t> آنتی بیوگرام</a:t>
            </a:r>
            <a:endParaRPr lang="en-US" dirty="0">
              <a:cs typeface="B Nazanin" pitchFamily="2" charset="-78"/>
            </a:endParaRPr>
          </a:p>
        </p:txBody>
      </p:sp>
      <p:sp>
        <p:nvSpPr>
          <p:cNvPr id="3" name="Content Placeholder 2"/>
          <p:cNvSpPr>
            <a:spLocks noGrp="1"/>
          </p:cNvSpPr>
          <p:nvPr>
            <p:ph idx="1"/>
          </p:nvPr>
        </p:nvSpPr>
        <p:spPr/>
        <p:txBody>
          <a:bodyPr/>
          <a:lstStyle/>
          <a:p>
            <a:r>
              <a:rPr lang="fa-IR" dirty="0" smtClean="0">
                <a:cs typeface="B Nazanin" pitchFamily="2" charset="-78"/>
              </a:rPr>
              <a:t>برای انجام آ نتی بیوگرام در مقابل اریترومایسین توصیه می شود از روش </a:t>
            </a:r>
            <a:r>
              <a:rPr lang="en-US" dirty="0" smtClean="0">
                <a:cs typeface="B Nazanin" pitchFamily="2" charset="-78"/>
              </a:rPr>
              <a:t>MIC</a:t>
            </a:r>
            <a:r>
              <a:rPr lang="fa-IR" dirty="0" smtClean="0">
                <a:cs typeface="B Nazanin" pitchFamily="2" charset="-78"/>
              </a:rPr>
              <a:t> استفاده شود.</a:t>
            </a:r>
          </a:p>
          <a:p>
            <a:r>
              <a:rPr lang="fa-IR" dirty="0" smtClean="0">
                <a:cs typeface="B Nazanin" pitchFamily="2" charset="-78"/>
              </a:rPr>
              <a:t>کلبه سویه های جدا شده بابستی جهت آنتی بیوگرام به روش </a:t>
            </a:r>
            <a:r>
              <a:rPr lang="en-US" dirty="0" smtClean="0">
                <a:cs typeface="B Nazanin" pitchFamily="2" charset="-78"/>
              </a:rPr>
              <a:t>MIC </a:t>
            </a:r>
            <a:r>
              <a:rPr lang="fa-IR" dirty="0" smtClean="0">
                <a:cs typeface="B Nazanin" pitchFamily="2" charset="-78"/>
              </a:rPr>
              <a:t>  و مطالعا ت اپیدمیولوژی مولکولی </a:t>
            </a:r>
            <a:r>
              <a:rPr lang="fa-IR" dirty="0" smtClean="0">
                <a:cs typeface="B Nazanin" pitchFamily="2" charset="-78"/>
              </a:rPr>
              <a:t>آزمایشگاه </a:t>
            </a:r>
            <a:r>
              <a:rPr lang="fa-IR" dirty="0" smtClean="0">
                <a:cs typeface="B Nazanin" pitchFamily="2" charset="-78"/>
              </a:rPr>
              <a:t>مرجع سلامت ارسال گردند.</a:t>
            </a:r>
            <a:r>
              <a:rPr lang="en-US" dirty="0">
                <a:cs typeface="B Nazanin" pitchFamily="2" charset="-78"/>
              </a:rPr>
              <a:t> </a:t>
            </a:r>
          </a:p>
        </p:txBody>
      </p:sp>
    </p:spTree>
    <p:extLst>
      <p:ext uri="{BB962C8B-B14F-4D97-AF65-F5344CB8AC3E}">
        <p14:creationId xmlns:p14="http://schemas.microsoft.com/office/powerpoint/2010/main" xmlns="" val="3248524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itchFamily="2" charset="-78"/>
              </a:rPr>
              <a:t>آنتی بیوگرام</a:t>
            </a:r>
            <a:endParaRPr lang="en-US" dirty="0">
              <a:cs typeface="B Nazanin" pitchFamily="2" charset="-78"/>
            </a:endParaRPr>
          </a:p>
        </p:txBody>
      </p:sp>
      <p:sp>
        <p:nvSpPr>
          <p:cNvPr id="3" name="Content Placeholder 2"/>
          <p:cNvSpPr>
            <a:spLocks noGrp="1"/>
          </p:cNvSpPr>
          <p:nvPr>
            <p:ph idx="1"/>
          </p:nvPr>
        </p:nvSpPr>
        <p:spPr/>
        <p:txBody>
          <a:bodyPr>
            <a:normAutofit/>
          </a:bodyPr>
          <a:lstStyle/>
          <a:p>
            <a:pPr algn="just"/>
            <a:r>
              <a:rPr lang="fa-IR" dirty="0" smtClean="0">
                <a:cs typeface="B Nazanin" pitchFamily="2" charset="-78"/>
              </a:rPr>
              <a:t> آنتی بیوتیک های مورد استفاده جهت آنتی بیوگرام  شامل  </a:t>
            </a:r>
            <a:r>
              <a:rPr lang="en-US" dirty="0" smtClean="0">
                <a:cs typeface="B Nazanin" pitchFamily="2" charset="-78"/>
              </a:rPr>
              <a:t> </a:t>
            </a:r>
            <a:r>
              <a:rPr lang="fa-IR" dirty="0" smtClean="0">
                <a:cs typeface="B Nazanin" pitchFamily="2" charset="-78"/>
              </a:rPr>
              <a:t> آمپی سیلین ،کوتریماکسازول ، سیپروفلوکساسین،نالیدیکسیک اسید ؛تتراسیکلین ، کلرامفنیکل و سفکسیم می باشند.</a:t>
            </a:r>
            <a:r>
              <a:rPr lang="fa-IR" dirty="0">
                <a:cs typeface="B Nazanin" pitchFamily="2" charset="-78"/>
              </a:rPr>
              <a:t> اگر سویه مورد آزمایش به تتراسیکلین حساس باشد می </a:t>
            </a:r>
            <a:r>
              <a:rPr lang="fa-IR" dirty="0" smtClean="0">
                <a:cs typeface="B Nazanin" pitchFamily="2" charset="-78"/>
              </a:rPr>
              <a:t>توان </a:t>
            </a:r>
            <a:r>
              <a:rPr lang="fa-IR" dirty="0">
                <a:cs typeface="B Nazanin" pitchFamily="2" charset="-78"/>
              </a:rPr>
              <a:t>آنرا به سایر خانواده تترا سیکلین از قبیل داکسی سیکلین وماینوسیکلین نیز حساس گزارش </a:t>
            </a:r>
            <a:r>
              <a:rPr lang="fa-IR" dirty="0" smtClean="0">
                <a:cs typeface="B Nazanin" pitchFamily="2" charset="-78"/>
              </a:rPr>
              <a:t>کرد</a:t>
            </a:r>
          </a:p>
          <a:p>
            <a:pPr algn="just"/>
            <a:r>
              <a:rPr lang="fa-IR" dirty="0" smtClean="0">
                <a:cs typeface="B Nazanin" pitchFamily="2" charset="-78"/>
              </a:rPr>
              <a:t>در صورت حساس بودن به اریترومایسین  به بقیه ماکرولیدها ( آزیترومایسین .....) حساس گزارش شود</a:t>
            </a:r>
          </a:p>
          <a:p>
            <a:pPr algn="just"/>
            <a:r>
              <a:rPr lang="fa-IR" dirty="0" smtClean="0">
                <a:cs typeface="B Nazanin" pitchFamily="2" charset="-78"/>
              </a:rPr>
              <a:t>برای آنتی بیوگرام در مقابل اریترومایسین از روش </a:t>
            </a:r>
            <a:r>
              <a:rPr lang="en-US" dirty="0" smtClean="0">
                <a:cs typeface="B Nazanin" pitchFamily="2" charset="-78"/>
              </a:rPr>
              <a:t>MIC </a:t>
            </a:r>
            <a:r>
              <a:rPr lang="fa-IR" dirty="0" smtClean="0">
                <a:cs typeface="B Nazanin" pitchFamily="2" charset="-78"/>
              </a:rPr>
              <a:t>استفاده شود.</a:t>
            </a:r>
            <a:endParaRPr lang="en-US" dirty="0">
              <a:cs typeface="B Nazanin" pitchFamily="2" charset="-78"/>
            </a:endParaRPr>
          </a:p>
        </p:txBody>
      </p:sp>
    </p:spTree>
    <p:extLst>
      <p:ext uri="{BB962C8B-B14F-4D97-AF65-F5344CB8AC3E}">
        <p14:creationId xmlns:p14="http://schemas.microsoft.com/office/powerpoint/2010/main" xmlns="" val="2999870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نتایج آنتی بیوگرام ویبریو کلرا  121 سویه</a:t>
            </a:r>
            <a:r>
              <a:rPr lang="en-US" dirty="0"/>
              <a:t>  </a:t>
            </a:r>
            <a:r>
              <a:rPr lang="en-US" dirty="0" smtClean="0"/>
              <a:t> </a:t>
            </a:r>
            <a:r>
              <a:rPr lang="fa-IR" dirty="0" smtClean="0"/>
              <a:t>تا قبل از 1396 _(یا </a:t>
            </a:r>
            <a:r>
              <a:rPr lang="fa-IR" smtClean="0"/>
              <a:t>استثتای اپیدمی1384)</a:t>
            </a:r>
            <a:endParaRPr lang="en-US" dirty="0"/>
          </a:p>
        </p:txBody>
      </p:sp>
      <p:pic>
        <p:nvPicPr>
          <p:cNvPr id="4" name="Content Placeholder 3"/>
          <p:cNvPicPr>
            <a:picLocks noGrp="1"/>
          </p:cNvPicPr>
          <p:nvPr>
            <p:ph idx="1"/>
          </p:nvPr>
        </p:nvPicPr>
        <p:blipFill>
          <a:blip r:embed="rId2" cstate="print"/>
          <a:stretch>
            <a:fillRect/>
          </a:stretch>
        </p:blipFill>
        <p:spPr>
          <a:xfrm>
            <a:off x="971550" y="3005931"/>
            <a:ext cx="7200900" cy="1714500"/>
          </a:xfrm>
          <a:prstGeom prst="rect">
            <a:avLst/>
          </a:prstGeom>
        </p:spPr>
      </p:pic>
    </p:spTree>
    <p:extLst>
      <p:ext uri="{BB962C8B-B14F-4D97-AF65-F5344CB8AC3E}">
        <p14:creationId xmlns:p14="http://schemas.microsoft.com/office/powerpoint/2010/main" xmlns="" val="41347100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4000" dirty="0"/>
              <a:t>نتایج آزمایش تعیین حساسیت ضد میکروبی بروش </a:t>
            </a:r>
            <a:r>
              <a:rPr lang="en-US" sz="4000" dirty="0"/>
              <a:t>E-Test</a:t>
            </a:r>
            <a:r>
              <a:rPr lang="fa-IR" sz="4000" dirty="0"/>
              <a:t> </a:t>
            </a:r>
            <a:r>
              <a:rPr lang="fa-IR" sz="4000" dirty="0" smtClean="0"/>
              <a:t>برای30   </a:t>
            </a:r>
            <a:r>
              <a:rPr lang="fa-IR" sz="4000" dirty="0"/>
              <a:t>سویه ویبریو کلرا ارسال شده به آزمایشگاه مرجع سلامت در آبان ۱۳۹۶</a:t>
            </a:r>
            <a:r>
              <a:rPr lang="en-US" dirty="0"/>
              <a:t/>
            </a:r>
            <a:br>
              <a:rPr lang="en-US" dirty="0"/>
            </a:br>
            <a:r>
              <a:rPr lang="fa-IR" dirty="0" smtClean="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533025592"/>
              </p:ext>
            </p:extLst>
          </p:nvPr>
        </p:nvGraphicFramePr>
        <p:xfrm>
          <a:off x="1835696" y="1749474"/>
          <a:ext cx="6080760" cy="2730448"/>
        </p:xfrm>
        <a:graphic>
          <a:graphicData uri="http://schemas.openxmlformats.org/drawingml/2006/table">
            <a:tbl>
              <a:tblPr rtl="1" firstRow="1" firstCol="1" bandRow="1">
                <a:tableStyleId>{5C22544A-7EE6-4342-B048-85BDC9FD1C3A}</a:tableStyleId>
              </a:tblPr>
              <a:tblGrid>
                <a:gridCol w="1520190">
                  <a:extLst>
                    <a:ext uri="{9D8B030D-6E8A-4147-A177-3AD203B41FA5}">
                      <a16:colId xmlns="" xmlns:a16="http://schemas.microsoft.com/office/drawing/2014/main" val="4006072684"/>
                    </a:ext>
                  </a:extLst>
                </a:gridCol>
                <a:gridCol w="1520190">
                  <a:extLst>
                    <a:ext uri="{9D8B030D-6E8A-4147-A177-3AD203B41FA5}">
                      <a16:colId xmlns="" xmlns:a16="http://schemas.microsoft.com/office/drawing/2014/main" val="2275148042"/>
                    </a:ext>
                  </a:extLst>
                </a:gridCol>
                <a:gridCol w="1520190">
                  <a:extLst>
                    <a:ext uri="{9D8B030D-6E8A-4147-A177-3AD203B41FA5}">
                      <a16:colId xmlns="" xmlns:a16="http://schemas.microsoft.com/office/drawing/2014/main" val="3370325353"/>
                    </a:ext>
                  </a:extLst>
                </a:gridCol>
                <a:gridCol w="1520190">
                  <a:extLst>
                    <a:ext uri="{9D8B030D-6E8A-4147-A177-3AD203B41FA5}">
                      <a16:colId xmlns="" xmlns:a16="http://schemas.microsoft.com/office/drawing/2014/main" val="2533321142"/>
                    </a:ext>
                  </a:extLst>
                </a:gridCol>
              </a:tblGrid>
              <a:tr h="390064">
                <a:tc>
                  <a:txBody>
                    <a:bodyPr/>
                    <a:lstStyle/>
                    <a:p>
                      <a:pPr marL="0" marR="0" algn="ctr" rtl="1">
                        <a:spcBef>
                          <a:spcPts val="0"/>
                        </a:spcBef>
                        <a:spcAft>
                          <a:spcPts val="0"/>
                        </a:spcAft>
                      </a:pPr>
                      <a:r>
                        <a:rPr lang="en-US" sz="1100">
                          <a:effectLst/>
                        </a:rPr>
                        <a:t>Resistant</a:t>
                      </a:r>
                      <a:endParaRPr lang="en-US" sz="1200">
                        <a:effectLst/>
                        <a:latin typeface="Times New Roman" panose="02020603050405020304" pitchFamily="18" charset="0"/>
                        <a:ea typeface="Times New Roman" panose="02020603050405020304" pitchFamily="18" charset="0"/>
                        <a:cs typeface="B Yagut" panose="00000400000000000000" pitchFamily="2" charset="-78"/>
                      </a:endParaRPr>
                    </a:p>
                  </a:txBody>
                  <a:tcPr marL="68580" marR="68580" marT="0" marB="0"/>
                </a:tc>
                <a:tc>
                  <a:txBody>
                    <a:bodyPr/>
                    <a:lstStyle/>
                    <a:p>
                      <a:pPr marL="0" marR="0" algn="ctr" rtl="1">
                        <a:spcBef>
                          <a:spcPts val="0"/>
                        </a:spcBef>
                        <a:spcAft>
                          <a:spcPts val="0"/>
                        </a:spcAft>
                      </a:pPr>
                      <a:r>
                        <a:rPr lang="en-US" sz="1100">
                          <a:effectLst/>
                        </a:rPr>
                        <a:t>Intermediate</a:t>
                      </a:r>
                      <a:endParaRPr lang="en-US" sz="1200">
                        <a:effectLst/>
                        <a:latin typeface="Times New Roman" panose="02020603050405020304" pitchFamily="18" charset="0"/>
                        <a:ea typeface="Times New Roman" panose="02020603050405020304" pitchFamily="18" charset="0"/>
                        <a:cs typeface="B Yagut" panose="00000400000000000000" pitchFamily="2" charset="-78"/>
                      </a:endParaRPr>
                    </a:p>
                  </a:txBody>
                  <a:tcPr marL="68580" marR="68580" marT="0" marB="0"/>
                </a:tc>
                <a:tc>
                  <a:txBody>
                    <a:bodyPr/>
                    <a:lstStyle/>
                    <a:p>
                      <a:pPr marL="0" marR="0" algn="ctr" rtl="1">
                        <a:spcBef>
                          <a:spcPts val="0"/>
                        </a:spcBef>
                        <a:spcAft>
                          <a:spcPts val="0"/>
                        </a:spcAft>
                      </a:pPr>
                      <a:r>
                        <a:rPr lang="en-US" sz="1100">
                          <a:effectLst/>
                        </a:rPr>
                        <a:t>Susceptible</a:t>
                      </a:r>
                      <a:endParaRPr lang="en-US" sz="1200">
                        <a:effectLst/>
                        <a:latin typeface="Times New Roman" panose="02020603050405020304" pitchFamily="18" charset="0"/>
                        <a:ea typeface="Times New Roman" panose="02020603050405020304" pitchFamily="18" charset="0"/>
                        <a:cs typeface="B Yagut" panose="00000400000000000000" pitchFamily="2" charset="-78"/>
                      </a:endParaRPr>
                    </a:p>
                  </a:txBody>
                  <a:tcPr marL="68580" marR="68580" marT="0" marB="0"/>
                </a:tc>
                <a:tc>
                  <a:txBody>
                    <a:bodyPr/>
                    <a:lstStyle/>
                    <a:p>
                      <a:pPr marL="0" marR="0" algn="ctr" rtl="1">
                        <a:spcBef>
                          <a:spcPts val="0"/>
                        </a:spcBef>
                        <a:spcAft>
                          <a:spcPts val="0"/>
                        </a:spcAft>
                      </a:pPr>
                      <a:r>
                        <a:rPr lang="fa-IR" sz="1200">
                          <a:effectLst/>
                        </a:rPr>
                        <a:t>آنتی بیوتیک</a:t>
                      </a:r>
                      <a:endParaRPr lang="en-US" sz="1200">
                        <a:effectLst/>
                        <a:latin typeface="Times New Roman" panose="02020603050405020304" pitchFamily="18" charset="0"/>
                        <a:ea typeface="Times New Roman" panose="02020603050405020304" pitchFamily="18" charset="0"/>
                        <a:cs typeface="B Yagut" panose="00000400000000000000" pitchFamily="2" charset="-78"/>
                      </a:endParaRPr>
                    </a:p>
                  </a:txBody>
                  <a:tcPr marL="68580" marR="68580" marT="0" marB="0"/>
                </a:tc>
                <a:extLst>
                  <a:ext uri="{0D108BD9-81ED-4DB2-BD59-A6C34878D82A}">
                    <a16:rowId xmlns="" xmlns:a16="http://schemas.microsoft.com/office/drawing/2014/main" val="2041775134"/>
                  </a:ext>
                </a:extLst>
              </a:tr>
              <a:tr h="390064">
                <a:tc>
                  <a:txBody>
                    <a:bodyPr/>
                    <a:lstStyle/>
                    <a:p>
                      <a:pPr marL="0" marR="0" algn="ctr" rtl="1">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cs typeface="B Yagut" panose="00000400000000000000" pitchFamily="2" charset="-78"/>
                      </a:endParaRPr>
                    </a:p>
                  </a:txBody>
                  <a:tcPr marL="68580" marR="68580" marT="0" marB="0"/>
                </a:tc>
                <a:tc>
                  <a:txBody>
                    <a:bodyPr/>
                    <a:lstStyle/>
                    <a:p>
                      <a:pPr marL="0" marR="0" algn="ctr" rtl="0">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cs typeface="B Yagut" panose="00000400000000000000" pitchFamily="2" charset="-78"/>
                      </a:endParaRPr>
                    </a:p>
                  </a:txBody>
                  <a:tcPr marL="68580" marR="68580" marT="0" marB="0"/>
                </a:tc>
                <a:tc>
                  <a:txBody>
                    <a:bodyPr/>
                    <a:lstStyle/>
                    <a:p>
                      <a:pPr marL="0" marR="0" algn="ctr" rtl="0">
                        <a:spcBef>
                          <a:spcPts val="0"/>
                        </a:spcBef>
                        <a:spcAft>
                          <a:spcPts val="0"/>
                        </a:spcAft>
                      </a:pPr>
                      <a:r>
                        <a:rPr lang="en-US" sz="1200">
                          <a:effectLst/>
                        </a:rPr>
                        <a:t>100%</a:t>
                      </a:r>
                      <a:endParaRPr lang="en-US" sz="1200">
                        <a:effectLst/>
                        <a:latin typeface="Times New Roman" panose="02020603050405020304" pitchFamily="18" charset="0"/>
                        <a:ea typeface="Times New Roman" panose="02020603050405020304" pitchFamily="18" charset="0"/>
                        <a:cs typeface="B Yagut" panose="00000400000000000000" pitchFamily="2" charset="-78"/>
                      </a:endParaRPr>
                    </a:p>
                  </a:txBody>
                  <a:tcPr marL="68580" marR="68580" marT="0" marB="0"/>
                </a:tc>
                <a:tc>
                  <a:txBody>
                    <a:bodyPr/>
                    <a:lstStyle/>
                    <a:p>
                      <a:pPr marL="0" marR="0" algn="ctr" rtl="1">
                        <a:spcBef>
                          <a:spcPts val="0"/>
                        </a:spcBef>
                        <a:spcAft>
                          <a:spcPts val="0"/>
                        </a:spcAft>
                      </a:pPr>
                      <a:r>
                        <a:rPr lang="en-US" sz="1200">
                          <a:effectLst/>
                        </a:rPr>
                        <a:t>Cefixime</a:t>
                      </a:r>
                      <a:endParaRPr lang="en-US" sz="1200">
                        <a:effectLst/>
                        <a:latin typeface="Times New Roman" panose="02020603050405020304" pitchFamily="18" charset="0"/>
                        <a:ea typeface="Times New Roman" panose="02020603050405020304" pitchFamily="18" charset="0"/>
                        <a:cs typeface="B Yagut" panose="00000400000000000000" pitchFamily="2" charset="-78"/>
                      </a:endParaRPr>
                    </a:p>
                  </a:txBody>
                  <a:tcPr marL="68580" marR="68580" marT="0" marB="0"/>
                </a:tc>
                <a:extLst>
                  <a:ext uri="{0D108BD9-81ED-4DB2-BD59-A6C34878D82A}">
                    <a16:rowId xmlns="" xmlns:a16="http://schemas.microsoft.com/office/drawing/2014/main" val="3585257929"/>
                  </a:ext>
                </a:extLst>
              </a:tr>
              <a:tr h="390064">
                <a:tc>
                  <a:txBody>
                    <a:bodyPr/>
                    <a:lstStyle/>
                    <a:p>
                      <a:pPr marL="0" marR="0" algn="ctr" rtl="1">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cs typeface="B Yagut" panose="00000400000000000000" pitchFamily="2" charset="-78"/>
                      </a:endParaRPr>
                    </a:p>
                  </a:txBody>
                  <a:tcPr marL="68580" marR="68580" marT="0" marB="0"/>
                </a:tc>
                <a:tc>
                  <a:txBody>
                    <a:bodyPr/>
                    <a:lstStyle/>
                    <a:p>
                      <a:pPr marL="0" marR="0" algn="ctr" rtl="0">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cs typeface="B Yagut" panose="00000400000000000000" pitchFamily="2" charset="-78"/>
                      </a:endParaRPr>
                    </a:p>
                  </a:txBody>
                  <a:tcPr marL="68580" marR="68580" marT="0" marB="0"/>
                </a:tc>
                <a:tc>
                  <a:txBody>
                    <a:bodyPr/>
                    <a:lstStyle/>
                    <a:p>
                      <a:pPr marL="0" marR="0" algn="ctr" rtl="0">
                        <a:spcBef>
                          <a:spcPts val="0"/>
                        </a:spcBef>
                        <a:spcAft>
                          <a:spcPts val="0"/>
                        </a:spcAft>
                      </a:pPr>
                      <a:r>
                        <a:rPr lang="en-US" sz="1200">
                          <a:effectLst/>
                        </a:rPr>
                        <a:t>100%</a:t>
                      </a:r>
                      <a:endParaRPr lang="en-US" sz="1200">
                        <a:effectLst/>
                        <a:latin typeface="Times New Roman" panose="02020603050405020304" pitchFamily="18" charset="0"/>
                        <a:ea typeface="Times New Roman" panose="02020603050405020304" pitchFamily="18" charset="0"/>
                        <a:cs typeface="B Yagut" panose="00000400000000000000" pitchFamily="2" charset="-78"/>
                      </a:endParaRPr>
                    </a:p>
                  </a:txBody>
                  <a:tcPr marL="68580" marR="68580" marT="0" marB="0"/>
                </a:tc>
                <a:tc>
                  <a:txBody>
                    <a:bodyPr/>
                    <a:lstStyle/>
                    <a:p>
                      <a:pPr marL="0" marR="0" algn="ctr" rtl="1">
                        <a:spcBef>
                          <a:spcPts val="0"/>
                        </a:spcBef>
                        <a:spcAft>
                          <a:spcPts val="0"/>
                        </a:spcAft>
                      </a:pPr>
                      <a:r>
                        <a:rPr lang="en-US" sz="1200">
                          <a:effectLst/>
                        </a:rPr>
                        <a:t>Ampicillin</a:t>
                      </a:r>
                      <a:endParaRPr lang="en-US" sz="1200">
                        <a:effectLst/>
                        <a:latin typeface="Times New Roman" panose="02020603050405020304" pitchFamily="18" charset="0"/>
                        <a:ea typeface="Times New Roman" panose="02020603050405020304" pitchFamily="18" charset="0"/>
                        <a:cs typeface="B Yagut" panose="00000400000000000000" pitchFamily="2" charset="-78"/>
                      </a:endParaRPr>
                    </a:p>
                  </a:txBody>
                  <a:tcPr marL="68580" marR="68580" marT="0" marB="0"/>
                </a:tc>
                <a:extLst>
                  <a:ext uri="{0D108BD9-81ED-4DB2-BD59-A6C34878D82A}">
                    <a16:rowId xmlns="" xmlns:a16="http://schemas.microsoft.com/office/drawing/2014/main" val="1417755508"/>
                  </a:ext>
                </a:extLst>
              </a:tr>
              <a:tr h="390064">
                <a:tc>
                  <a:txBody>
                    <a:bodyPr/>
                    <a:lstStyle/>
                    <a:p>
                      <a:pPr marL="0" marR="0" algn="ctr" rtl="1">
                        <a:spcBef>
                          <a:spcPts val="0"/>
                        </a:spcBef>
                        <a:spcAft>
                          <a:spcPts val="0"/>
                        </a:spcAft>
                      </a:pPr>
                      <a:r>
                        <a:rPr lang="en-US" sz="1200">
                          <a:effectLst/>
                        </a:rPr>
                        <a:t>100%</a:t>
                      </a:r>
                      <a:endParaRPr lang="en-US" sz="1200">
                        <a:effectLst/>
                        <a:latin typeface="Times New Roman" panose="02020603050405020304" pitchFamily="18" charset="0"/>
                        <a:ea typeface="Times New Roman" panose="02020603050405020304" pitchFamily="18" charset="0"/>
                        <a:cs typeface="B Yagut" panose="00000400000000000000" pitchFamily="2" charset="-78"/>
                      </a:endParaRPr>
                    </a:p>
                  </a:txBody>
                  <a:tcPr marL="68580" marR="68580" marT="0" marB="0"/>
                </a:tc>
                <a:tc>
                  <a:txBody>
                    <a:bodyPr/>
                    <a:lstStyle/>
                    <a:p>
                      <a:pPr marL="0" marR="0" algn="ctr" rtl="0">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cs typeface="B Yagut" panose="00000400000000000000" pitchFamily="2" charset="-78"/>
                      </a:endParaRPr>
                    </a:p>
                  </a:txBody>
                  <a:tcPr marL="68580" marR="68580" marT="0" marB="0"/>
                </a:tc>
                <a:tc>
                  <a:txBody>
                    <a:bodyPr/>
                    <a:lstStyle/>
                    <a:p>
                      <a:pPr marL="0" marR="0" algn="ctr" rtl="0">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cs typeface="B Yagut" panose="00000400000000000000" pitchFamily="2" charset="-78"/>
                      </a:endParaRPr>
                    </a:p>
                  </a:txBody>
                  <a:tcPr marL="68580" marR="68580" marT="0" marB="0"/>
                </a:tc>
                <a:tc>
                  <a:txBody>
                    <a:bodyPr/>
                    <a:lstStyle/>
                    <a:p>
                      <a:pPr marL="0" marR="0" algn="ctr" rtl="1">
                        <a:spcBef>
                          <a:spcPts val="0"/>
                        </a:spcBef>
                        <a:spcAft>
                          <a:spcPts val="0"/>
                        </a:spcAft>
                      </a:pPr>
                      <a:r>
                        <a:rPr lang="en-US" sz="1200">
                          <a:effectLst/>
                        </a:rPr>
                        <a:t>Nalidixic Acid</a:t>
                      </a:r>
                      <a:endParaRPr lang="en-US" sz="1200">
                        <a:effectLst/>
                        <a:latin typeface="Times New Roman" panose="02020603050405020304" pitchFamily="18" charset="0"/>
                        <a:ea typeface="Times New Roman" panose="02020603050405020304" pitchFamily="18" charset="0"/>
                        <a:cs typeface="B Yagut" panose="00000400000000000000" pitchFamily="2" charset="-78"/>
                      </a:endParaRPr>
                    </a:p>
                  </a:txBody>
                  <a:tcPr marL="68580" marR="68580" marT="0" marB="0"/>
                </a:tc>
                <a:extLst>
                  <a:ext uri="{0D108BD9-81ED-4DB2-BD59-A6C34878D82A}">
                    <a16:rowId xmlns="" xmlns:a16="http://schemas.microsoft.com/office/drawing/2014/main" val="424198053"/>
                  </a:ext>
                </a:extLst>
              </a:tr>
              <a:tr h="390064">
                <a:tc>
                  <a:txBody>
                    <a:bodyPr/>
                    <a:lstStyle/>
                    <a:p>
                      <a:pPr marL="0" marR="0" algn="ctr" rtl="1">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cs typeface="B Yagut" panose="00000400000000000000" pitchFamily="2" charset="-78"/>
                      </a:endParaRPr>
                    </a:p>
                  </a:txBody>
                  <a:tcPr marL="68580" marR="68580" marT="0" marB="0"/>
                </a:tc>
                <a:tc>
                  <a:txBody>
                    <a:bodyPr/>
                    <a:lstStyle/>
                    <a:p>
                      <a:pPr marL="0" marR="0" algn="ctr" rtl="0">
                        <a:spcBef>
                          <a:spcPts val="0"/>
                        </a:spcBef>
                        <a:spcAft>
                          <a:spcPts val="0"/>
                        </a:spcAft>
                      </a:pPr>
                      <a:r>
                        <a:rPr lang="en-US" sz="1200">
                          <a:effectLst/>
                        </a:rPr>
                        <a:t>100%</a:t>
                      </a:r>
                      <a:endParaRPr lang="en-US" sz="1200">
                        <a:effectLst/>
                        <a:latin typeface="Times New Roman" panose="02020603050405020304" pitchFamily="18" charset="0"/>
                        <a:ea typeface="Times New Roman" panose="02020603050405020304" pitchFamily="18" charset="0"/>
                        <a:cs typeface="B Yagut" panose="00000400000000000000" pitchFamily="2" charset="-78"/>
                      </a:endParaRPr>
                    </a:p>
                  </a:txBody>
                  <a:tcPr marL="68580" marR="68580" marT="0" marB="0"/>
                </a:tc>
                <a:tc>
                  <a:txBody>
                    <a:bodyPr/>
                    <a:lstStyle/>
                    <a:p>
                      <a:pPr marL="0" marR="0" algn="ctr" rtl="0">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cs typeface="B Yagut" panose="00000400000000000000" pitchFamily="2" charset="-78"/>
                      </a:endParaRPr>
                    </a:p>
                  </a:txBody>
                  <a:tcPr marL="68580" marR="68580" marT="0" marB="0"/>
                </a:tc>
                <a:tc>
                  <a:txBody>
                    <a:bodyPr/>
                    <a:lstStyle/>
                    <a:p>
                      <a:pPr marL="0" marR="0" algn="ctr" rtl="1">
                        <a:spcBef>
                          <a:spcPts val="0"/>
                        </a:spcBef>
                        <a:spcAft>
                          <a:spcPts val="0"/>
                        </a:spcAft>
                      </a:pPr>
                      <a:r>
                        <a:rPr lang="en-US" sz="1200">
                          <a:effectLst/>
                        </a:rPr>
                        <a:t>Ciprofloxacin</a:t>
                      </a:r>
                      <a:endParaRPr lang="en-US" sz="1200">
                        <a:effectLst/>
                        <a:latin typeface="Times New Roman" panose="02020603050405020304" pitchFamily="18" charset="0"/>
                        <a:ea typeface="Times New Roman" panose="02020603050405020304" pitchFamily="18" charset="0"/>
                        <a:cs typeface="B Yagut" panose="00000400000000000000" pitchFamily="2" charset="-78"/>
                      </a:endParaRPr>
                    </a:p>
                  </a:txBody>
                  <a:tcPr marL="68580" marR="68580" marT="0" marB="0"/>
                </a:tc>
                <a:extLst>
                  <a:ext uri="{0D108BD9-81ED-4DB2-BD59-A6C34878D82A}">
                    <a16:rowId xmlns="" xmlns:a16="http://schemas.microsoft.com/office/drawing/2014/main" val="812009053"/>
                  </a:ext>
                </a:extLst>
              </a:tr>
              <a:tr h="390064">
                <a:tc>
                  <a:txBody>
                    <a:bodyPr/>
                    <a:lstStyle/>
                    <a:p>
                      <a:pPr marL="0" marR="0" algn="ctr" rtl="1">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cs typeface="B Yagut" panose="00000400000000000000" pitchFamily="2" charset="-78"/>
                      </a:endParaRPr>
                    </a:p>
                  </a:txBody>
                  <a:tcPr marL="68580" marR="68580" marT="0" marB="0"/>
                </a:tc>
                <a:tc>
                  <a:txBody>
                    <a:bodyPr/>
                    <a:lstStyle/>
                    <a:p>
                      <a:pPr marL="0" marR="0" algn="ctr" rtl="0">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cs typeface="B Yagut" panose="00000400000000000000" pitchFamily="2" charset="-78"/>
                      </a:endParaRPr>
                    </a:p>
                  </a:txBody>
                  <a:tcPr marL="68580" marR="68580" marT="0" marB="0"/>
                </a:tc>
                <a:tc>
                  <a:txBody>
                    <a:bodyPr/>
                    <a:lstStyle/>
                    <a:p>
                      <a:pPr marL="0" marR="0" algn="ctr" rtl="0">
                        <a:spcBef>
                          <a:spcPts val="0"/>
                        </a:spcBef>
                        <a:spcAft>
                          <a:spcPts val="0"/>
                        </a:spcAft>
                      </a:pPr>
                      <a:r>
                        <a:rPr lang="en-US" sz="1200">
                          <a:effectLst/>
                        </a:rPr>
                        <a:t>100%</a:t>
                      </a:r>
                      <a:endParaRPr lang="en-US" sz="1200">
                        <a:effectLst/>
                        <a:latin typeface="Times New Roman" panose="02020603050405020304" pitchFamily="18" charset="0"/>
                        <a:ea typeface="Times New Roman" panose="02020603050405020304" pitchFamily="18" charset="0"/>
                        <a:cs typeface="B Yagut" panose="00000400000000000000" pitchFamily="2" charset="-78"/>
                      </a:endParaRPr>
                    </a:p>
                  </a:txBody>
                  <a:tcPr marL="68580" marR="68580" marT="0" marB="0"/>
                </a:tc>
                <a:tc>
                  <a:txBody>
                    <a:bodyPr/>
                    <a:lstStyle/>
                    <a:p>
                      <a:pPr marL="0" marR="0" algn="ctr" rtl="1">
                        <a:spcBef>
                          <a:spcPts val="0"/>
                        </a:spcBef>
                        <a:spcAft>
                          <a:spcPts val="0"/>
                        </a:spcAft>
                      </a:pPr>
                      <a:r>
                        <a:rPr lang="en-US" sz="1200">
                          <a:effectLst/>
                        </a:rPr>
                        <a:t>SXT</a:t>
                      </a:r>
                      <a:endParaRPr lang="en-US" sz="1200">
                        <a:effectLst/>
                        <a:latin typeface="Times New Roman" panose="02020603050405020304" pitchFamily="18" charset="0"/>
                        <a:ea typeface="Times New Roman" panose="02020603050405020304" pitchFamily="18" charset="0"/>
                        <a:cs typeface="B Yagut" panose="00000400000000000000" pitchFamily="2" charset="-78"/>
                      </a:endParaRPr>
                    </a:p>
                  </a:txBody>
                  <a:tcPr marL="68580" marR="68580" marT="0" marB="0"/>
                </a:tc>
                <a:extLst>
                  <a:ext uri="{0D108BD9-81ED-4DB2-BD59-A6C34878D82A}">
                    <a16:rowId xmlns="" xmlns:a16="http://schemas.microsoft.com/office/drawing/2014/main" val="2251116850"/>
                  </a:ext>
                </a:extLst>
              </a:tr>
              <a:tr h="390064">
                <a:tc>
                  <a:txBody>
                    <a:bodyPr/>
                    <a:lstStyle/>
                    <a:p>
                      <a:pPr marL="0" marR="0" algn="ctr" rtl="1">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cs typeface="B Yagut" panose="00000400000000000000" pitchFamily="2" charset="-78"/>
                      </a:endParaRPr>
                    </a:p>
                  </a:txBody>
                  <a:tcPr marL="68580" marR="68580" marT="0" marB="0"/>
                </a:tc>
                <a:tc>
                  <a:txBody>
                    <a:bodyPr/>
                    <a:lstStyle/>
                    <a:p>
                      <a:pPr marL="0" marR="0" algn="ctr" rtl="0">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cs typeface="B Yagut" panose="00000400000000000000" pitchFamily="2" charset="-78"/>
                      </a:endParaRPr>
                    </a:p>
                  </a:txBody>
                  <a:tcPr marL="68580" marR="68580" marT="0" marB="0"/>
                </a:tc>
                <a:tc>
                  <a:txBody>
                    <a:bodyPr/>
                    <a:lstStyle/>
                    <a:p>
                      <a:pPr marL="0" marR="0" algn="ctr" rtl="0">
                        <a:spcBef>
                          <a:spcPts val="0"/>
                        </a:spcBef>
                        <a:spcAft>
                          <a:spcPts val="0"/>
                        </a:spcAft>
                      </a:pPr>
                      <a:r>
                        <a:rPr lang="en-US" sz="1200">
                          <a:effectLst/>
                        </a:rPr>
                        <a:t>100%</a:t>
                      </a:r>
                      <a:endParaRPr lang="en-US" sz="1200">
                        <a:effectLst/>
                        <a:latin typeface="Times New Roman" panose="02020603050405020304" pitchFamily="18" charset="0"/>
                        <a:ea typeface="Times New Roman" panose="02020603050405020304" pitchFamily="18" charset="0"/>
                        <a:cs typeface="B Yagut" panose="00000400000000000000" pitchFamily="2" charset="-78"/>
                      </a:endParaRPr>
                    </a:p>
                  </a:txBody>
                  <a:tcPr marL="68580" marR="68580" marT="0" marB="0"/>
                </a:tc>
                <a:tc>
                  <a:txBody>
                    <a:bodyPr/>
                    <a:lstStyle/>
                    <a:p>
                      <a:pPr marL="0" marR="0" algn="ctr" rtl="1">
                        <a:spcBef>
                          <a:spcPts val="0"/>
                        </a:spcBef>
                        <a:spcAft>
                          <a:spcPts val="0"/>
                        </a:spcAft>
                      </a:pPr>
                      <a:r>
                        <a:rPr lang="en-US" sz="1200" dirty="0">
                          <a:effectLst/>
                        </a:rPr>
                        <a:t>Tetracycline</a:t>
                      </a:r>
                      <a:endParaRPr lang="en-US" sz="1200" dirty="0">
                        <a:effectLst/>
                        <a:latin typeface="Times New Roman" panose="02020603050405020304" pitchFamily="18" charset="0"/>
                        <a:ea typeface="Times New Roman" panose="02020603050405020304" pitchFamily="18" charset="0"/>
                        <a:cs typeface="B Yagut" panose="00000400000000000000" pitchFamily="2" charset="-78"/>
                      </a:endParaRPr>
                    </a:p>
                  </a:txBody>
                  <a:tcPr marL="68580" marR="68580" marT="0" marB="0"/>
                </a:tc>
                <a:extLst>
                  <a:ext uri="{0D108BD9-81ED-4DB2-BD59-A6C34878D82A}">
                    <a16:rowId xmlns="" xmlns:a16="http://schemas.microsoft.com/office/drawing/2014/main" val="3654700967"/>
                  </a:ext>
                </a:extLst>
              </a:tr>
            </a:tbl>
          </a:graphicData>
        </a:graphic>
      </p:graphicFrame>
      <p:sp>
        <p:nvSpPr>
          <p:cNvPr id="5" name="Rectangle 1"/>
          <p:cNvSpPr>
            <a:spLocks noChangeArrowheads="1"/>
          </p:cNvSpPr>
          <p:nvPr/>
        </p:nvSpPr>
        <p:spPr bwMode="auto">
          <a:xfrm>
            <a:off x="304076" y="-23339"/>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xmlns="" val="25906005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cs typeface="B Nazanin" pitchFamily="2" charset="-78"/>
              </a:rPr>
              <a:t>ارسال نمونه به آزمایشگاه مرجع سلامت</a:t>
            </a:r>
            <a:endParaRPr lang="en-US" dirty="0">
              <a:cs typeface="B Nazanin" pitchFamily="2" charset="-78"/>
            </a:endParaRPr>
          </a:p>
        </p:txBody>
      </p:sp>
      <p:sp>
        <p:nvSpPr>
          <p:cNvPr id="3" name="Content Placeholder 2"/>
          <p:cNvSpPr>
            <a:spLocks noGrp="1"/>
          </p:cNvSpPr>
          <p:nvPr>
            <p:ph idx="1"/>
          </p:nvPr>
        </p:nvSpPr>
        <p:spPr/>
        <p:txBody>
          <a:bodyPr/>
          <a:lstStyle/>
          <a:p>
            <a:pPr algn="just"/>
            <a:r>
              <a:rPr lang="fa-IR" dirty="0" smtClean="0">
                <a:cs typeface="B Nazanin" pitchFamily="2" charset="-78"/>
              </a:rPr>
              <a:t>برای انتقال موارد مثبت به آزمایشگاه مرجع کشوری</a:t>
            </a:r>
            <a:r>
              <a:rPr lang="en-US" dirty="0" smtClean="0">
                <a:cs typeface="B Nazanin" pitchFamily="2" charset="-78"/>
              </a:rPr>
              <a:t> </a:t>
            </a:r>
            <a:r>
              <a:rPr lang="fa-IR" dirty="0" smtClean="0">
                <a:cs typeface="B Nazanin" pitchFamily="2" charset="-78"/>
              </a:rPr>
              <a:t>جهت تائید تشخیص,آنتی بیوگرام وانجام آزمایشهای مولوکولی،نمونه رشد یافته در محیط </a:t>
            </a:r>
            <a:r>
              <a:rPr lang="en-US" dirty="0" smtClean="0">
                <a:cs typeface="B Nazanin" pitchFamily="2" charset="-78"/>
              </a:rPr>
              <a:t>KIA  </a:t>
            </a:r>
            <a:r>
              <a:rPr lang="fa-IR" dirty="0" smtClean="0">
                <a:cs typeface="B Nazanin" pitchFamily="2" charset="-78"/>
              </a:rPr>
              <a:t> با رعایت اصول ایمنی وشرایط استاندارد بسته بندی نمودو بهمراه فرم درخواست  ارسال نمائید.از ارسال نمونه های مدفوع ویا رکتال سواب به آزمایشگاه مرجع کشوری خودداری کنید.به همراه نمونه اطلاعات دموگرافیکی ( از قبیل سن وجنس ... ) محل سکونت ، تابعیت وموارد ی از قبیل  سابقه مسافرت ذکر شود.</a:t>
            </a:r>
            <a:endParaRPr lang="en-US" dirty="0">
              <a:cs typeface="B Nazanin" pitchFamily="2" charset="-78"/>
            </a:endParaRPr>
          </a:p>
        </p:txBody>
      </p:sp>
    </p:spTree>
    <p:extLst>
      <p:ext uri="{BB962C8B-B14F-4D97-AF65-F5344CB8AC3E}">
        <p14:creationId xmlns:p14="http://schemas.microsoft.com/office/powerpoint/2010/main" xmlns="" val="9909705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itchFamily="2" charset="-78"/>
              </a:rPr>
              <a:t>توجه</a:t>
            </a:r>
            <a:endParaRPr lang="en-US" dirty="0">
              <a:cs typeface="B Nazanin" pitchFamily="2" charset="-78"/>
            </a:endParaRPr>
          </a:p>
        </p:txBody>
      </p:sp>
      <p:sp>
        <p:nvSpPr>
          <p:cNvPr id="3" name="Content Placeholder 2"/>
          <p:cNvSpPr>
            <a:spLocks noGrp="1"/>
          </p:cNvSpPr>
          <p:nvPr>
            <p:ph idx="1"/>
          </p:nvPr>
        </p:nvSpPr>
        <p:spPr/>
        <p:txBody>
          <a:bodyPr>
            <a:normAutofit/>
          </a:bodyPr>
          <a:lstStyle/>
          <a:p>
            <a:pPr algn="just"/>
            <a:r>
              <a:rPr lang="fa-IR" dirty="0" smtClean="0">
                <a:cs typeface="B Nazanin" pitchFamily="2" charset="-78"/>
              </a:rPr>
              <a:t>جهت رعایت اصول ایمنی وشرایط استاندارد یسته یندی ،ترجیحا محیط َ </a:t>
            </a:r>
            <a:r>
              <a:rPr lang="en-US" dirty="0">
                <a:cs typeface="B Nazanin" pitchFamily="2" charset="-78"/>
              </a:rPr>
              <a:t>KIA</a:t>
            </a:r>
            <a:r>
              <a:rPr lang="fa-IR" dirty="0" smtClean="0">
                <a:cs typeface="B Nazanin" pitchFamily="2" charset="-78"/>
              </a:rPr>
              <a:t> باید در لوله درپیچ دار ,غیر قابل نشت وغیر قابل نفوذ ساخته شود.در غیر ایتصورت درب لوله </a:t>
            </a:r>
            <a:r>
              <a:rPr lang="en-US" dirty="0" smtClean="0">
                <a:cs typeface="B Nazanin" pitchFamily="2" charset="-78"/>
              </a:rPr>
              <a:t>KIA </a:t>
            </a:r>
            <a:r>
              <a:rPr lang="fa-IR" dirty="0" smtClean="0">
                <a:cs typeface="B Nazanin" pitchFamily="2" charset="-78"/>
              </a:rPr>
              <a:t> با پارافیلیم کاملا بسته و آنرا در محفطه پلاستیکی مقاوم در پیچ دارقرار داده اطرلف آنرا با ماده جاذب الرطوبه مانند تکه های ابر بپوشانید یطوریکه لوله تکان نخورد و سپس آنرا در داخل </a:t>
            </a:r>
            <a:r>
              <a:rPr lang="en-US" dirty="0" smtClean="0">
                <a:cs typeface="B Nazanin" pitchFamily="2" charset="-78"/>
              </a:rPr>
              <a:t>cold box  </a:t>
            </a:r>
            <a:r>
              <a:rPr lang="fa-IR" dirty="0" smtClean="0">
                <a:cs typeface="B Nazanin" pitchFamily="2" charset="-78"/>
              </a:rPr>
              <a:t> قرار دهید .برای راهمائی به شکل بعدی نوجه فرمائید.</a:t>
            </a:r>
            <a:endParaRPr lang="en-US" dirty="0">
              <a:cs typeface="B Nazanin" pitchFamily="2" charset="-78"/>
            </a:endParaRPr>
          </a:p>
        </p:txBody>
      </p:sp>
    </p:spTree>
    <p:extLst>
      <p:ext uri="{BB962C8B-B14F-4D97-AF65-F5344CB8AC3E}">
        <p14:creationId xmlns:p14="http://schemas.microsoft.com/office/powerpoint/2010/main" xmlns="" val="20920241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itchFamily="2" charset="-78"/>
              </a:rPr>
              <a:t>بسته بندی </a:t>
            </a:r>
            <a:endParaRPr lang="en-US" dirty="0">
              <a:cs typeface="B Nazanin" pitchFamily="2" charset="-78"/>
            </a:endParaRPr>
          </a:p>
        </p:txBody>
      </p:sp>
      <p:pic>
        <p:nvPicPr>
          <p:cNvPr id="4" name="Content Placeholder 3"/>
          <p:cNvPicPr>
            <a:picLocks noGrp="1" noChangeAspect="1"/>
          </p:cNvPicPr>
          <p:nvPr>
            <p:ph idx="1"/>
          </p:nvPr>
        </p:nvPicPr>
        <p:blipFill>
          <a:blip r:embed="rId2" cstate="print"/>
          <a:stretch>
            <a:fillRect/>
          </a:stretch>
        </p:blipFill>
        <p:spPr>
          <a:xfrm>
            <a:off x="3033884" y="1600200"/>
            <a:ext cx="3076231" cy="4525963"/>
          </a:xfrm>
          <a:prstGeom prst="rect">
            <a:avLst/>
          </a:prstGeom>
        </p:spPr>
      </p:pic>
    </p:spTree>
    <p:extLst>
      <p:ext uri="{BB962C8B-B14F-4D97-AF65-F5344CB8AC3E}">
        <p14:creationId xmlns:p14="http://schemas.microsoft.com/office/powerpoint/2010/main" xmlns="" val="3075403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8229600" cy="1143000"/>
          </a:xfrm>
        </p:spPr>
        <p:txBody>
          <a:bodyPr>
            <a:normAutofit fontScale="90000"/>
          </a:bodyPr>
          <a:lstStyle/>
          <a:p>
            <a:r>
              <a:rPr lang="fa-IR" sz="3600" dirty="0" smtClean="0">
                <a:cs typeface="B Nazanin" pitchFamily="2" charset="-78"/>
              </a:rPr>
              <a:t> </a:t>
            </a:r>
            <a:br>
              <a:rPr lang="fa-IR" sz="3600" dirty="0" smtClean="0">
                <a:cs typeface="B Nazanin" pitchFamily="2" charset="-78"/>
              </a:rPr>
            </a:br>
            <a:r>
              <a:rPr lang="fa-IR" sz="3600" dirty="0" smtClean="0">
                <a:cs typeface="B Nazanin" pitchFamily="2" charset="-78"/>
              </a:rPr>
              <a:t>مورفولوژي</a:t>
            </a:r>
            <a:r>
              <a:rPr lang="fa-IR" dirty="0"/>
              <a:t/>
            </a:r>
            <a:br>
              <a:rPr lang="fa-IR" dirty="0"/>
            </a:br>
            <a:endParaRPr lang="fa-IR" dirty="0"/>
          </a:p>
        </p:txBody>
      </p:sp>
      <p:sp>
        <p:nvSpPr>
          <p:cNvPr id="3" name="Content Placeholder 2"/>
          <p:cNvSpPr>
            <a:spLocks noGrp="1"/>
          </p:cNvSpPr>
          <p:nvPr>
            <p:ph idx="1"/>
          </p:nvPr>
        </p:nvSpPr>
        <p:spPr/>
        <p:txBody>
          <a:bodyPr/>
          <a:lstStyle/>
          <a:p>
            <a:pPr algn="justLow"/>
            <a:r>
              <a:rPr lang="fa-IR" i="1" dirty="0" smtClean="0">
                <a:cs typeface="B Nazanin" pitchFamily="2" charset="-78"/>
              </a:rPr>
              <a:t>ويبريو كلرا </a:t>
            </a:r>
            <a:r>
              <a:rPr lang="fa-IR" dirty="0" smtClean="0">
                <a:cs typeface="B Nazanin" pitchFamily="2" charset="-78"/>
              </a:rPr>
              <a:t>در اولين جداسازي  از نمونه هاي باليني يك باسيل خميده به شكل ويرگول، به طول 4-2  ميكرومترمي باشد كه به كمك تاژك قطبي خود فعالانه حركت دارد.دركشت هاي طويل المدت ويبريو كلرا ممكن است به صورت باسيل هاي گرم منفي مستقيم  ديده شود كه شباهت زيادي به باسيل هاي گرم منفي روده اي دارد.</a:t>
            </a:r>
            <a:endParaRPr lang="fa-IR" dirty="0">
              <a:cs typeface="B Nazanin" pitchFamily="2" charset="-78"/>
            </a:endParaRPr>
          </a:p>
        </p:txBody>
      </p:sp>
    </p:spTree>
    <p:extLst>
      <p:ext uri="{BB962C8B-B14F-4D97-AF65-F5344CB8AC3E}">
        <p14:creationId xmlns:p14="http://schemas.microsoft.com/office/powerpoint/2010/main" xmlns="" val="21293326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r>
              <a:rPr lang="fa-IR" dirty="0" smtClean="0"/>
              <a:t>پایان</a:t>
            </a:r>
            <a:endParaRPr lang="fa-IR" dirty="0"/>
          </a:p>
        </p:txBody>
      </p:sp>
    </p:spTree>
    <p:extLst>
      <p:ext uri="{BB962C8B-B14F-4D97-AF65-F5344CB8AC3E}">
        <p14:creationId xmlns:p14="http://schemas.microsoft.com/office/powerpoint/2010/main" xmlns="" val="4118474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fa-IR" altLang="fa-IR" i="1" dirty="0" smtClean="0">
                <a:cs typeface="B Nazanin" pitchFamily="2" charset="-78"/>
              </a:rPr>
              <a:t>ويبريو كلرا</a:t>
            </a:r>
            <a:endParaRPr lang="en-US" altLang="fa-IR" i="1" dirty="0">
              <a:cs typeface="B Nazanin" pitchFamily="2" charset="-78"/>
            </a:endParaRPr>
          </a:p>
        </p:txBody>
      </p:sp>
      <p:pic>
        <p:nvPicPr>
          <p:cNvPr id="7171" name="Picture 3" descr="cholera"/>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468313" y="1484313"/>
            <a:ext cx="8207375" cy="4752975"/>
          </a:xfrm>
        </p:spPr>
      </p:pic>
    </p:spTree>
    <p:extLst>
      <p:ext uri="{BB962C8B-B14F-4D97-AF65-F5344CB8AC3E}">
        <p14:creationId xmlns:p14="http://schemas.microsoft.com/office/powerpoint/2010/main" xmlns="" val="4220589502"/>
      </p:ext>
    </p:extLst>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itchFamily="2" charset="-78"/>
              </a:rPr>
              <a:t>ویبریو کلرا</a:t>
            </a:r>
            <a:endParaRPr lang="en-US" dirty="0">
              <a:cs typeface="B Nazanin" pitchFamily="2" charset="-78"/>
            </a:endParaRPr>
          </a:p>
        </p:txBody>
      </p:sp>
      <p:pic>
        <p:nvPicPr>
          <p:cNvPr id="4" name="Content Placeholder 3"/>
          <p:cNvPicPr>
            <a:picLocks noGrp="1" noChangeAspect="1"/>
          </p:cNvPicPr>
          <p:nvPr>
            <p:ph idx="1"/>
          </p:nvPr>
        </p:nvPicPr>
        <p:blipFill>
          <a:blip r:embed="rId2" cstate="print"/>
          <a:stretch>
            <a:fillRect/>
          </a:stretch>
        </p:blipFill>
        <p:spPr>
          <a:xfrm>
            <a:off x="2123728" y="1417638"/>
            <a:ext cx="5613367" cy="4525963"/>
          </a:xfrm>
          <a:prstGeom prst="rect">
            <a:avLst/>
          </a:prstGeom>
        </p:spPr>
      </p:pic>
    </p:spTree>
    <p:extLst>
      <p:ext uri="{BB962C8B-B14F-4D97-AF65-F5344CB8AC3E}">
        <p14:creationId xmlns:p14="http://schemas.microsoft.com/office/powerpoint/2010/main" xmlns="" val="1173040815"/>
      </p:ext>
    </p:ext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Nazanin" pitchFamily="2" charset="-78"/>
              </a:rPr>
              <a:t>مشخصات رشد ويبريو كلرا</a:t>
            </a:r>
            <a:endParaRPr lang="fa-IR" dirty="0">
              <a:cs typeface="B Nazanin" pitchFamily="2" charset="-78"/>
            </a:endParaRPr>
          </a:p>
        </p:txBody>
      </p:sp>
      <p:sp>
        <p:nvSpPr>
          <p:cNvPr id="3" name="Content Placeholder 2"/>
          <p:cNvSpPr>
            <a:spLocks noGrp="1"/>
          </p:cNvSpPr>
          <p:nvPr>
            <p:ph idx="1"/>
          </p:nvPr>
        </p:nvSpPr>
        <p:spPr/>
        <p:txBody>
          <a:bodyPr>
            <a:normAutofit/>
          </a:bodyPr>
          <a:lstStyle/>
          <a:p>
            <a:pPr algn="just"/>
            <a:r>
              <a:rPr lang="fa-IR" i="1" dirty="0" smtClean="0">
                <a:cs typeface="B Nazanin" pitchFamily="2" charset="-78"/>
              </a:rPr>
              <a:t>ويبريو كلرا </a:t>
            </a:r>
            <a:r>
              <a:rPr lang="fa-IR" dirty="0" smtClean="0">
                <a:cs typeface="B Nazanin" pitchFamily="2" charset="-78"/>
              </a:rPr>
              <a:t>معمولا سوكروز ومانوز را تخمير ميكند ولي قند آرابينوز را تخمير نمي كند.اين باكتري  در</a:t>
            </a:r>
            <a:r>
              <a:rPr lang="en-US" dirty="0" smtClean="0">
                <a:cs typeface="B Nazanin" pitchFamily="2" charset="-78"/>
              </a:rPr>
              <a:t>pH</a:t>
            </a:r>
            <a:r>
              <a:rPr lang="fa-IR" dirty="0" smtClean="0">
                <a:cs typeface="B Nazanin" pitchFamily="2" charset="-78"/>
              </a:rPr>
              <a:t> قليائي</a:t>
            </a:r>
            <a:r>
              <a:rPr lang="en-US" dirty="0" smtClean="0">
                <a:cs typeface="B Nazanin" pitchFamily="2" charset="-78"/>
              </a:rPr>
              <a:t>  </a:t>
            </a:r>
            <a:r>
              <a:rPr lang="fa-IR" dirty="0" smtClean="0">
                <a:cs typeface="B Nazanin" pitchFamily="2" charset="-78"/>
              </a:rPr>
              <a:t>(9/5-8/5) بهتر رشد مي كند  و در شرايط اسيدي سريعا از بين مي رود . اين باكتري َنسبت به املاح صفراوي مقاوم مي باشد. .مدت زمان دوبرابر شدن آن حدود 30 دقيقه مي باشد.</a:t>
            </a:r>
            <a:r>
              <a:rPr lang="en-US" dirty="0" smtClean="0">
                <a:cs typeface="B Nazanin" pitchFamily="2" charset="-78"/>
              </a:rPr>
              <a:t>  </a:t>
            </a:r>
          </a:p>
          <a:p>
            <a:pPr marL="0" indent="0" algn="just">
              <a:buNone/>
            </a:pPr>
            <a:r>
              <a:rPr lang="fa-IR" i="1" dirty="0">
                <a:cs typeface="B Nazanin" pitchFamily="2" charset="-78"/>
              </a:rPr>
              <a:t>ويبريوكلرا</a:t>
            </a:r>
            <a:r>
              <a:rPr lang="fa-IR" dirty="0">
                <a:cs typeface="B Nazanin" pitchFamily="2" charset="-78"/>
              </a:rPr>
              <a:t> را مي توان بر اساس حساسيت به ماده 2 و 4- دي آمينو -6 و 7 دي ايزوپروپيل پتريدين (129/</a:t>
            </a:r>
            <a:r>
              <a:rPr lang="en-US" dirty="0" smtClean="0">
                <a:cs typeface="B Nazanin" pitchFamily="2" charset="-78"/>
              </a:rPr>
              <a:t>O</a:t>
            </a:r>
            <a:r>
              <a:rPr lang="fa-IR" dirty="0" smtClean="0">
                <a:cs typeface="B Nazanin" pitchFamily="2" charset="-78"/>
              </a:rPr>
              <a:t> )</a:t>
            </a:r>
            <a:r>
              <a:rPr lang="en-US" dirty="0" smtClean="0">
                <a:cs typeface="B Nazanin" pitchFamily="2" charset="-78"/>
              </a:rPr>
              <a:t>، </a:t>
            </a:r>
            <a:r>
              <a:rPr lang="fa-IR" dirty="0">
                <a:cs typeface="B Nazanin" pitchFamily="2" charset="-78"/>
              </a:rPr>
              <a:t>از باسيل هاي گرم منفي اكسيداز مثبت مانند آئروموناسها و پلزيوموناس </a:t>
            </a:r>
            <a:r>
              <a:rPr lang="fa-IR" dirty="0" smtClean="0">
                <a:cs typeface="B Nazanin" pitchFamily="2" charset="-78"/>
              </a:rPr>
              <a:t>شيگلوئيدوزیز </a:t>
            </a:r>
            <a:r>
              <a:rPr lang="fa-IR" dirty="0">
                <a:cs typeface="B Nazanin" pitchFamily="2" charset="-78"/>
              </a:rPr>
              <a:t>متمايز كرد.</a:t>
            </a:r>
          </a:p>
        </p:txBody>
      </p:sp>
    </p:spTree>
    <p:extLst>
      <p:ext uri="{BB962C8B-B14F-4D97-AF65-F5344CB8AC3E}">
        <p14:creationId xmlns:p14="http://schemas.microsoft.com/office/powerpoint/2010/main" xmlns="" val="18720145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1216</TotalTime>
  <Words>3050</Words>
  <Application>Microsoft Office PowerPoint</Application>
  <PresentationFormat>On-screen Show (4:3)</PresentationFormat>
  <Paragraphs>182</Paragraphs>
  <Slides>60</Slides>
  <Notes>2</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تشخيص آزمايشگاهي ويبريو كلرا</vt:lpstr>
      <vt:lpstr>مقدمه  </vt:lpstr>
      <vt:lpstr>مهمترین گونه های جنس  ویبریو و ویژگی آنها</vt:lpstr>
      <vt:lpstr> مقدمه</vt:lpstr>
      <vt:lpstr> مقدمه</vt:lpstr>
      <vt:lpstr>  مورفولوژي </vt:lpstr>
      <vt:lpstr>ويبريو كلرا</vt:lpstr>
      <vt:lpstr>ویبریو کلرا</vt:lpstr>
      <vt:lpstr>مشخصات رشد ويبريو كلرا</vt:lpstr>
      <vt:lpstr>ساختمان آنتي ژني وسروتايپ هاي ويبريو کلرا </vt:lpstr>
      <vt:lpstr>افتراق بیوتایپ  های کلاسیک والتور ویبریوکلرا</vt:lpstr>
      <vt:lpstr>مكانيسم بيماري زائي وبا </vt:lpstr>
      <vt:lpstr>مكانيسم بيماري زائي وبا </vt:lpstr>
      <vt:lpstr>شاخص هاي بيماريزائی ويبريو كلرا</vt:lpstr>
      <vt:lpstr>Slide 15</vt:lpstr>
      <vt:lpstr>علايم بيماري وبا  </vt:lpstr>
      <vt:lpstr>علايم بيماري وبا: </vt:lpstr>
      <vt:lpstr>علائم بالینی</vt:lpstr>
      <vt:lpstr>وبا با كم آبي شديد</vt:lpstr>
      <vt:lpstr>تشخيص ازمايشگاهي ويبريو كلرا</vt:lpstr>
      <vt:lpstr>تشخيص ازمايشگاهي ويبريو كلرا</vt:lpstr>
      <vt:lpstr>نمونه گيري</vt:lpstr>
      <vt:lpstr>نمونه گيري</vt:lpstr>
      <vt:lpstr>دستورالعمل تهيه نمونه ركتال سواب</vt:lpstr>
      <vt:lpstr>دستورالعمل تهيه نمونه ركتال سواب</vt:lpstr>
      <vt:lpstr> نمونه گیری  </vt:lpstr>
      <vt:lpstr> كشت نمونه</vt:lpstr>
      <vt:lpstr>كشت نمونه</vt:lpstr>
      <vt:lpstr>کلنی های ویبریو کلرا بر روی محیط  TCBS</vt:lpstr>
      <vt:lpstr> ویبریو کلراکلونی</vt:lpstr>
      <vt:lpstr> کشت نمونه</vt:lpstr>
      <vt:lpstr>تست های بیوشیمیائی جهت تعین هویت  ویبریو کلرا</vt:lpstr>
      <vt:lpstr>تست اكسيداز</vt:lpstr>
      <vt:lpstr>روش ساخت معرف اکسیداز</vt:lpstr>
      <vt:lpstr>آزمایش اکسیداز</vt:lpstr>
      <vt:lpstr>در صورت مثبت بودن</vt:lpstr>
      <vt:lpstr>تست های بیوشیمیائی ویبریو کلرا</vt:lpstr>
      <vt:lpstr>نتایج آ زمایش ویبریو کلرا KIA , ،TSI</vt:lpstr>
      <vt:lpstr> تست مهم برای تشحیص ویبریو کلرا </vt:lpstr>
      <vt:lpstr>مهمترین آزمایشها جهت تشخیص ویبریوکلرا</vt:lpstr>
      <vt:lpstr>String Test</vt:lpstr>
      <vt:lpstr>آزمایش استرینگ</vt:lpstr>
      <vt:lpstr>سروتایپ کردن ویبریو کلرا</vt:lpstr>
      <vt:lpstr>سروتایپ کردن ویبریو کلرا</vt:lpstr>
      <vt:lpstr>سروتایپ کردن ویبریو کلرا</vt:lpstr>
      <vt:lpstr>Positive &amp; Negative reactions </vt:lpstr>
      <vt:lpstr>سروتایپ کردن ویبریو کلرا</vt:lpstr>
      <vt:lpstr> Distribution of V.cholerae Serotypes  in Iran</vt:lpstr>
      <vt:lpstr>جدا سازی وتشخیص ویبریوکلرا بطور خلاصه</vt:lpstr>
      <vt:lpstr> ویبریو کلرا ممکن است با کدام باکتریها اشتباه شود</vt:lpstr>
      <vt:lpstr>نگهداری سویه ها</vt:lpstr>
      <vt:lpstr>آنتی بیوگرام  </vt:lpstr>
      <vt:lpstr> آنتی بیوگرام</vt:lpstr>
      <vt:lpstr>آنتی بیوگرام</vt:lpstr>
      <vt:lpstr>نتایج آنتی بیوگرام ویبریو کلرا  121 سویه   تا قبل از 1396 _(یا استثتای اپیدمی1384)</vt:lpstr>
      <vt:lpstr>نتایج آزمایش تعیین حساسیت ضد میکروبی بروش E-Test برای30   سویه ویبریو کلرا ارسال شده به آزمایشگاه مرجع سلامت در آبان ۱۳۹۶  </vt:lpstr>
      <vt:lpstr>ارسال نمونه به آزمایشگاه مرجع سلامت</vt:lpstr>
      <vt:lpstr>توجه</vt:lpstr>
      <vt:lpstr>بسته بندی </vt:lpstr>
      <vt:lpstr>Slide 60</vt:lpstr>
    </vt:vector>
  </TitlesOfParts>
  <Company>MiladHospital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تشخيص آزمايشگاهي ويبريو كلرا</dc:title>
  <dc:creator>دکترمحمد رهبر</dc:creator>
  <cp:lastModifiedBy>famtech</cp:lastModifiedBy>
  <cp:revision>162</cp:revision>
  <dcterms:created xsi:type="dcterms:W3CDTF">2017-09-03T14:17:44Z</dcterms:created>
  <dcterms:modified xsi:type="dcterms:W3CDTF">2018-07-22T16:20:55Z</dcterms:modified>
</cp:coreProperties>
</file>