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 id="2147483757" r:id="rId2"/>
  </p:sldMasterIdLst>
  <p:notesMasterIdLst>
    <p:notesMasterId r:id="rId62"/>
  </p:notesMasterIdLst>
  <p:sldIdLst>
    <p:sldId id="444" r:id="rId3"/>
    <p:sldId id="287" r:id="rId4"/>
    <p:sldId id="289" r:id="rId5"/>
    <p:sldId id="388" r:id="rId6"/>
    <p:sldId id="390" r:id="rId7"/>
    <p:sldId id="391" r:id="rId8"/>
    <p:sldId id="392" r:id="rId9"/>
    <p:sldId id="394" r:id="rId10"/>
    <p:sldId id="404" r:id="rId11"/>
    <p:sldId id="448" r:id="rId12"/>
    <p:sldId id="405" r:id="rId13"/>
    <p:sldId id="319" r:id="rId14"/>
    <p:sldId id="322" r:id="rId15"/>
    <p:sldId id="325" r:id="rId16"/>
    <p:sldId id="406" r:id="rId17"/>
    <p:sldId id="407" r:id="rId18"/>
    <p:sldId id="408" r:id="rId19"/>
    <p:sldId id="347" r:id="rId20"/>
    <p:sldId id="446" r:id="rId21"/>
    <p:sldId id="447"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24" r:id="rId37"/>
    <p:sldId id="425" r:id="rId38"/>
    <p:sldId id="426" r:id="rId39"/>
    <p:sldId id="427" r:id="rId40"/>
    <p:sldId id="428" r:id="rId41"/>
    <p:sldId id="429" r:id="rId42"/>
    <p:sldId id="430" r:id="rId43"/>
    <p:sldId id="431" r:id="rId44"/>
    <p:sldId id="445" r:id="rId45"/>
    <p:sldId id="432" r:id="rId46"/>
    <p:sldId id="362" r:id="rId47"/>
    <p:sldId id="363" r:id="rId48"/>
    <p:sldId id="364" r:id="rId49"/>
    <p:sldId id="365" r:id="rId50"/>
    <p:sldId id="366" r:id="rId51"/>
    <p:sldId id="379" r:id="rId52"/>
    <p:sldId id="367" r:id="rId53"/>
    <p:sldId id="368" r:id="rId54"/>
    <p:sldId id="369" r:id="rId55"/>
    <p:sldId id="380" r:id="rId56"/>
    <p:sldId id="381" r:id="rId57"/>
    <p:sldId id="382" r:id="rId58"/>
    <p:sldId id="383" r:id="rId59"/>
    <p:sldId id="384" r:id="rId60"/>
    <p:sldId id="373" r:id="rId61"/>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Tahoma" pitchFamily="34" charset="0"/>
        <a:ea typeface="+mn-ea"/>
        <a:cs typeface="Arial" charset="0"/>
      </a:defRPr>
    </a:lvl1pPr>
    <a:lvl2pPr marL="457200" algn="r" rtl="0" fontAlgn="base">
      <a:spcBef>
        <a:spcPct val="0"/>
      </a:spcBef>
      <a:spcAft>
        <a:spcPct val="0"/>
      </a:spcAft>
      <a:defRPr kern="1200">
        <a:solidFill>
          <a:schemeClr val="tx1"/>
        </a:solidFill>
        <a:latin typeface="Tahoma" pitchFamily="34" charset="0"/>
        <a:ea typeface="+mn-ea"/>
        <a:cs typeface="Arial" charset="0"/>
      </a:defRPr>
    </a:lvl2pPr>
    <a:lvl3pPr marL="914400" algn="r" rtl="0" fontAlgn="base">
      <a:spcBef>
        <a:spcPct val="0"/>
      </a:spcBef>
      <a:spcAft>
        <a:spcPct val="0"/>
      </a:spcAft>
      <a:defRPr kern="1200">
        <a:solidFill>
          <a:schemeClr val="tx1"/>
        </a:solidFill>
        <a:latin typeface="Tahoma" pitchFamily="34" charset="0"/>
        <a:ea typeface="+mn-ea"/>
        <a:cs typeface="Arial" charset="0"/>
      </a:defRPr>
    </a:lvl3pPr>
    <a:lvl4pPr marL="1371600" algn="r" rtl="0" fontAlgn="base">
      <a:spcBef>
        <a:spcPct val="0"/>
      </a:spcBef>
      <a:spcAft>
        <a:spcPct val="0"/>
      </a:spcAft>
      <a:defRPr kern="1200">
        <a:solidFill>
          <a:schemeClr val="tx1"/>
        </a:solidFill>
        <a:latin typeface="Tahoma" pitchFamily="34" charset="0"/>
        <a:ea typeface="+mn-ea"/>
        <a:cs typeface="Arial" charset="0"/>
      </a:defRPr>
    </a:lvl4pPr>
    <a:lvl5pPr marL="1828800" algn="r"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521415D9-36F7-43E2-AB2F-B90AF26B5E84}">
      <p14:sectionLst xmlns:p14="http://schemas.microsoft.com/office/powerpoint/2010/main">
        <p14:section name="Default Section" id="{251D7B23-F742-4B18-BF2D-AF9E3C361A65}">
          <p14:sldIdLst>
            <p14:sldId id="444"/>
            <p14:sldId id="287"/>
            <p14:sldId id="289"/>
            <p14:sldId id="388"/>
            <p14:sldId id="390"/>
            <p14:sldId id="391"/>
            <p14:sldId id="392"/>
            <p14:sldId id="394"/>
          </p14:sldIdLst>
        </p14:section>
        <p14:section name="Untitled Section" id="{BB936DBC-5E98-419D-84D5-C68DADF86F38}">
          <p14:sldIdLst>
            <p14:sldId id="404"/>
            <p14:sldId id="448"/>
            <p14:sldId id="405"/>
            <p14:sldId id="319"/>
            <p14:sldId id="322"/>
            <p14:sldId id="325"/>
            <p14:sldId id="406"/>
            <p14:sldId id="407"/>
            <p14:sldId id="408"/>
            <p14:sldId id="347"/>
            <p14:sldId id="446"/>
            <p14:sldId id="447"/>
            <p14:sldId id="410"/>
            <p14:sldId id="411"/>
            <p14:sldId id="412"/>
            <p14:sldId id="413"/>
            <p14:sldId id="414"/>
            <p14:sldId id="415"/>
            <p14:sldId id="416"/>
            <p14:sldId id="417"/>
            <p14:sldId id="418"/>
            <p14:sldId id="419"/>
            <p14:sldId id="420"/>
            <p14:sldId id="421"/>
            <p14:sldId id="422"/>
            <p14:sldId id="423"/>
            <p14:sldId id="424"/>
            <p14:sldId id="425"/>
            <p14:sldId id="426"/>
            <p14:sldId id="427"/>
            <p14:sldId id="428"/>
            <p14:sldId id="429"/>
            <p14:sldId id="430"/>
            <p14:sldId id="431"/>
            <p14:sldId id="445"/>
            <p14:sldId id="432"/>
            <p14:sldId id="362"/>
            <p14:sldId id="363"/>
            <p14:sldId id="364"/>
            <p14:sldId id="365"/>
            <p14:sldId id="366"/>
            <p14:sldId id="379"/>
            <p14:sldId id="367"/>
            <p14:sldId id="368"/>
            <p14:sldId id="369"/>
            <p14:sldId id="380"/>
            <p14:sldId id="381"/>
            <p14:sldId id="382"/>
            <p14:sldId id="383"/>
            <p14:sldId id="384"/>
            <p14:sldId id="37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AD62A"/>
    <a:srgbClr val="00FFFF"/>
    <a:srgbClr val="FFFF66"/>
    <a:srgbClr val="FFFF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2" autoAdjust="0"/>
    <p:restoredTop sz="94640" autoAdjust="0"/>
  </p:normalViewPr>
  <p:slideViewPr>
    <p:cSldViewPr>
      <p:cViewPr>
        <p:scale>
          <a:sx n="71" d="100"/>
          <a:sy n="71" d="100"/>
        </p:scale>
        <p:origin x="-1338" y="-198"/>
      </p:cViewPr>
      <p:guideLst>
        <p:guide orient="horz" pos="2160"/>
        <p:guide pos="2880"/>
      </p:guideLst>
    </p:cSldViewPr>
  </p:slideViewPr>
  <p:outlineViewPr>
    <p:cViewPr>
      <p:scale>
        <a:sx n="33" d="100"/>
        <a:sy n="33" d="100"/>
      </p:scale>
      <p:origin x="0" y="122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9830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831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9831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fld id="{579BDC9B-2CBB-4C1D-A2D0-5B2F51276F2B}" type="slidenum">
              <a:rPr lang="ar-SA"/>
              <a:pPr>
                <a:defRPr/>
              </a:pPr>
              <a:t>‹#›</a:t>
            </a:fld>
            <a:endParaRPr lang="en-US"/>
          </a:p>
        </p:txBody>
      </p:sp>
    </p:spTree>
    <p:extLst>
      <p:ext uri="{BB962C8B-B14F-4D97-AF65-F5344CB8AC3E}">
        <p14:creationId xmlns:p14="http://schemas.microsoft.com/office/powerpoint/2010/main" val="3976113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500"/>
            </a:lvl1pPr>
            <a:lvl2pPr marL="291945" indent="0" algn="ctr">
              <a:buNone/>
              <a:defRPr sz="1300"/>
            </a:lvl2pPr>
            <a:lvl3pPr marL="583890" indent="0" algn="ctr">
              <a:buNone/>
              <a:defRPr sz="1100"/>
            </a:lvl3pPr>
            <a:lvl4pPr marL="875835" indent="0" algn="ctr">
              <a:buNone/>
              <a:defRPr sz="1000"/>
            </a:lvl4pPr>
            <a:lvl5pPr marL="1167780" indent="0" algn="ctr">
              <a:buNone/>
              <a:defRPr sz="1000"/>
            </a:lvl5pPr>
            <a:lvl6pPr marL="1459725" indent="0" algn="ctr">
              <a:buNone/>
              <a:defRPr sz="1000"/>
            </a:lvl6pPr>
            <a:lvl7pPr marL="1751670" indent="0" algn="ctr">
              <a:buNone/>
              <a:defRPr sz="1000"/>
            </a:lvl7pPr>
            <a:lvl8pPr marL="2043615" indent="0" algn="ctr">
              <a:buNone/>
              <a:defRPr sz="1000"/>
            </a:lvl8pPr>
            <a:lvl9pPr marL="2335560" indent="0" algn="ctr">
              <a:buNone/>
              <a:defRPr sz="1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727755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151981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878920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0DC6B690-FF4D-4F98-BDAC-42CAD22B5DCE}" type="slidenum">
              <a:rPr lang="ar-SA"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2A9CA76B-0FA1-45AF-A5CA-6DC68E2BE984}"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47A1F7B-DFD1-4DF5-8680-9615A09AAFE3}"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48711C6D-1FE3-41EA-B46E-FE6300D4C1A6}"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37F1DC3-4868-4C9A-8B78-8A246DDD5F3C}" type="slidenum">
              <a:rPr lang="ar-SA" smtClean="0"/>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C5CB7C84-DDE1-4C93-923E-827F52F5DB29}"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54FB4985-3C91-4226-B432-4CECC155512C}" type="slidenum">
              <a:rPr lang="ar-SA" smtClean="0"/>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29219D4-9E93-40CB-9BA2-10877D11B3BD}" type="slidenum">
              <a:rPr lang="ar-SA"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721284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6494ABA-474A-46C3-9606-263153BB0B4A}" type="slidenum">
              <a:rPr lang="ar-SA"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742CEDE-1FB6-4FE9-BA3B-BAA2A6DAB3B1}" type="slidenum">
              <a:rPr lang="ar-SA" smtClean="0"/>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F375F4DB-11A4-486C-9565-1C9C9B286F18}" type="slidenum">
              <a:rPr lang="ar-SA"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3800"/>
            </a:lvl1pPr>
          </a:lstStyle>
          <a:p>
            <a:r>
              <a:rPr lang="en-US" smtClean="0"/>
              <a:t>Click to edit Master title style</a:t>
            </a:r>
            <a:endParaRPr lang="en-US" dirty="0"/>
          </a:p>
        </p:txBody>
      </p:sp>
      <p:sp>
        <p:nvSpPr>
          <p:cNvPr id="3" name="Text Placeholder 2"/>
          <p:cNvSpPr>
            <a:spLocks noGrp="1"/>
          </p:cNvSpPr>
          <p:nvPr>
            <p:ph type="body" idx="1"/>
          </p:nvPr>
        </p:nvSpPr>
        <p:spPr>
          <a:xfrm>
            <a:off x="623889" y="4589465"/>
            <a:ext cx="7886700" cy="1500188"/>
          </a:xfrm>
        </p:spPr>
        <p:txBody>
          <a:bodyPr/>
          <a:lstStyle>
            <a:lvl1pPr marL="0" indent="0">
              <a:buNone/>
              <a:defRPr sz="1500">
                <a:solidFill>
                  <a:schemeClr val="tx1"/>
                </a:solidFill>
              </a:defRPr>
            </a:lvl1pPr>
            <a:lvl2pPr marL="291945" indent="0">
              <a:buNone/>
              <a:defRPr sz="1300">
                <a:solidFill>
                  <a:schemeClr val="tx1">
                    <a:tint val="75000"/>
                  </a:schemeClr>
                </a:solidFill>
              </a:defRPr>
            </a:lvl2pPr>
            <a:lvl3pPr marL="583890" indent="0">
              <a:buNone/>
              <a:defRPr sz="1100">
                <a:solidFill>
                  <a:schemeClr val="tx1">
                    <a:tint val="75000"/>
                  </a:schemeClr>
                </a:solidFill>
              </a:defRPr>
            </a:lvl3pPr>
            <a:lvl4pPr marL="875835" indent="0">
              <a:buNone/>
              <a:defRPr sz="1000">
                <a:solidFill>
                  <a:schemeClr val="tx1">
                    <a:tint val="75000"/>
                  </a:schemeClr>
                </a:solidFill>
              </a:defRPr>
            </a:lvl4pPr>
            <a:lvl5pPr marL="1167780" indent="0">
              <a:buNone/>
              <a:defRPr sz="1000">
                <a:solidFill>
                  <a:schemeClr val="tx1">
                    <a:tint val="75000"/>
                  </a:schemeClr>
                </a:solidFill>
              </a:defRPr>
            </a:lvl5pPr>
            <a:lvl6pPr marL="1459725" indent="0">
              <a:buNone/>
              <a:defRPr sz="1000">
                <a:solidFill>
                  <a:schemeClr val="tx1">
                    <a:tint val="75000"/>
                  </a:schemeClr>
                </a:solidFill>
              </a:defRPr>
            </a:lvl6pPr>
            <a:lvl7pPr marL="1751670" indent="0">
              <a:buNone/>
              <a:defRPr sz="1000">
                <a:solidFill>
                  <a:schemeClr val="tx1">
                    <a:tint val="75000"/>
                  </a:schemeClr>
                </a:solidFill>
              </a:defRPr>
            </a:lvl7pPr>
            <a:lvl8pPr marL="2043615" indent="0">
              <a:buNone/>
              <a:defRPr sz="1000">
                <a:solidFill>
                  <a:schemeClr val="tx1">
                    <a:tint val="75000"/>
                  </a:schemeClr>
                </a:solidFill>
              </a:defRPr>
            </a:lvl8pPr>
            <a:lvl9pPr marL="2335560"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5" name="Footer Placeholder 4"/>
          <p:cNvSpPr>
            <a:spLocks noGrp="1"/>
          </p:cNvSpPr>
          <p:nvPr>
            <p:ph type="ftr" sz="quarter" idx="11"/>
          </p:nvPr>
        </p:nvSpPr>
        <p:spPr/>
        <p:txBody>
          <a:bodyPr/>
          <a:lstStyle/>
          <a:p>
            <a:endParaRPr lang="fa-IR">
              <a:solidFill>
                <a:prstClr val="black">
                  <a:tint val="75000"/>
                </a:prstClr>
              </a:solidFill>
            </a:endParaRPr>
          </a:p>
        </p:txBody>
      </p:sp>
      <p:sp>
        <p:nvSpPr>
          <p:cNvPr id="6" name="Slide Number Placeholder 5"/>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19794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71567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1500" b="1"/>
            </a:lvl1pPr>
            <a:lvl2pPr marL="291945" indent="0">
              <a:buNone/>
              <a:defRPr sz="1300" b="1"/>
            </a:lvl2pPr>
            <a:lvl3pPr marL="583890" indent="0">
              <a:buNone/>
              <a:defRPr sz="1100" b="1"/>
            </a:lvl3pPr>
            <a:lvl4pPr marL="875835" indent="0">
              <a:buNone/>
              <a:defRPr sz="1000" b="1"/>
            </a:lvl4pPr>
            <a:lvl5pPr marL="1167780" indent="0">
              <a:buNone/>
              <a:defRPr sz="1000" b="1"/>
            </a:lvl5pPr>
            <a:lvl6pPr marL="1459725" indent="0">
              <a:buNone/>
              <a:defRPr sz="1000" b="1"/>
            </a:lvl6pPr>
            <a:lvl7pPr marL="1751670" indent="0">
              <a:buNone/>
              <a:defRPr sz="1000" b="1"/>
            </a:lvl7pPr>
            <a:lvl8pPr marL="2043615" indent="0">
              <a:buNone/>
              <a:defRPr sz="1000" b="1"/>
            </a:lvl8pPr>
            <a:lvl9pPr marL="2335560" indent="0">
              <a:buNone/>
              <a:defRPr sz="1000" b="1"/>
            </a:lvl9pPr>
          </a:lstStyle>
          <a:p>
            <a:pPr lvl="0"/>
            <a:r>
              <a:rPr lang="en-US" smtClean="0"/>
              <a:t>Click to edit Master text styles</a:t>
            </a:r>
          </a:p>
        </p:txBody>
      </p:sp>
      <p:sp>
        <p:nvSpPr>
          <p:cNvPr id="4" name="Content Placeholder 3"/>
          <p:cNvSpPr>
            <a:spLocks noGrp="1"/>
          </p:cNvSpPr>
          <p:nvPr>
            <p:ph sz="half" idx="2"/>
          </p:nvPr>
        </p:nvSpPr>
        <p:spPr>
          <a:xfrm>
            <a:off x="629842" y="2505076"/>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1500" b="1"/>
            </a:lvl1pPr>
            <a:lvl2pPr marL="291945" indent="0">
              <a:buNone/>
              <a:defRPr sz="1300" b="1"/>
            </a:lvl2pPr>
            <a:lvl3pPr marL="583890" indent="0">
              <a:buNone/>
              <a:defRPr sz="1100" b="1"/>
            </a:lvl3pPr>
            <a:lvl4pPr marL="875835" indent="0">
              <a:buNone/>
              <a:defRPr sz="1000" b="1"/>
            </a:lvl4pPr>
            <a:lvl5pPr marL="1167780" indent="0">
              <a:buNone/>
              <a:defRPr sz="1000" b="1"/>
            </a:lvl5pPr>
            <a:lvl6pPr marL="1459725" indent="0">
              <a:buNone/>
              <a:defRPr sz="1000" b="1"/>
            </a:lvl6pPr>
            <a:lvl7pPr marL="1751670" indent="0">
              <a:buNone/>
              <a:defRPr sz="1000" b="1"/>
            </a:lvl7pPr>
            <a:lvl8pPr marL="2043615" indent="0">
              <a:buNone/>
              <a:defRPr sz="1000" b="1"/>
            </a:lvl8pPr>
            <a:lvl9pPr marL="2335560" indent="0">
              <a:buNone/>
              <a:defRPr sz="1000" b="1"/>
            </a:lvl9pPr>
          </a:lstStyle>
          <a:p>
            <a:pPr lvl="0"/>
            <a:r>
              <a:rPr lang="en-US" smtClean="0"/>
              <a:t>Click to edit Master text styles</a:t>
            </a:r>
          </a:p>
        </p:txBody>
      </p:sp>
      <p:sp>
        <p:nvSpPr>
          <p:cNvPr id="6" name="Content Placeholder 5"/>
          <p:cNvSpPr>
            <a:spLocks noGrp="1"/>
          </p:cNvSpPr>
          <p:nvPr>
            <p:ph sz="quarter" idx="4"/>
          </p:nvPr>
        </p:nvSpPr>
        <p:spPr>
          <a:xfrm>
            <a:off x="4629151" y="2505076"/>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8" name="Footer Placeholder 7"/>
          <p:cNvSpPr>
            <a:spLocks noGrp="1"/>
          </p:cNvSpPr>
          <p:nvPr>
            <p:ph type="ftr" sz="quarter" idx="11"/>
          </p:nvPr>
        </p:nvSpPr>
        <p:spPr/>
        <p:txBody>
          <a:bodyPr/>
          <a:lstStyle/>
          <a:p>
            <a:endParaRPr lang="fa-IR">
              <a:solidFill>
                <a:prstClr val="black">
                  <a:tint val="75000"/>
                </a:prstClr>
              </a:solidFill>
            </a:endParaRPr>
          </a:p>
        </p:txBody>
      </p:sp>
      <p:sp>
        <p:nvSpPr>
          <p:cNvPr id="9" name="Slide Number Placeholder 8"/>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34649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4" name="Footer Placeholder 3"/>
          <p:cNvSpPr>
            <a:spLocks noGrp="1"/>
          </p:cNvSpPr>
          <p:nvPr>
            <p:ph type="ftr" sz="quarter" idx="11"/>
          </p:nvPr>
        </p:nvSpPr>
        <p:spPr/>
        <p:txBody>
          <a:bodyPr/>
          <a:lstStyle/>
          <a:p>
            <a:endParaRPr lang="fa-IR">
              <a:solidFill>
                <a:prstClr val="black">
                  <a:tint val="75000"/>
                </a:prstClr>
              </a:solidFill>
            </a:endParaRPr>
          </a:p>
        </p:txBody>
      </p:sp>
      <p:sp>
        <p:nvSpPr>
          <p:cNvPr id="5" name="Slide Number Placeholder 4"/>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321333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3" name="Footer Placeholder 2"/>
          <p:cNvSpPr>
            <a:spLocks noGrp="1"/>
          </p:cNvSpPr>
          <p:nvPr>
            <p:ph type="ftr" sz="quarter" idx="11"/>
          </p:nvPr>
        </p:nvSpPr>
        <p:spPr/>
        <p:txBody>
          <a:bodyPr/>
          <a:lstStyle/>
          <a:p>
            <a:endParaRPr lang="fa-IR">
              <a:solidFill>
                <a:prstClr val="black">
                  <a:tint val="75000"/>
                </a:prstClr>
              </a:solidFill>
            </a:endParaRPr>
          </a:p>
        </p:txBody>
      </p:sp>
      <p:sp>
        <p:nvSpPr>
          <p:cNvPr id="4" name="Slide Number Placeholder 3"/>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2210330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0"/>
            <a:ext cx="2949179" cy="1600200"/>
          </a:xfrm>
        </p:spPr>
        <p:txBody>
          <a:bodyPr anchor="b"/>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887393" y="987427"/>
            <a:ext cx="4629151" cy="4873625"/>
          </a:xfrm>
        </p:spPr>
        <p:txBody>
          <a:bodyPr/>
          <a:lstStyle>
            <a:lvl1pPr>
              <a:defRPr sz="20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3" y="2057400"/>
            <a:ext cx="2949179" cy="3811588"/>
          </a:xfrm>
        </p:spPr>
        <p:txBody>
          <a:bodyPr/>
          <a:lstStyle>
            <a:lvl1pPr marL="0" indent="0">
              <a:buNone/>
              <a:defRPr sz="1000"/>
            </a:lvl1pPr>
            <a:lvl2pPr marL="291945" indent="0">
              <a:buNone/>
              <a:defRPr sz="900"/>
            </a:lvl2pPr>
            <a:lvl3pPr marL="583890" indent="0">
              <a:buNone/>
              <a:defRPr sz="800"/>
            </a:lvl3pPr>
            <a:lvl4pPr marL="875835" indent="0">
              <a:buNone/>
              <a:defRPr sz="600"/>
            </a:lvl4pPr>
            <a:lvl5pPr marL="1167780" indent="0">
              <a:buNone/>
              <a:defRPr sz="600"/>
            </a:lvl5pPr>
            <a:lvl6pPr marL="1459725" indent="0">
              <a:buNone/>
              <a:defRPr sz="600"/>
            </a:lvl6pPr>
            <a:lvl7pPr marL="1751670" indent="0">
              <a:buNone/>
              <a:defRPr sz="600"/>
            </a:lvl7pPr>
            <a:lvl8pPr marL="2043615" indent="0">
              <a:buNone/>
              <a:defRPr sz="600"/>
            </a:lvl8pPr>
            <a:lvl9pPr marL="2335560"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657195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3" y="457200"/>
            <a:ext cx="2949179" cy="1600200"/>
          </a:xfrm>
        </p:spPr>
        <p:txBody>
          <a:bodyPr anchor="b"/>
          <a:lstStyle>
            <a:lvl1pPr>
              <a:defRPr sz="20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3" y="987427"/>
            <a:ext cx="4629151" cy="4873625"/>
          </a:xfrm>
        </p:spPr>
        <p:txBody>
          <a:bodyPr anchor="t"/>
          <a:lstStyle>
            <a:lvl1pPr marL="0" indent="0">
              <a:buNone/>
              <a:defRPr sz="2000"/>
            </a:lvl1pPr>
            <a:lvl2pPr marL="291945" indent="0">
              <a:buNone/>
              <a:defRPr sz="1800"/>
            </a:lvl2pPr>
            <a:lvl3pPr marL="583890" indent="0">
              <a:buNone/>
              <a:defRPr sz="1500"/>
            </a:lvl3pPr>
            <a:lvl4pPr marL="875835" indent="0">
              <a:buNone/>
              <a:defRPr sz="1300"/>
            </a:lvl4pPr>
            <a:lvl5pPr marL="1167780" indent="0">
              <a:buNone/>
              <a:defRPr sz="1300"/>
            </a:lvl5pPr>
            <a:lvl6pPr marL="1459725" indent="0">
              <a:buNone/>
              <a:defRPr sz="1300"/>
            </a:lvl6pPr>
            <a:lvl7pPr marL="1751670" indent="0">
              <a:buNone/>
              <a:defRPr sz="1300"/>
            </a:lvl7pPr>
            <a:lvl8pPr marL="2043615" indent="0">
              <a:buNone/>
              <a:defRPr sz="1300"/>
            </a:lvl8pPr>
            <a:lvl9pPr marL="2335560" indent="0">
              <a:buNone/>
              <a:defRPr sz="1300"/>
            </a:lvl9pPr>
          </a:lstStyle>
          <a:p>
            <a:r>
              <a:rPr lang="en-US" smtClean="0"/>
              <a:t>Click icon to add picture</a:t>
            </a:r>
            <a:endParaRPr lang="en-US" dirty="0"/>
          </a:p>
        </p:txBody>
      </p:sp>
      <p:sp>
        <p:nvSpPr>
          <p:cNvPr id="4" name="Text Placeholder 3"/>
          <p:cNvSpPr>
            <a:spLocks noGrp="1"/>
          </p:cNvSpPr>
          <p:nvPr>
            <p:ph type="body" sz="half" idx="2"/>
          </p:nvPr>
        </p:nvSpPr>
        <p:spPr>
          <a:xfrm>
            <a:off x="629843" y="2057400"/>
            <a:ext cx="2949179" cy="3811588"/>
          </a:xfrm>
        </p:spPr>
        <p:txBody>
          <a:bodyPr/>
          <a:lstStyle>
            <a:lvl1pPr marL="0" indent="0">
              <a:buNone/>
              <a:defRPr sz="1000"/>
            </a:lvl1pPr>
            <a:lvl2pPr marL="291945" indent="0">
              <a:buNone/>
              <a:defRPr sz="900"/>
            </a:lvl2pPr>
            <a:lvl3pPr marL="583890" indent="0">
              <a:buNone/>
              <a:defRPr sz="800"/>
            </a:lvl3pPr>
            <a:lvl4pPr marL="875835" indent="0">
              <a:buNone/>
              <a:defRPr sz="600"/>
            </a:lvl4pPr>
            <a:lvl5pPr marL="1167780" indent="0">
              <a:buNone/>
              <a:defRPr sz="600"/>
            </a:lvl5pPr>
            <a:lvl6pPr marL="1459725" indent="0">
              <a:buNone/>
              <a:defRPr sz="600"/>
            </a:lvl6pPr>
            <a:lvl7pPr marL="1751670" indent="0">
              <a:buNone/>
              <a:defRPr sz="600"/>
            </a:lvl7pPr>
            <a:lvl8pPr marL="2043615" indent="0">
              <a:buNone/>
              <a:defRPr sz="600"/>
            </a:lvl8pPr>
            <a:lvl9pPr marL="2335560"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0ADF1-EDB7-448A-A2AC-B1D8F0BB42D0}" type="datetimeFigureOut">
              <a:rPr lang="fa-IR" smtClean="0">
                <a:solidFill>
                  <a:prstClr val="black">
                    <a:tint val="75000"/>
                  </a:prstClr>
                </a:solidFill>
              </a:rPr>
              <a:pPr/>
              <a:t>1440/06/25</a:t>
            </a:fld>
            <a:endParaRPr lang="fa-IR">
              <a:solidFill>
                <a:prstClr val="black">
                  <a:tint val="75000"/>
                </a:prstClr>
              </a:solidFill>
            </a:endParaRPr>
          </a:p>
        </p:txBody>
      </p:sp>
      <p:sp>
        <p:nvSpPr>
          <p:cNvPr id="6" name="Footer Placeholder 5"/>
          <p:cNvSpPr>
            <a:spLocks noGrp="1"/>
          </p:cNvSpPr>
          <p:nvPr>
            <p:ph type="ftr" sz="quarter" idx="11"/>
          </p:nvPr>
        </p:nvSpPr>
        <p:spPr/>
        <p:txBody>
          <a:bodyPr/>
          <a:lstStyle/>
          <a:p>
            <a:endParaRPr lang="fa-IR">
              <a:solidFill>
                <a:prstClr val="black">
                  <a:tint val="75000"/>
                </a:prstClr>
              </a:solidFill>
            </a:endParaRPr>
          </a:p>
        </p:txBody>
      </p:sp>
      <p:sp>
        <p:nvSpPr>
          <p:cNvPr id="7" name="Slide Number Placeholder 6"/>
          <p:cNvSpPr>
            <a:spLocks noGrp="1"/>
          </p:cNvSpPr>
          <p:nvPr>
            <p:ph type="sldNum" sz="quarter" idx="12"/>
          </p:nvPr>
        </p:nvSpPr>
        <p:spPr/>
        <p:txBody>
          <a:bodyPr/>
          <a:lstStyle/>
          <a:p>
            <a:fld id="{BF1BCE67-78D4-42BD-AA95-4DE425BEE8A6}" type="slidenum">
              <a:rPr lang="fa-IR" smtClean="0">
                <a:solidFill>
                  <a:prstClr val="black">
                    <a:tint val="75000"/>
                  </a:prstClr>
                </a:solidFill>
              </a:rPr>
              <a:pPr/>
              <a:t>‹#›</a:t>
            </a:fld>
            <a:endParaRPr lang="fa-IR">
              <a:solidFill>
                <a:prstClr val="black">
                  <a:tint val="75000"/>
                </a:prstClr>
              </a:solidFill>
            </a:endParaRPr>
          </a:p>
        </p:txBody>
      </p:sp>
    </p:spTree>
    <p:extLst>
      <p:ext uri="{BB962C8B-B14F-4D97-AF65-F5344CB8AC3E}">
        <p14:creationId xmlns:p14="http://schemas.microsoft.com/office/powerpoint/2010/main" val="98599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3" y="365127"/>
            <a:ext cx="7886700" cy="1325563"/>
          </a:xfrm>
          <a:prstGeom prst="rect">
            <a:avLst/>
          </a:prstGeom>
        </p:spPr>
        <p:txBody>
          <a:bodyPr vert="horz" lIns="77852" tIns="38926" rIns="77852" bIns="38926"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3" y="1825625"/>
            <a:ext cx="7886700" cy="4351338"/>
          </a:xfrm>
          <a:prstGeom prst="rect">
            <a:avLst/>
          </a:prstGeom>
        </p:spPr>
        <p:txBody>
          <a:bodyPr vert="horz" lIns="77852" tIns="38926" rIns="77852" bIns="389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2" y="6356353"/>
            <a:ext cx="2057400" cy="365125"/>
          </a:xfrm>
          <a:prstGeom prst="rect">
            <a:avLst/>
          </a:prstGeom>
        </p:spPr>
        <p:txBody>
          <a:bodyPr vert="horz" lIns="77852" tIns="38926" rIns="77852" bIns="38926" rtlCol="0" anchor="ctr"/>
          <a:lstStyle>
            <a:lvl1pPr algn="l">
              <a:defRPr sz="800">
                <a:solidFill>
                  <a:schemeClr val="tx1">
                    <a:tint val="75000"/>
                  </a:schemeClr>
                </a:solidFill>
              </a:defRPr>
            </a:lvl1pPr>
          </a:lstStyle>
          <a:p>
            <a:pPr defTabSz="778520" rtl="1" fontAlgn="auto">
              <a:spcBef>
                <a:spcPts val="0"/>
              </a:spcBef>
              <a:spcAft>
                <a:spcPts val="0"/>
              </a:spcAft>
            </a:pPr>
            <a:fld id="{1FA0ADF1-EDB7-448A-A2AC-B1D8F0BB42D0}" type="datetimeFigureOut">
              <a:rPr lang="fa-IR" smtClean="0">
                <a:solidFill>
                  <a:prstClr val="black">
                    <a:tint val="75000"/>
                  </a:prstClr>
                </a:solidFill>
                <a:latin typeface="Calibri"/>
                <a:cs typeface="Arial"/>
              </a:rPr>
              <a:pPr defTabSz="778520" rtl="1" fontAlgn="auto">
                <a:spcBef>
                  <a:spcPts val="0"/>
                </a:spcBef>
                <a:spcAft>
                  <a:spcPts val="0"/>
                </a:spcAft>
              </a:pPr>
              <a:t>1440/06/25</a:t>
            </a:fld>
            <a:endParaRPr lang="fa-IR">
              <a:solidFill>
                <a:prstClr val="black">
                  <a:tint val="75000"/>
                </a:prstClr>
              </a:solidFill>
              <a:latin typeface="Calibri"/>
              <a:cs typeface="Arial"/>
            </a:endParaRPr>
          </a:p>
        </p:txBody>
      </p:sp>
      <p:sp>
        <p:nvSpPr>
          <p:cNvPr id="5" name="Footer Placeholder 4"/>
          <p:cNvSpPr>
            <a:spLocks noGrp="1"/>
          </p:cNvSpPr>
          <p:nvPr>
            <p:ph type="ftr" sz="quarter" idx="3"/>
          </p:nvPr>
        </p:nvSpPr>
        <p:spPr>
          <a:xfrm>
            <a:off x="3028953" y="6356353"/>
            <a:ext cx="3086100" cy="365125"/>
          </a:xfrm>
          <a:prstGeom prst="rect">
            <a:avLst/>
          </a:prstGeom>
        </p:spPr>
        <p:txBody>
          <a:bodyPr vert="horz" lIns="77852" tIns="38926" rIns="77852" bIns="38926" rtlCol="0" anchor="ctr"/>
          <a:lstStyle>
            <a:lvl1pPr algn="ctr">
              <a:defRPr sz="800">
                <a:solidFill>
                  <a:schemeClr val="tx1">
                    <a:tint val="75000"/>
                  </a:schemeClr>
                </a:solidFill>
              </a:defRPr>
            </a:lvl1pPr>
          </a:lstStyle>
          <a:p>
            <a:pPr defTabSz="778520" rtl="1" fontAlgn="auto">
              <a:spcBef>
                <a:spcPts val="0"/>
              </a:spcBef>
              <a:spcAft>
                <a:spcPts val="0"/>
              </a:spcAft>
            </a:pPr>
            <a:endParaRPr lang="fa-IR">
              <a:solidFill>
                <a:prstClr val="black">
                  <a:tint val="75000"/>
                </a:prstClr>
              </a:solidFill>
              <a:latin typeface="Calibri"/>
              <a:cs typeface="Arial"/>
            </a:endParaRPr>
          </a:p>
        </p:txBody>
      </p:sp>
      <p:sp>
        <p:nvSpPr>
          <p:cNvPr id="6" name="Slide Number Placeholder 5"/>
          <p:cNvSpPr>
            <a:spLocks noGrp="1"/>
          </p:cNvSpPr>
          <p:nvPr>
            <p:ph type="sldNum" sz="quarter" idx="4"/>
          </p:nvPr>
        </p:nvSpPr>
        <p:spPr>
          <a:xfrm>
            <a:off x="6457951" y="6356353"/>
            <a:ext cx="2057400" cy="365125"/>
          </a:xfrm>
          <a:prstGeom prst="rect">
            <a:avLst/>
          </a:prstGeom>
        </p:spPr>
        <p:txBody>
          <a:bodyPr vert="horz" lIns="77852" tIns="38926" rIns="77852" bIns="38926" rtlCol="0" anchor="ctr"/>
          <a:lstStyle>
            <a:lvl1pPr algn="r">
              <a:defRPr sz="800">
                <a:solidFill>
                  <a:schemeClr val="tx1">
                    <a:tint val="75000"/>
                  </a:schemeClr>
                </a:solidFill>
              </a:defRPr>
            </a:lvl1pPr>
          </a:lstStyle>
          <a:p>
            <a:pPr defTabSz="778520" rtl="1" fontAlgn="auto">
              <a:spcBef>
                <a:spcPts val="0"/>
              </a:spcBef>
              <a:spcAft>
                <a:spcPts val="0"/>
              </a:spcAft>
            </a:pPr>
            <a:fld id="{BF1BCE67-78D4-42BD-AA95-4DE425BEE8A6}" type="slidenum">
              <a:rPr lang="fa-IR" smtClean="0">
                <a:solidFill>
                  <a:prstClr val="black">
                    <a:tint val="75000"/>
                  </a:prstClr>
                </a:solidFill>
                <a:latin typeface="Calibri"/>
                <a:cs typeface="Arial"/>
              </a:rPr>
              <a:pPr defTabSz="778520" rtl="1" fontAlgn="auto">
                <a:spcBef>
                  <a:spcPts val="0"/>
                </a:spcBef>
                <a:spcAft>
                  <a:spcPts val="0"/>
                </a:spcAft>
              </a:pPr>
              <a:t>‹#›</a:t>
            </a:fld>
            <a:endParaRPr lang="fa-IR">
              <a:solidFill>
                <a:prstClr val="black">
                  <a:tint val="75000"/>
                </a:prstClr>
              </a:solidFill>
              <a:latin typeface="Calibri"/>
              <a:cs typeface="Arial"/>
            </a:endParaRPr>
          </a:p>
        </p:txBody>
      </p:sp>
    </p:spTree>
    <p:extLst>
      <p:ext uri="{BB962C8B-B14F-4D97-AF65-F5344CB8AC3E}">
        <p14:creationId xmlns:p14="http://schemas.microsoft.com/office/powerpoint/2010/main" val="3298339063"/>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583890" rtl="1" eaLnBrk="1" latinLnBrk="0" hangingPunct="1">
        <a:lnSpc>
          <a:spcPct val="90000"/>
        </a:lnSpc>
        <a:spcBef>
          <a:spcPct val="0"/>
        </a:spcBef>
        <a:buNone/>
        <a:defRPr sz="2800" kern="1200">
          <a:solidFill>
            <a:schemeClr val="tx1"/>
          </a:solidFill>
          <a:latin typeface="+mj-lt"/>
          <a:ea typeface="+mj-ea"/>
          <a:cs typeface="+mj-cs"/>
        </a:defRPr>
      </a:lvl1pPr>
    </p:titleStyle>
    <p:bodyStyle>
      <a:lvl1pPr marL="145973" indent="-145973" algn="r" defTabSz="583890" rtl="1" eaLnBrk="1" latinLnBrk="0" hangingPunct="1">
        <a:lnSpc>
          <a:spcPct val="90000"/>
        </a:lnSpc>
        <a:spcBef>
          <a:spcPts val="639"/>
        </a:spcBef>
        <a:buFont typeface="Arial" panose="020B0604020202020204" pitchFamily="34" charset="0"/>
        <a:buChar char="•"/>
        <a:defRPr sz="1800" kern="1200">
          <a:solidFill>
            <a:schemeClr val="tx1"/>
          </a:solidFill>
          <a:latin typeface="+mn-lt"/>
          <a:ea typeface="+mn-ea"/>
          <a:cs typeface="+mn-cs"/>
        </a:defRPr>
      </a:lvl1pPr>
      <a:lvl2pPr marL="437918" indent="-145973" algn="r" defTabSz="583890" rtl="1" eaLnBrk="1" latinLnBrk="0" hangingPunct="1">
        <a:lnSpc>
          <a:spcPct val="90000"/>
        </a:lnSpc>
        <a:spcBef>
          <a:spcPts val="319"/>
        </a:spcBef>
        <a:buFont typeface="Arial" panose="020B0604020202020204" pitchFamily="34" charset="0"/>
        <a:buChar char="•"/>
        <a:defRPr sz="1500" kern="1200">
          <a:solidFill>
            <a:schemeClr val="tx1"/>
          </a:solidFill>
          <a:latin typeface="+mn-lt"/>
          <a:ea typeface="+mn-ea"/>
          <a:cs typeface="+mn-cs"/>
        </a:defRPr>
      </a:lvl2pPr>
      <a:lvl3pPr marL="729863" indent="-145973" algn="r" defTabSz="583890" rtl="1" eaLnBrk="1" latinLnBrk="0" hangingPunct="1">
        <a:lnSpc>
          <a:spcPct val="90000"/>
        </a:lnSpc>
        <a:spcBef>
          <a:spcPts val="319"/>
        </a:spcBef>
        <a:buFont typeface="Arial" panose="020B0604020202020204" pitchFamily="34" charset="0"/>
        <a:buChar char="•"/>
        <a:defRPr sz="1300" kern="1200">
          <a:solidFill>
            <a:schemeClr val="tx1"/>
          </a:solidFill>
          <a:latin typeface="+mn-lt"/>
          <a:ea typeface="+mn-ea"/>
          <a:cs typeface="+mn-cs"/>
        </a:defRPr>
      </a:lvl3pPr>
      <a:lvl4pPr marL="1021808"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4pPr>
      <a:lvl5pPr marL="1313753"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5pPr>
      <a:lvl6pPr marL="1605698"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6pPr>
      <a:lvl7pPr marL="1897643"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7pPr>
      <a:lvl8pPr marL="2189588"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8pPr>
      <a:lvl9pPr marL="2481533" indent="-145973" algn="r" defTabSz="583890" rtl="1" eaLnBrk="1" latinLnBrk="0" hangingPunct="1">
        <a:lnSpc>
          <a:spcPct val="90000"/>
        </a:lnSpc>
        <a:spcBef>
          <a:spcPts val="319"/>
        </a:spcBef>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r" defTabSz="583890" rtl="1" eaLnBrk="1" latinLnBrk="0" hangingPunct="1">
        <a:defRPr sz="1100" kern="1200">
          <a:solidFill>
            <a:schemeClr val="tx1"/>
          </a:solidFill>
          <a:latin typeface="+mn-lt"/>
          <a:ea typeface="+mn-ea"/>
          <a:cs typeface="+mn-cs"/>
        </a:defRPr>
      </a:lvl1pPr>
      <a:lvl2pPr marL="291945" algn="r" defTabSz="583890" rtl="1" eaLnBrk="1" latinLnBrk="0" hangingPunct="1">
        <a:defRPr sz="1100" kern="1200">
          <a:solidFill>
            <a:schemeClr val="tx1"/>
          </a:solidFill>
          <a:latin typeface="+mn-lt"/>
          <a:ea typeface="+mn-ea"/>
          <a:cs typeface="+mn-cs"/>
        </a:defRPr>
      </a:lvl2pPr>
      <a:lvl3pPr marL="583890" algn="r" defTabSz="583890" rtl="1" eaLnBrk="1" latinLnBrk="0" hangingPunct="1">
        <a:defRPr sz="1100" kern="1200">
          <a:solidFill>
            <a:schemeClr val="tx1"/>
          </a:solidFill>
          <a:latin typeface="+mn-lt"/>
          <a:ea typeface="+mn-ea"/>
          <a:cs typeface="+mn-cs"/>
        </a:defRPr>
      </a:lvl3pPr>
      <a:lvl4pPr marL="875835" algn="r" defTabSz="583890" rtl="1" eaLnBrk="1" latinLnBrk="0" hangingPunct="1">
        <a:defRPr sz="1100" kern="1200">
          <a:solidFill>
            <a:schemeClr val="tx1"/>
          </a:solidFill>
          <a:latin typeface="+mn-lt"/>
          <a:ea typeface="+mn-ea"/>
          <a:cs typeface="+mn-cs"/>
        </a:defRPr>
      </a:lvl4pPr>
      <a:lvl5pPr marL="1167780" algn="r" defTabSz="583890" rtl="1" eaLnBrk="1" latinLnBrk="0" hangingPunct="1">
        <a:defRPr sz="1100" kern="1200">
          <a:solidFill>
            <a:schemeClr val="tx1"/>
          </a:solidFill>
          <a:latin typeface="+mn-lt"/>
          <a:ea typeface="+mn-ea"/>
          <a:cs typeface="+mn-cs"/>
        </a:defRPr>
      </a:lvl5pPr>
      <a:lvl6pPr marL="1459725" algn="r" defTabSz="583890" rtl="1" eaLnBrk="1" latinLnBrk="0" hangingPunct="1">
        <a:defRPr sz="1100" kern="1200">
          <a:solidFill>
            <a:schemeClr val="tx1"/>
          </a:solidFill>
          <a:latin typeface="+mn-lt"/>
          <a:ea typeface="+mn-ea"/>
          <a:cs typeface="+mn-cs"/>
        </a:defRPr>
      </a:lvl6pPr>
      <a:lvl7pPr marL="1751670" algn="r" defTabSz="583890" rtl="1" eaLnBrk="1" latinLnBrk="0" hangingPunct="1">
        <a:defRPr sz="1100" kern="1200">
          <a:solidFill>
            <a:schemeClr val="tx1"/>
          </a:solidFill>
          <a:latin typeface="+mn-lt"/>
          <a:ea typeface="+mn-ea"/>
          <a:cs typeface="+mn-cs"/>
        </a:defRPr>
      </a:lvl7pPr>
      <a:lvl8pPr marL="2043615" algn="r" defTabSz="583890" rtl="1" eaLnBrk="1" latinLnBrk="0" hangingPunct="1">
        <a:defRPr sz="1100" kern="1200">
          <a:solidFill>
            <a:schemeClr val="tx1"/>
          </a:solidFill>
          <a:latin typeface="+mn-lt"/>
          <a:ea typeface="+mn-ea"/>
          <a:cs typeface="+mn-cs"/>
        </a:defRPr>
      </a:lvl8pPr>
      <a:lvl9pPr marL="2335560" algn="r" defTabSz="583890" rtl="1" eaLnBrk="1" latinLnBrk="0" hangingPunct="1">
        <a:defRPr sz="1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BAF2596-D725-4348-8336-3B5F1A7427B3}"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وذ</a:t>
            </a:r>
            <a:endParaRPr lang="fa-IR" dirty="0"/>
          </a:p>
        </p:txBody>
      </p:sp>
      <p:sp>
        <p:nvSpPr>
          <p:cNvPr id="3" name="Subtitle 2"/>
          <p:cNvSpPr>
            <a:spLocks noGrp="1"/>
          </p:cNvSpPr>
          <p:nvPr>
            <p:ph type="subTitle" idx="1"/>
          </p:nvPr>
        </p:nvSpPr>
        <p:spPr/>
        <p:txBody>
          <a:bodyPr/>
          <a:lstStyle/>
          <a:p>
            <a:endParaRPr lang="fa-IR"/>
          </a:p>
        </p:txBody>
      </p:sp>
      <p:pic>
        <p:nvPicPr>
          <p:cNvPr id="4" name="Picture 3" descr="289779_hrKvpb6z.jpg"/>
          <p:cNvPicPr>
            <a:picLocks noChangeAspect="1"/>
          </p:cNvPicPr>
          <p:nvPr/>
        </p:nvPicPr>
        <p:blipFill>
          <a:blip r:embed="rId2"/>
          <a:stretch>
            <a:fillRect/>
          </a:stretch>
        </p:blipFill>
        <p:spPr>
          <a:xfrm>
            <a:off x="0" y="44624"/>
            <a:ext cx="9144000" cy="6858000"/>
          </a:xfrm>
          <a:prstGeom prst="rect">
            <a:avLst/>
          </a:prstGeom>
        </p:spPr>
      </p:pic>
    </p:spTree>
    <p:extLst>
      <p:ext uri="{BB962C8B-B14F-4D97-AF65-F5344CB8AC3E}">
        <p14:creationId xmlns:p14="http://schemas.microsoft.com/office/powerpoint/2010/main" val="2250193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fa-IR" smtClean="0"/>
              <a:t>مطالعه تطبیقی سقط جنین در جهان</a:t>
            </a:r>
            <a:endParaRPr lang="en-US" smtClean="0"/>
          </a:p>
        </p:txBody>
      </p:sp>
      <p:sp>
        <p:nvSpPr>
          <p:cNvPr id="13315" name="Rectangle 3"/>
          <p:cNvSpPr>
            <a:spLocks noGrp="1" noChangeArrowheads="1"/>
          </p:cNvSpPr>
          <p:nvPr>
            <p:ph type="body" idx="1"/>
          </p:nvPr>
        </p:nvSpPr>
        <p:spPr/>
        <p:txBody>
          <a:bodyPr/>
          <a:lstStyle/>
          <a:p>
            <a:pPr algn="r" rtl="1" eaLnBrk="1" hangingPunct="1">
              <a:defRPr/>
            </a:pPr>
            <a:r>
              <a:rPr lang="fa-IR" b="1" smtClean="0"/>
              <a:t>تعدادی از کشورها آنرا مطلقا غیرقانونی</a:t>
            </a:r>
            <a:r>
              <a:rPr lang="fa-IR" smtClean="0"/>
              <a:t> </a:t>
            </a:r>
            <a:r>
              <a:rPr lang="fa-IR" b="1" smtClean="0"/>
              <a:t>میدانند</a:t>
            </a:r>
            <a:r>
              <a:rPr lang="fa-IR" sz="2400" smtClean="0"/>
              <a:t>:واتیکان-ایرلند-یونان –فیلیپین- گواتمالا- هنگ کنگ- فرانسه-بلژیک-اسپانیا</a:t>
            </a:r>
          </a:p>
          <a:p>
            <a:pPr algn="r" rtl="1" eaLnBrk="1" hangingPunct="1">
              <a:defRPr/>
            </a:pPr>
            <a:r>
              <a:rPr lang="fa-IR" b="1" smtClean="0"/>
              <a:t>تعدادی از کشورها آنرا مطلقا آزاد</a:t>
            </a:r>
            <a:r>
              <a:rPr lang="fa-IR" smtClean="0"/>
              <a:t> </a:t>
            </a:r>
            <a:r>
              <a:rPr lang="fa-IR" b="1" smtClean="0"/>
              <a:t>میدانند</a:t>
            </a:r>
            <a:r>
              <a:rPr lang="fa-IR" smtClean="0"/>
              <a:t>:</a:t>
            </a:r>
            <a:r>
              <a:rPr lang="fa-IR" sz="2400" smtClean="0"/>
              <a:t>امریکا-چین- سوئد- مجارستان-ژاپن</a:t>
            </a:r>
          </a:p>
          <a:p>
            <a:pPr algn="r" rtl="1" eaLnBrk="1" hangingPunct="1">
              <a:defRPr/>
            </a:pPr>
            <a:r>
              <a:rPr lang="fa-IR" b="1" smtClean="0"/>
              <a:t>تعدادی از کشورها در شرائط خاصی سقط جنین</a:t>
            </a:r>
            <a:r>
              <a:rPr lang="fa-IR" smtClean="0"/>
              <a:t> </a:t>
            </a:r>
            <a:r>
              <a:rPr lang="fa-IR" b="1" smtClean="0"/>
              <a:t>راآزادوخارج از آنرا ممنوع</a:t>
            </a:r>
            <a:r>
              <a:rPr lang="fa-IR" smtClean="0"/>
              <a:t> </a:t>
            </a:r>
            <a:r>
              <a:rPr lang="fa-IR" b="1" smtClean="0"/>
              <a:t>میدانند</a:t>
            </a:r>
            <a:r>
              <a:rPr lang="fa-IR" smtClean="0"/>
              <a:t>:</a:t>
            </a:r>
            <a:r>
              <a:rPr lang="fa-IR" sz="2400" smtClean="0"/>
              <a:t>استرالیا-ایران</a:t>
            </a:r>
            <a:r>
              <a:rPr lang="fa-IR" smtClean="0"/>
              <a:t>- </a:t>
            </a:r>
            <a:r>
              <a:rPr lang="fa-IR" sz="2400" smtClean="0"/>
              <a:t>پاکستان- مصر- الجزایر- سودان-مکزیک- لهستان</a:t>
            </a:r>
          </a:p>
          <a:p>
            <a:pPr algn="r" rtl="1" eaLnBrk="1" hangingPunct="1">
              <a:defRPr/>
            </a:pPr>
            <a:r>
              <a:rPr lang="fa-IR" b="1" smtClean="0"/>
              <a:t>تعدادی از کشورها سقط جنین را با آزادی نسبی</a:t>
            </a:r>
            <a:r>
              <a:rPr lang="fa-IR" smtClean="0"/>
              <a:t> </a:t>
            </a:r>
            <a:r>
              <a:rPr lang="fa-IR" b="1" smtClean="0"/>
              <a:t>میپذیرند</a:t>
            </a:r>
            <a:r>
              <a:rPr lang="fa-IR" sz="2400" smtClean="0"/>
              <a:t>:سوئیس</a:t>
            </a:r>
            <a:r>
              <a:rPr lang="fa-IR" smtClean="0"/>
              <a:t>- </a:t>
            </a:r>
            <a:r>
              <a:rPr lang="fa-IR" sz="2400" smtClean="0"/>
              <a:t>انگلستان- دانمارک- فنلاند</a:t>
            </a:r>
            <a:endParaRPr lang="en-US" sz="2400" smtClean="0"/>
          </a:p>
        </p:txBody>
      </p:sp>
    </p:spTree>
    <p:extLst>
      <p:ext uri="{BB962C8B-B14F-4D97-AF65-F5344CB8AC3E}">
        <p14:creationId xmlns:p14="http://schemas.microsoft.com/office/powerpoint/2010/main" val="16617509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8507288" cy="5294213"/>
          </a:xfrm>
        </p:spPr>
        <p:txBody>
          <a:bodyPr>
            <a:normAutofit/>
          </a:bodyPr>
          <a:lstStyle/>
          <a:p>
            <a:pPr marL="0" indent="0" algn="r" rtl="1">
              <a:buNone/>
            </a:pPr>
            <a:r>
              <a:rPr lang="fa-IR" sz="3600" b="1" dirty="0" smtClean="0">
                <a:solidFill>
                  <a:srgbClr val="FF0000"/>
                </a:solidFill>
                <a:effectLst/>
              </a:rPr>
              <a:t>هنگامی که پزشک متوجه اقدام به سقط غیر قانونی در یک بیمار می شود باید:</a:t>
            </a:r>
          </a:p>
          <a:p>
            <a:pPr marL="0" indent="0" algn="r" rtl="1">
              <a:buNone/>
            </a:pPr>
            <a:r>
              <a:rPr lang="fa-IR" sz="3600" dirty="0" smtClean="0">
                <a:effectLst/>
              </a:rPr>
              <a:t>در پرونده بیمار تمام علایم ابژکتیو که دلالت به سقط غیرقانونی است  را درج كند. </a:t>
            </a:r>
          </a:p>
          <a:p>
            <a:pPr marL="0" indent="0" algn="r" rtl="1">
              <a:buNone/>
            </a:pPr>
            <a:r>
              <a:rPr lang="fa-IR" sz="3600" dirty="0" smtClean="0">
                <a:effectLst/>
              </a:rPr>
              <a:t>بر اساس رازداری بجز </a:t>
            </a:r>
            <a:r>
              <a:rPr lang="fa-IR" sz="3600" dirty="0" smtClean="0"/>
              <a:t>با </a:t>
            </a:r>
            <a:r>
              <a:rPr lang="fa-IR" sz="3600" dirty="0" smtClean="0">
                <a:effectLst/>
              </a:rPr>
              <a:t>رضایت خود </a:t>
            </a:r>
            <a:r>
              <a:rPr lang="fa-IR" sz="3600" dirty="0" smtClean="0"/>
              <a:t>شخص يا موارد قانوني نباید </a:t>
            </a:r>
            <a:r>
              <a:rPr lang="fa-IR" sz="3600" dirty="0" smtClean="0">
                <a:effectLst/>
              </a:rPr>
              <a:t>راز وی را فاش کند</a:t>
            </a:r>
          </a:p>
          <a:p>
            <a:pPr marL="0" indent="0" algn="r" rtl="1">
              <a:buNone/>
            </a:pPr>
            <a:endParaRPr lang="fa-IR" sz="3600" dirty="0" smtClean="0">
              <a:effectLst/>
            </a:endParaRPr>
          </a:p>
          <a:p>
            <a:pPr marL="0" indent="0" algn="r" rtl="1">
              <a:buNone/>
            </a:pPr>
            <a:r>
              <a:rPr lang="fa-IR" sz="3600" dirty="0" smtClean="0">
                <a:effectLst/>
              </a:rPr>
              <a:t>در موارد فوت ناشي از سقط ارجاع جسد به پزشكي قانوني</a:t>
            </a:r>
            <a:endParaRPr lang="en-US" sz="3600" dirty="0">
              <a:effectLst/>
            </a:endParaRPr>
          </a:p>
        </p:txBody>
      </p:sp>
      <p:sp>
        <p:nvSpPr>
          <p:cNvPr id="2" name="Title 1"/>
          <p:cNvSpPr>
            <a:spLocks noGrp="1"/>
          </p:cNvSpPr>
          <p:nvPr>
            <p:ph type="title"/>
          </p:nvPr>
        </p:nvSpPr>
        <p:spPr>
          <a:xfrm>
            <a:off x="457200" y="277813"/>
            <a:ext cx="8229600" cy="414883"/>
          </a:xfrm>
        </p:spPr>
        <p:txBody>
          <a:bodyPr>
            <a:normAutofit fontScale="90000"/>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9" name="Rectangle 3"/>
          <p:cNvSpPr>
            <a:spLocks noGrp="1" noChangeArrowheads="1"/>
          </p:cNvSpPr>
          <p:nvPr>
            <p:ph idx="1"/>
          </p:nvPr>
        </p:nvSpPr>
        <p:spPr>
          <a:xfrm>
            <a:off x="467544" y="1556792"/>
            <a:ext cx="8229600" cy="4525963"/>
          </a:xfrm>
        </p:spPr>
        <p:txBody>
          <a:bodyPr>
            <a:normAutofit/>
          </a:bodyPr>
          <a:lstStyle/>
          <a:p>
            <a:pPr marL="0" indent="0" algn="just" rtl="1" eaLnBrk="1" hangingPunct="1">
              <a:buNone/>
              <a:defRPr/>
            </a:pPr>
            <a:r>
              <a:rPr lang="fa-IR" sz="3200" dirty="0" smtClean="0">
                <a:effectLst/>
              </a:rPr>
              <a:t>   سقط درمانی با تشخيص </a:t>
            </a:r>
            <a:r>
              <a:rPr lang="fa-IR" sz="3200" dirty="0" smtClean="0">
                <a:solidFill>
                  <a:srgbClr val="FF0000"/>
                </a:solidFill>
                <a:effectLst/>
              </a:rPr>
              <a:t>سه پزشك متخصص </a:t>
            </a:r>
            <a:r>
              <a:rPr lang="fa-IR" sz="3200" dirty="0" smtClean="0">
                <a:effectLst/>
              </a:rPr>
              <a:t>و تاييد   </a:t>
            </a:r>
            <a:r>
              <a:rPr lang="fa-IR" sz="3200" dirty="0" smtClean="0">
                <a:solidFill>
                  <a:srgbClr val="FF0000"/>
                </a:solidFill>
                <a:effectLst/>
              </a:rPr>
              <a:t>پزشكی قانونی </a:t>
            </a:r>
            <a:r>
              <a:rPr lang="fa-IR" sz="3200" dirty="0" smtClean="0">
                <a:effectLst/>
              </a:rPr>
              <a:t>مبنی بر بيماری جنين كه به علت </a:t>
            </a:r>
            <a:r>
              <a:rPr lang="fa-IR" sz="3200" dirty="0" smtClean="0">
                <a:solidFill>
                  <a:srgbClr val="FF0000"/>
                </a:solidFill>
                <a:effectLst/>
              </a:rPr>
              <a:t>عقب افتادگی </a:t>
            </a:r>
            <a:r>
              <a:rPr lang="fa-IR" sz="3200" dirty="0" smtClean="0">
                <a:effectLst/>
              </a:rPr>
              <a:t>يا </a:t>
            </a:r>
            <a:r>
              <a:rPr lang="fa-IR" sz="3200" dirty="0" smtClean="0">
                <a:solidFill>
                  <a:srgbClr val="FF0000"/>
                </a:solidFill>
                <a:effectLst/>
              </a:rPr>
              <a:t>ناقص الخلقه بودن </a:t>
            </a:r>
            <a:r>
              <a:rPr lang="fa-IR" sz="3200" dirty="0" smtClean="0">
                <a:effectLst/>
              </a:rPr>
              <a:t>موجب </a:t>
            </a:r>
            <a:r>
              <a:rPr lang="fa-IR" sz="3200" dirty="0" smtClean="0">
                <a:solidFill>
                  <a:srgbClr val="FF0000"/>
                </a:solidFill>
                <a:effectLst/>
              </a:rPr>
              <a:t>حرج مادر </a:t>
            </a:r>
            <a:r>
              <a:rPr lang="fa-IR" sz="3200" dirty="0" smtClean="0">
                <a:effectLst/>
              </a:rPr>
              <a:t>است ويا بيماری مادر كه با </a:t>
            </a:r>
            <a:r>
              <a:rPr lang="fa-IR" sz="3200" dirty="0" smtClean="0">
                <a:solidFill>
                  <a:srgbClr val="FF0000"/>
                </a:solidFill>
                <a:effectLst/>
              </a:rPr>
              <a:t>تهديد جانی مادر </a:t>
            </a:r>
            <a:r>
              <a:rPr lang="fa-IR" sz="3200" dirty="0" smtClean="0">
                <a:effectLst/>
              </a:rPr>
              <a:t>توام باشد قبل از ولوج روح </a:t>
            </a:r>
            <a:r>
              <a:rPr lang="fa-IR" sz="3200" dirty="0" smtClean="0">
                <a:solidFill>
                  <a:srgbClr val="FF0000"/>
                </a:solidFill>
                <a:effectLst/>
              </a:rPr>
              <a:t>(چهارماه) </a:t>
            </a:r>
            <a:r>
              <a:rPr lang="fa-IR" sz="3200" dirty="0" smtClean="0">
                <a:effectLst/>
              </a:rPr>
              <a:t>با </a:t>
            </a:r>
            <a:r>
              <a:rPr lang="fa-IR" sz="3200" dirty="0" smtClean="0">
                <a:solidFill>
                  <a:srgbClr val="FF0000"/>
                </a:solidFill>
                <a:effectLst/>
              </a:rPr>
              <a:t>رضايت زن </a:t>
            </a:r>
            <a:r>
              <a:rPr lang="fa-IR" sz="3200" dirty="0" smtClean="0">
                <a:effectLst/>
              </a:rPr>
              <a:t>مجاز می باشد و مجازات و مسئوليتی متوجه پزشك مباشر نخواهد بود.</a:t>
            </a:r>
          </a:p>
          <a:p>
            <a:pPr marL="0" indent="0" algn="just" rtl="1" eaLnBrk="1" hangingPunct="1">
              <a:buNone/>
              <a:defRPr/>
            </a:pPr>
            <a:r>
              <a:rPr lang="fa-IR" sz="3200" dirty="0" smtClean="0">
                <a:effectLst/>
              </a:rPr>
              <a:t>    متخلفين از اجرای مفاد اين قانون به مجازاتهای مقرر در قانون مجازات اسلامی محكوم خواهند شد.</a:t>
            </a:r>
            <a:endParaRPr lang="en-US" sz="3200" dirty="0" smtClean="0">
              <a:effectLst/>
            </a:endParaRPr>
          </a:p>
        </p:txBody>
      </p:sp>
      <p:sp>
        <p:nvSpPr>
          <p:cNvPr id="178178" name="Rectangle 2"/>
          <p:cNvSpPr>
            <a:spLocks noGrp="1" noChangeArrowheads="1"/>
          </p:cNvSpPr>
          <p:nvPr>
            <p:ph type="title"/>
          </p:nvPr>
        </p:nvSpPr>
        <p:spPr/>
        <p:txBody>
          <a:bodyPr/>
          <a:lstStyle/>
          <a:p>
            <a:pPr algn="ctr" rtl="1" eaLnBrk="1" hangingPunct="1">
              <a:defRPr/>
            </a:pPr>
            <a:r>
              <a:rPr lang="fa-IR" dirty="0" smtClean="0">
                <a:solidFill>
                  <a:srgbClr val="FF0000"/>
                </a:solidFill>
              </a:rPr>
              <a:t>قانون سقط درمانی(مصوب 1384)</a:t>
            </a:r>
            <a:endParaRPr lang="en-US" dirty="0" smtClean="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Grp="1" noChangeArrowheads="1"/>
          </p:cNvSpPr>
          <p:nvPr>
            <p:ph type="ctrTitle"/>
          </p:nvPr>
        </p:nvSpPr>
        <p:spPr>
          <a:xfrm>
            <a:off x="179512" y="1341438"/>
            <a:ext cx="8568952" cy="2736850"/>
          </a:xfrm>
        </p:spPr>
        <p:txBody>
          <a:bodyPr/>
          <a:lstStyle/>
          <a:p>
            <a:pPr algn="ctr" rtl="1" eaLnBrk="1" hangingPunct="1">
              <a:defRPr/>
            </a:pPr>
            <a:r>
              <a:rPr lang="fa-IR" sz="4800" dirty="0" smtClean="0">
                <a:effectLst/>
                <a:cs typeface="+mn-cs"/>
              </a:rPr>
              <a:t>دستورالعمل اجرایی قانون سقط جنین درمانی</a:t>
            </a:r>
            <a:endParaRPr lang="en-US" sz="4800" dirty="0" smtClean="0">
              <a:effectLst/>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idx="1"/>
          </p:nvPr>
        </p:nvSpPr>
        <p:spPr>
          <a:xfrm>
            <a:off x="468313" y="548680"/>
            <a:ext cx="8229600" cy="5256584"/>
          </a:xfrm>
        </p:spPr>
        <p:txBody>
          <a:bodyPr>
            <a:normAutofit fontScale="92500"/>
          </a:bodyPr>
          <a:lstStyle/>
          <a:p>
            <a:pPr marL="0" indent="0" algn="just" rtl="1" eaLnBrk="1" hangingPunct="1">
              <a:buFont typeface="Wingdings" pitchFamily="2" charset="2"/>
              <a:buNone/>
              <a:defRPr/>
            </a:pPr>
            <a:r>
              <a:rPr lang="fa-IR" sz="4800" dirty="0" smtClean="0">
                <a:effectLst/>
                <a:latin typeface="Times New Roman" panose="02020603050405020304" pitchFamily="18" charset="0"/>
              </a:rPr>
              <a:t>1- سقط جنین درمانی یا اسقاط درمانی جنین با توجه به قانون مذکور عبارت است از ختم حاملگی تا </a:t>
            </a:r>
            <a:r>
              <a:rPr lang="fa-IR" sz="4800" u="sng" dirty="0" smtClean="0">
                <a:solidFill>
                  <a:srgbClr val="FF0000"/>
                </a:solidFill>
                <a:effectLst/>
                <a:latin typeface="Times New Roman" panose="02020603050405020304" pitchFamily="18" charset="0"/>
              </a:rPr>
              <a:t>چهار ماه</a:t>
            </a:r>
            <a:r>
              <a:rPr lang="fa-IR" sz="4800" dirty="0" smtClean="0">
                <a:solidFill>
                  <a:srgbClr val="FF0000"/>
                </a:solidFill>
                <a:effectLst/>
                <a:latin typeface="Times New Roman" panose="02020603050405020304" pitchFamily="18" charset="0"/>
              </a:rPr>
              <a:t> </a:t>
            </a:r>
            <a:r>
              <a:rPr lang="fa-IR" sz="4800" dirty="0" smtClean="0">
                <a:effectLst/>
                <a:latin typeface="Times New Roman" panose="02020603050405020304" pitchFamily="18" charset="0"/>
              </a:rPr>
              <a:t>از زمان لقاح  </a:t>
            </a:r>
            <a:r>
              <a:rPr lang="fa-IR" sz="4800" dirty="0" smtClean="0">
                <a:solidFill>
                  <a:srgbClr val="0070C0"/>
                </a:solidFill>
                <a:effectLst/>
                <a:latin typeface="Times New Roman" panose="02020603050405020304" pitchFamily="18" charset="0"/>
              </a:rPr>
              <a:t>« قبل از 120 روز	‌‍‌‍‌‍(~ </a:t>
            </a:r>
            <a:r>
              <a:rPr lang="en-US" sz="4800" dirty="0" smtClean="0">
                <a:solidFill>
                  <a:srgbClr val="0070C0"/>
                </a:solidFill>
                <a:effectLst/>
                <a:latin typeface="Times New Roman" panose="02020603050405020304" pitchFamily="18" charset="0"/>
              </a:rPr>
              <a:t>17w</a:t>
            </a:r>
            <a:r>
              <a:rPr lang="fa-IR" sz="4800" dirty="0" smtClean="0">
                <a:solidFill>
                  <a:srgbClr val="0070C0"/>
                </a:solidFill>
                <a:effectLst/>
                <a:latin typeface="Times New Roman" panose="02020603050405020304" pitchFamily="18" charset="0"/>
              </a:rPr>
              <a:t>) از زمان لقاح یا 135 روز  (~</a:t>
            </a:r>
            <a:r>
              <a:rPr lang="en-US" sz="4800" dirty="0" smtClean="0">
                <a:solidFill>
                  <a:srgbClr val="0070C0"/>
                </a:solidFill>
                <a:effectLst/>
                <a:latin typeface="Times New Roman" panose="02020603050405020304" pitchFamily="18" charset="0"/>
              </a:rPr>
              <a:t>w </a:t>
            </a:r>
            <a:r>
              <a:rPr lang="fa-IR" sz="4800" dirty="0" smtClean="0">
                <a:solidFill>
                  <a:srgbClr val="0070C0"/>
                </a:solidFill>
                <a:effectLst/>
                <a:latin typeface="Times New Roman" panose="02020603050405020304" pitchFamily="18" charset="0"/>
              </a:rPr>
              <a:t>19) از زمان </a:t>
            </a:r>
            <a:r>
              <a:rPr lang="en-US" sz="4800" dirty="0" smtClean="0">
                <a:solidFill>
                  <a:srgbClr val="0070C0"/>
                </a:solidFill>
                <a:effectLst/>
                <a:latin typeface="Times New Roman" panose="02020603050405020304" pitchFamily="18" charset="0"/>
              </a:rPr>
              <a:t>LMP</a:t>
            </a:r>
            <a:r>
              <a:rPr lang="fa-IR" sz="4800" dirty="0" smtClean="0">
                <a:solidFill>
                  <a:srgbClr val="0070C0"/>
                </a:solidFill>
                <a:effectLst/>
                <a:latin typeface="Times New Roman" panose="02020603050405020304" pitchFamily="18" charset="0"/>
              </a:rPr>
              <a:t> »</a:t>
            </a:r>
            <a:r>
              <a:rPr lang="fa-IR" sz="4800" dirty="0" smtClean="0">
                <a:effectLst/>
                <a:latin typeface="Times New Roman" panose="02020603050405020304" pitchFamily="18" charset="0"/>
              </a:rPr>
              <a:t>  با رعایت شرایط مندرج در قانون و این دستورالعمل.</a:t>
            </a:r>
            <a:endParaRPr lang="en-US" sz="4800" dirty="0" smtClean="0">
              <a:effectLst/>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29600" cy="5760640"/>
          </a:xfrm>
        </p:spPr>
        <p:txBody>
          <a:bodyPr>
            <a:noAutofit/>
          </a:bodyPr>
          <a:lstStyle/>
          <a:p>
            <a:pPr marL="0" indent="0" algn="just" rtl="1">
              <a:buNone/>
            </a:pPr>
            <a:r>
              <a:rPr lang="fa-IR" sz="2800" b="1" dirty="0" smtClean="0">
                <a:solidFill>
                  <a:srgbClr val="FF0000"/>
                </a:solidFill>
                <a:effectLst/>
                <a:latin typeface="Tahoma" pitchFamily="34" charset="0"/>
              </a:rPr>
              <a:t>    عقب </a:t>
            </a:r>
            <a:r>
              <a:rPr lang="fa-IR" sz="2800" b="1" dirty="0">
                <a:solidFill>
                  <a:srgbClr val="FF0000"/>
                </a:solidFill>
                <a:effectLst/>
                <a:latin typeface="Tahoma" pitchFamily="34" charset="0"/>
              </a:rPr>
              <a:t>افتادگی جنین:</a:t>
            </a:r>
          </a:p>
          <a:p>
            <a:pPr algn="just" rtl="1">
              <a:buNone/>
            </a:pPr>
            <a:r>
              <a:rPr lang="fa-IR" sz="2800" dirty="0">
                <a:effectLst/>
                <a:latin typeface="Tahoma" pitchFamily="34" charset="0"/>
              </a:rPr>
              <a:t>    اختلال کامل یا نسبی در ساختار یا عملکرد دستگاه عصبی جنین به هر علتی که نهایتا منجر به تولد نوزاد زنده نشود و در صورت تولد با فاصله کوتاهی بمیرد یا دچار اختلال ذهنی یا جسمی باشد به نحوی که موجب حرج مادر </a:t>
            </a:r>
            <a:r>
              <a:rPr lang="fa-IR" sz="2800" dirty="0" smtClean="0">
                <a:effectLst/>
                <a:latin typeface="Tahoma" pitchFamily="34" charset="0"/>
              </a:rPr>
              <a:t>گردد.</a:t>
            </a:r>
          </a:p>
          <a:p>
            <a:pPr marL="0" indent="0" algn="just" rtl="1">
              <a:buNone/>
            </a:pPr>
            <a:r>
              <a:rPr lang="fa-IR" sz="2800" b="1" dirty="0" smtClean="0">
                <a:solidFill>
                  <a:srgbClr val="FF0000"/>
                </a:solidFill>
                <a:effectLst/>
                <a:latin typeface="Tahoma" pitchFamily="34" charset="0"/>
              </a:rPr>
              <a:t>    ناقص الخلقه بودن جنین:</a:t>
            </a:r>
          </a:p>
          <a:p>
            <a:pPr algn="just" rtl="1">
              <a:buNone/>
            </a:pPr>
            <a:r>
              <a:rPr lang="fa-IR" sz="2800" dirty="0" smtClean="0">
                <a:effectLst/>
                <a:latin typeface="Tahoma" pitchFamily="34" charset="0"/>
              </a:rPr>
              <a:t>    </a:t>
            </a:r>
            <a:r>
              <a:rPr lang="fa-IR" sz="2800" dirty="0">
                <a:effectLst/>
                <a:latin typeface="Tahoma" pitchFamily="34" charset="0"/>
              </a:rPr>
              <a:t>عدم تشکیل یا اختلال در تشکیل یا تکامل یک یا چند عضو بدن به هر علت به طوری که جنین زنده متولد نشود و در صورت </a:t>
            </a:r>
            <a:r>
              <a:rPr lang="fa-IR" sz="2800" dirty="0" smtClean="0">
                <a:effectLst/>
                <a:latin typeface="Tahoma" pitchFamily="34" charset="0"/>
              </a:rPr>
              <a:t>تولد </a:t>
            </a:r>
            <a:r>
              <a:rPr lang="fa-IR" sz="2800" dirty="0">
                <a:effectLst/>
                <a:latin typeface="Tahoma" pitchFamily="34" charset="0"/>
              </a:rPr>
              <a:t>با فاصله کوتاهی بمیرد یا معلول جسمی یا ذهنی باشد به نحوی که موجب حرج مادر </a:t>
            </a:r>
            <a:r>
              <a:rPr lang="fa-IR" sz="2800" dirty="0" smtClean="0">
                <a:effectLst/>
                <a:latin typeface="Tahoma" pitchFamily="34" charset="0"/>
              </a:rPr>
              <a:t>گردد، </a:t>
            </a:r>
            <a:r>
              <a:rPr lang="fa-IR" sz="2800" dirty="0">
                <a:effectLst/>
                <a:latin typeface="Tahoma" pitchFamily="34" charset="0"/>
              </a:rPr>
              <a:t>اعم از آنکه این معلولیت با اختلال ظاهری همراه باشد یا نباشد</a:t>
            </a:r>
            <a:r>
              <a:rPr lang="fa-IR" sz="2800" dirty="0" smtClean="0">
                <a:effectLst/>
                <a:latin typeface="Tahoma" pitchFamily="34" charset="0"/>
              </a:rPr>
              <a:t>.</a:t>
            </a:r>
          </a:p>
          <a:p>
            <a:pPr algn="just" rtl="1">
              <a:buNone/>
            </a:pPr>
            <a:r>
              <a:rPr lang="fa-IR" sz="2800" b="1" dirty="0" smtClean="0">
                <a:solidFill>
                  <a:srgbClr val="FF0000"/>
                </a:solidFill>
                <a:effectLst/>
                <a:latin typeface="Tahoma" pitchFamily="34" charset="0"/>
              </a:rPr>
              <a:t>نكته: </a:t>
            </a:r>
            <a:r>
              <a:rPr lang="fa-IR" sz="2800" dirty="0" smtClean="0">
                <a:effectLst/>
                <a:latin typeface="Tahoma" pitchFamily="34" charset="0"/>
              </a:rPr>
              <a:t>ملاك تشخيص در هردو مورد فوق عرف پزشكي و تأييد متخصصين ذيربط است.</a:t>
            </a:r>
          </a:p>
          <a:p>
            <a:pPr algn="just" rtl="1">
              <a:buNone/>
            </a:pPr>
            <a:endParaRPr lang="fa-IR" sz="2800" dirty="0">
              <a:effectLst/>
              <a:latin typeface="Tahoma" pitchFamily="34" charset="0"/>
            </a:endParaRPr>
          </a:p>
          <a:p>
            <a:pPr algn="just" rtl="1"/>
            <a:endParaRPr lang="en-US" sz="2800" dirty="0">
              <a:effectLst/>
            </a:endParaRPr>
          </a:p>
        </p:txBody>
      </p:sp>
      <p:sp>
        <p:nvSpPr>
          <p:cNvPr id="2" name="Title 1"/>
          <p:cNvSpPr>
            <a:spLocks noGrp="1"/>
          </p:cNvSpPr>
          <p:nvPr>
            <p:ph type="title"/>
          </p:nvPr>
        </p:nvSpPr>
        <p:spPr>
          <a:xfrm>
            <a:off x="457200" y="274638"/>
            <a:ext cx="8229600" cy="715962"/>
          </a:xfrm>
        </p:spPr>
        <p:txBody>
          <a:bodyPr>
            <a:normAutofit/>
          </a:bodyPr>
          <a:lstStyle/>
          <a:p>
            <a:pPr algn="ctr" rtl="1"/>
            <a:r>
              <a:rPr lang="fa-IR" sz="3600" dirty="0">
                <a:effectLst/>
                <a:latin typeface="Arial" pitchFamily="34" charset="0"/>
              </a:rPr>
              <a:t>دستور العمل اجرایی قانون سقط جنین درمانی</a:t>
            </a:r>
            <a:endParaRPr lang="en-US" sz="3600" dirty="0">
              <a:effectLst/>
            </a:endParaRPr>
          </a:p>
        </p:txBody>
      </p:sp>
    </p:spTree>
    <p:extLst>
      <p:ext uri="{BB962C8B-B14F-4D97-AF65-F5344CB8AC3E}">
        <p14:creationId xmlns:p14="http://schemas.microsoft.com/office/powerpoint/2010/main" val="3886141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72608"/>
          </a:xfrm>
        </p:spPr>
        <p:txBody>
          <a:bodyPr>
            <a:noAutofit/>
          </a:bodyPr>
          <a:lstStyle/>
          <a:p>
            <a:pPr marL="0" indent="0" algn="just" rtl="1">
              <a:buNone/>
            </a:pPr>
            <a:r>
              <a:rPr lang="fa-IR" sz="2400" b="1" dirty="0">
                <a:solidFill>
                  <a:srgbClr val="FF0000"/>
                </a:solidFill>
                <a:effectLst/>
                <a:latin typeface="Times New Roman" panose="02020603050405020304" pitchFamily="18" charset="0"/>
              </a:rPr>
              <a:t>حرج: </a:t>
            </a:r>
            <a:r>
              <a:rPr lang="fa-IR" sz="2400" dirty="0" smtClean="0">
                <a:effectLst/>
                <a:latin typeface="Times New Roman" panose="02020603050405020304" pitchFamily="18" charset="0"/>
              </a:rPr>
              <a:t>عبارت است از نگرانی </a:t>
            </a:r>
            <a:r>
              <a:rPr lang="fa-IR" sz="2400" dirty="0">
                <a:effectLst/>
                <a:latin typeface="Times New Roman" panose="02020603050405020304" pitchFamily="18" charset="0"/>
              </a:rPr>
              <a:t>و سختی مادر به نحوی که تحمل رنج و مشقت </a:t>
            </a:r>
            <a:r>
              <a:rPr lang="fa-IR" sz="2400" dirty="0" smtClean="0">
                <a:effectLst/>
                <a:latin typeface="Times New Roman" panose="02020603050405020304" pitchFamily="18" charset="0"/>
              </a:rPr>
              <a:t>ناشي از ناقص </a:t>
            </a:r>
            <a:r>
              <a:rPr lang="fa-IR" sz="2400" dirty="0">
                <a:effectLst/>
                <a:latin typeface="Times New Roman" panose="02020603050405020304" pitchFamily="18" charset="0"/>
              </a:rPr>
              <a:t>الخلقه بودن یا عقب افتادگی جنین خارج  از توان وی باشد.</a:t>
            </a:r>
          </a:p>
          <a:p>
            <a:pPr marL="0" indent="0" algn="just" rtl="1">
              <a:buNone/>
            </a:pPr>
            <a:r>
              <a:rPr lang="fa-IR" sz="2400" b="1" dirty="0" smtClean="0">
                <a:solidFill>
                  <a:srgbClr val="FF0000"/>
                </a:solidFill>
                <a:effectLst/>
                <a:latin typeface="Times New Roman" panose="02020603050405020304" pitchFamily="18" charset="0"/>
              </a:rPr>
              <a:t>ولوج </a:t>
            </a:r>
            <a:r>
              <a:rPr lang="fa-IR" sz="2400" b="1" dirty="0">
                <a:solidFill>
                  <a:srgbClr val="FF0000"/>
                </a:solidFill>
                <a:effectLst/>
                <a:latin typeface="Times New Roman" panose="02020603050405020304" pitchFamily="18" charset="0"/>
              </a:rPr>
              <a:t>روح: </a:t>
            </a:r>
            <a:r>
              <a:rPr lang="fa-IR" sz="2400" dirty="0">
                <a:effectLst/>
                <a:latin typeface="Times New Roman" panose="02020603050405020304" pitchFamily="18" charset="0"/>
              </a:rPr>
              <a:t>4 ماه از لقاح معادل 19هفته + 1 روزاز </a:t>
            </a:r>
            <a:r>
              <a:rPr lang="en-US" sz="2400" dirty="0">
                <a:effectLst/>
                <a:latin typeface="Times New Roman" panose="02020603050405020304" pitchFamily="18" charset="0"/>
              </a:rPr>
              <a:t>LMP</a:t>
            </a:r>
            <a:r>
              <a:rPr lang="fa-IR" sz="2400" dirty="0">
                <a:effectLst/>
                <a:latin typeface="Times New Roman" panose="02020603050405020304" pitchFamily="18" charset="0"/>
              </a:rPr>
              <a:t> </a:t>
            </a:r>
            <a:r>
              <a:rPr lang="fa-IR" sz="2400" dirty="0" smtClean="0">
                <a:effectLst/>
                <a:latin typeface="Times New Roman" panose="02020603050405020304" pitchFamily="18" charset="0"/>
              </a:rPr>
              <a:t>بر اساس سونو میباشد.</a:t>
            </a:r>
          </a:p>
          <a:p>
            <a:pPr marL="0" indent="0" algn="just" rtl="1">
              <a:buNone/>
            </a:pPr>
            <a:r>
              <a:rPr lang="fa-IR" sz="2400" dirty="0" smtClean="0">
                <a:solidFill>
                  <a:srgbClr val="C00000"/>
                </a:solidFill>
                <a:effectLst/>
                <a:latin typeface="Times New Roman" panose="02020603050405020304" pitchFamily="18" charset="0"/>
              </a:rPr>
              <a:t>(با توجه به قانون و دستورالعمل اجرايي قانون سقط جنين درماني و رعايت ساير موارد مندرج در دستورالعمل تا چهار ماه از زمان لقاح(چهار ماه و دو هفته بعد از </a:t>
            </a:r>
            <a:r>
              <a:rPr lang="en-US" sz="2400" dirty="0" smtClean="0">
                <a:solidFill>
                  <a:srgbClr val="C00000"/>
                </a:solidFill>
                <a:effectLst/>
                <a:latin typeface="Times New Roman" panose="02020603050405020304" pitchFamily="18" charset="0"/>
              </a:rPr>
              <a:t>LMP</a:t>
            </a:r>
            <a:r>
              <a:rPr lang="fa-IR" sz="2400" dirty="0" smtClean="0">
                <a:solidFill>
                  <a:srgbClr val="C00000"/>
                </a:solidFill>
                <a:effectLst/>
                <a:latin typeface="Times New Roman" panose="02020603050405020304" pitchFamily="18" charset="0"/>
              </a:rPr>
              <a:t> بر اساس سونوي معتبر)</a:t>
            </a:r>
            <a:endParaRPr lang="fa-IR" sz="2400" dirty="0">
              <a:solidFill>
                <a:srgbClr val="C00000"/>
              </a:solidFill>
              <a:effectLst/>
              <a:latin typeface="Times New Roman" panose="02020603050405020304" pitchFamily="18" charset="0"/>
            </a:endParaRPr>
          </a:p>
          <a:p>
            <a:pPr marL="0" indent="0" algn="just" rtl="1">
              <a:buNone/>
            </a:pPr>
            <a:r>
              <a:rPr lang="fa-IR" sz="2400" b="1" dirty="0">
                <a:solidFill>
                  <a:srgbClr val="FF0000"/>
                </a:solidFill>
                <a:effectLst/>
                <a:latin typeface="Times New Roman" panose="02020603050405020304" pitchFamily="18" charset="0"/>
              </a:rPr>
              <a:t>بیماری مادر: </a:t>
            </a:r>
            <a:r>
              <a:rPr lang="fa-IR" sz="2400" dirty="0" smtClean="0">
                <a:effectLst/>
                <a:latin typeface="Times New Roman" panose="02020603050405020304" pitchFamily="18" charset="0"/>
              </a:rPr>
              <a:t>عبارت است از وضعیت </a:t>
            </a:r>
            <a:r>
              <a:rPr lang="fa-IR" sz="2400" dirty="0">
                <a:effectLst/>
                <a:latin typeface="Times New Roman" panose="02020603050405020304" pitchFamily="18" charset="0"/>
              </a:rPr>
              <a:t>بالینی و پزشکی مادر که تداوم بارداری درآن تهدید جانی برای </a:t>
            </a:r>
            <a:r>
              <a:rPr lang="fa-IR" sz="2400" dirty="0" smtClean="0">
                <a:effectLst/>
                <a:latin typeface="Times New Roman" panose="02020603050405020304" pitchFamily="18" charset="0"/>
              </a:rPr>
              <a:t>وي تلقی </a:t>
            </a:r>
            <a:r>
              <a:rPr lang="fa-IR" sz="2400" dirty="0">
                <a:effectLst/>
                <a:latin typeface="Times New Roman" panose="02020603050405020304" pitchFamily="18" charset="0"/>
              </a:rPr>
              <a:t>گردد</a:t>
            </a:r>
            <a:r>
              <a:rPr lang="fa-IR" sz="2400" dirty="0" smtClean="0">
                <a:effectLst/>
                <a:latin typeface="Times New Roman" panose="02020603050405020304" pitchFamily="18" charset="0"/>
              </a:rPr>
              <a:t>.</a:t>
            </a:r>
            <a:endParaRPr lang="fa-IR" sz="2400" b="1" dirty="0" smtClean="0">
              <a:solidFill>
                <a:srgbClr val="FF0000"/>
              </a:solidFill>
              <a:effectLst/>
              <a:latin typeface="Times New Roman" panose="02020603050405020304" pitchFamily="18" charset="0"/>
            </a:endParaRPr>
          </a:p>
          <a:p>
            <a:pPr marL="0" indent="0" algn="just" rtl="1">
              <a:buNone/>
            </a:pPr>
            <a:r>
              <a:rPr lang="fa-IR" sz="2400" b="1" dirty="0" smtClean="0">
                <a:solidFill>
                  <a:srgbClr val="FF0000"/>
                </a:solidFill>
                <a:effectLst/>
                <a:latin typeface="Times New Roman" panose="02020603050405020304" pitchFamily="18" charset="0"/>
              </a:rPr>
              <a:t>مراحل بررسي و صدور مجوز سقط جنين درماني</a:t>
            </a:r>
          </a:p>
          <a:p>
            <a:pPr marL="0" indent="0" algn="just" rtl="1">
              <a:buNone/>
            </a:pPr>
            <a:r>
              <a:rPr lang="fa-IR" sz="2400" dirty="0" smtClean="0">
                <a:effectLst/>
                <a:latin typeface="Times New Roman" panose="02020603050405020304" pitchFamily="18" charset="0"/>
              </a:rPr>
              <a:t>درخواست بررسي و صدور مجوز سقط جنين درماني بايد تنها در ادارات كل پزشكي قانوني استان ها و نيز مراكز پزشكي قانوني شهرستان هايي كه شرايط لازم در اين خصوص را با تأييد معاونت پزشكي آزمايشگاهي سازمان داشته باشند تا چهار ماه از زمان لقاح پذيرش گردد.</a:t>
            </a:r>
            <a:endParaRPr lang="fa-IR" sz="2400" b="1" dirty="0">
              <a:solidFill>
                <a:srgbClr val="FF0000"/>
              </a:solidFill>
              <a:effectLst/>
              <a:latin typeface="Times New Roman" panose="02020603050405020304" pitchFamily="18" charset="0"/>
            </a:endParaRPr>
          </a:p>
          <a:p>
            <a:pPr algn="just"/>
            <a:endParaRPr lang="en-US" sz="2400" dirty="0">
              <a:effectLst/>
              <a:latin typeface="Times New Roman" panose="02020603050405020304" pitchFamily="18" charset="0"/>
            </a:endParaRPr>
          </a:p>
          <a:p>
            <a:pPr algn="just" rtl="1"/>
            <a:endParaRPr lang="en-US" sz="2400" dirty="0">
              <a:effectLst/>
              <a:latin typeface="Times New Roman" panose="02020603050405020304" pitchFamily="18" charset="0"/>
            </a:endParaRPr>
          </a:p>
        </p:txBody>
      </p:sp>
      <p:sp>
        <p:nvSpPr>
          <p:cNvPr id="2" name="Title 1"/>
          <p:cNvSpPr>
            <a:spLocks noGrp="1"/>
          </p:cNvSpPr>
          <p:nvPr>
            <p:ph type="title"/>
          </p:nvPr>
        </p:nvSpPr>
        <p:spPr>
          <a:xfrm>
            <a:off x="457200" y="274638"/>
            <a:ext cx="8229600" cy="715962"/>
          </a:xfrm>
        </p:spPr>
        <p:txBody>
          <a:bodyPr>
            <a:normAutofit/>
          </a:bodyPr>
          <a:lstStyle/>
          <a:p>
            <a:pPr algn="ctr" rtl="1"/>
            <a:r>
              <a:rPr lang="fa-IR" sz="3600" dirty="0">
                <a:effectLst/>
                <a:latin typeface="Arial" pitchFamily="34" charset="0"/>
              </a:rPr>
              <a:t>دستور العمل اجرایی قانون سقط جنین درمانی</a:t>
            </a:r>
            <a:endParaRPr lang="en-US" sz="3600" dirty="0">
              <a:effectLst/>
            </a:endParaRPr>
          </a:p>
        </p:txBody>
      </p:sp>
    </p:spTree>
    <p:extLst>
      <p:ext uri="{BB962C8B-B14F-4D97-AF65-F5344CB8AC3E}">
        <p14:creationId xmlns:p14="http://schemas.microsoft.com/office/powerpoint/2010/main" val="3007123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Autofit/>
          </a:bodyPr>
          <a:lstStyle/>
          <a:p>
            <a:pPr marL="514350" indent="-514350" algn="r" rtl="1">
              <a:buNone/>
            </a:pPr>
            <a:r>
              <a:rPr lang="fa-IR" sz="3200" dirty="0" smtClean="0">
                <a:solidFill>
                  <a:srgbClr val="FF0000"/>
                </a:solidFill>
                <a:latin typeface="Tahoma" pitchFamily="34" charset="0"/>
              </a:rPr>
              <a:t>1ـ </a:t>
            </a:r>
            <a:r>
              <a:rPr lang="fa-IR" sz="3200" dirty="0" smtClean="0">
                <a:latin typeface="Tahoma" pitchFamily="34" charset="0"/>
              </a:rPr>
              <a:t> سن </a:t>
            </a:r>
            <a:r>
              <a:rPr lang="fa-IR" sz="3200" dirty="0">
                <a:latin typeface="Tahoma" pitchFamily="34" charset="0"/>
              </a:rPr>
              <a:t>بارداری 19 هفته یا کمتر</a:t>
            </a:r>
          </a:p>
          <a:p>
            <a:pPr marL="514350" indent="-514350" algn="r" rtl="1">
              <a:buNone/>
            </a:pPr>
            <a:r>
              <a:rPr lang="fa-IR" sz="3200" dirty="0">
                <a:solidFill>
                  <a:srgbClr val="FF0000"/>
                </a:solidFill>
                <a:latin typeface="Tahoma" pitchFamily="34" charset="0"/>
              </a:rPr>
              <a:t>2ـ </a:t>
            </a:r>
            <a:r>
              <a:rPr lang="fa-IR" sz="3200" dirty="0" smtClean="0">
                <a:latin typeface="Tahoma" pitchFamily="34" charset="0"/>
              </a:rPr>
              <a:t> رضایت </a:t>
            </a:r>
            <a:r>
              <a:rPr lang="fa-IR" sz="3200" dirty="0">
                <a:latin typeface="Tahoma" pitchFamily="34" charset="0"/>
              </a:rPr>
              <a:t>زن</a:t>
            </a:r>
          </a:p>
          <a:p>
            <a:pPr marL="514350" indent="-514350" algn="r" rtl="1">
              <a:buNone/>
            </a:pPr>
            <a:r>
              <a:rPr lang="fa-IR" sz="3200" dirty="0">
                <a:solidFill>
                  <a:srgbClr val="FF0000"/>
                </a:solidFill>
                <a:latin typeface="Tahoma" pitchFamily="34" charset="0"/>
              </a:rPr>
              <a:t>3ـ </a:t>
            </a:r>
            <a:r>
              <a:rPr lang="fa-IR" sz="3200" dirty="0" smtClean="0">
                <a:latin typeface="Tahoma" pitchFamily="34" charset="0"/>
              </a:rPr>
              <a:t> وجود </a:t>
            </a:r>
            <a:r>
              <a:rPr lang="fa-IR" sz="3200" dirty="0">
                <a:latin typeface="Tahoma" pitchFamily="34" charset="0"/>
              </a:rPr>
              <a:t>یکی از شرایط زیر:</a:t>
            </a:r>
          </a:p>
          <a:p>
            <a:pPr marL="514350" indent="-514350" algn="r" rtl="1">
              <a:buNone/>
            </a:pPr>
            <a:endParaRPr lang="fa-IR" sz="3200" dirty="0">
              <a:latin typeface="Tahoma" pitchFamily="34" charset="0"/>
            </a:endParaRPr>
          </a:p>
          <a:p>
            <a:pPr marL="880110" lvl="1" indent="-514350" algn="r" rtl="1">
              <a:buNone/>
            </a:pPr>
            <a:r>
              <a:rPr lang="fa-IR" sz="3200" dirty="0">
                <a:latin typeface="Tahoma" pitchFamily="34" charset="0"/>
              </a:rPr>
              <a:t>     ـ وجود ناهنجاری اثبات شده جنین به طوری که این ناهنجاری پس از تولد برای مادر سختی و مشقت به همراه داشته باشد. </a:t>
            </a:r>
          </a:p>
          <a:p>
            <a:pPr marL="880110" lvl="1" indent="-514350" algn="r" rtl="1">
              <a:buNone/>
            </a:pPr>
            <a:endParaRPr lang="fa-IR" sz="3200" dirty="0">
              <a:latin typeface="Tahoma" pitchFamily="34" charset="0"/>
            </a:endParaRPr>
          </a:p>
          <a:p>
            <a:pPr marL="880110" lvl="1" indent="-514350" algn="r" rtl="1">
              <a:buNone/>
            </a:pPr>
            <a:r>
              <a:rPr lang="fa-IR" sz="3200" dirty="0">
                <a:latin typeface="Tahoma" pitchFamily="34" charset="0"/>
              </a:rPr>
              <a:t>     ـ بیماری مادر در حدی که ادامه بارداری با تهدید جانی مادر همراه باشد.</a:t>
            </a:r>
          </a:p>
          <a:p>
            <a:pPr algn="r" rtl="1"/>
            <a:endParaRPr lang="en-US" sz="3200" dirty="0"/>
          </a:p>
        </p:txBody>
      </p:sp>
      <p:sp>
        <p:nvSpPr>
          <p:cNvPr id="2" name="Title 1"/>
          <p:cNvSpPr>
            <a:spLocks noGrp="1"/>
          </p:cNvSpPr>
          <p:nvPr>
            <p:ph type="title"/>
          </p:nvPr>
        </p:nvSpPr>
        <p:spPr>
          <a:xfrm>
            <a:off x="457200" y="274638"/>
            <a:ext cx="8229600" cy="792162"/>
          </a:xfrm>
        </p:spPr>
        <p:txBody>
          <a:bodyPr/>
          <a:lstStyle/>
          <a:p>
            <a:pPr algn="ctr" rtl="1"/>
            <a:r>
              <a:rPr lang="fa-IR" dirty="0">
                <a:latin typeface="Tahoma" pitchFamily="34" charset="0"/>
              </a:rPr>
              <a:t>شرایط لازم برای صدور مجوز سقط جنین</a:t>
            </a:r>
            <a:endParaRPr lang="en-US" dirty="0"/>
          </a:p>
        </p:txBody>
      </p:sp>
    </p:spTree>
    <p:extLst>
      <p:ext uri="{BB962C8B-B14F-4D97-AF65-F5344CB8AC3E}">
        <p14:creationId xmlns:p14="http://schemas.microsoft.com/office/powerpoint/2010/main" val="1155662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idx="1"/>
          </p:nvPr>
        </p:nvSpPr>
        <p:spPr>
          <a:xfrm>
            <a:off x="539750" y="214290"/>
            <a:ext cx="8302625" cy="6143668"/>
          </a:xfrm>
        </p:spPr>
        <p:txBody>
          <a:bodyPr>
            <a:normAutofit/>
          </a:bodyPr>
          <a:lstStyle/>
          <a:p>
            <a:pPr marL="514350" indent="-514350" algn="r" rtl="1">
              <a:lnSpc>
                <a:spcPct val="150000"/>
              </a:lnSpc>
              <a:buNone/>
            </a:pPr>
            <a:r>
              <a:rPr lang="fa-IR" sz="3600" dirty="0" smtClean="0">
                <a:effectLst/>
              </a:rPr>
              <a:t>3- </a:t>
            </a:r>
            <a:r>
              <a:rPr lang="fa-IR" sz="3600" dirty="0" smtClean="0">
                <a:effectLst/>
                <a:latin typeface="Tahoma" pitchFamily="34" charset="0"/>
              </a:rPr>
              <a:t>رضایت مادر جهت مجوز سقط جنین(رضایت پدر الزامی نیست.)</a:t>
            </a:r>
          </a:p>
          <a:p>
            <a:pPr marL="514350" indent="-514350" algn="r" rtl="1">
              <a:lnSpc>
                <a:spcPct val="150000"/>
              </a:lnSpc>
              <a:buNone/>
            </a:pPr>
            <a:r>
              <a:rPr lang="fa-IR" sz="3600" dirty="0" smtClean="0">
                <a:effectLst/>
                <a:latin typeface="Tahoma" pitchFamily="34" charset="0"/>
              </a:rPr>
              <a:t>برای تشکیل پرونده در پزشکی قانونی حضور مادر الزامی است</a:t>
            </a:r>
          </a:p>
          <a:p>
            <a:pPr marL="109728" indent="0" algn="r" rtl="1">
              <a:buNone/>
            </a:pPr>
            <a:r>
              <a:rPr lang="fa-IR" sz="3600" dirty="0"/>
              <a:t>درخ</a:t>
            </a:r>
            <a:r>
              <a:rPr lang="fa-IR" sz="3600" dirty="0" smtClean="0"/>
              <a:t>واست </a:t>
            </a:r>
            <a:r>
              <a:rPr lang="fa-IR" sz="3600" dirty="0"/>
              <a:t>مجوز سقط جنین </a:t>
            </a:r>
            <a:r>
              <a:rPr lang="fa-IR" sz="3600" dirty="0" smtClean="0"/>
              <a:t>از پزشکی </a:t>
            </a:r>
            <a:r>
              <a:rPr lang="fa-IR" sz="3600" dirty="0"/>
              <a:t>قانونی نیاز به دستور قضایی </a:t>
            </a:r>
            <a:r>
              <a:rPr lang="fa-IR" sz="3600" dirty="0" smtClean="0"/>
              <a:t>ندارد.</a:t>
            </a:r>
            <a:endParaRPr lang="fa-IR" sz="3600" dirty="0"/>
          </a:p>
          <a:p>
            <a:pPr marL="0" indent="0" algn="r" rtl="1" eaLnBrk="1" hangingPunct="1">
              <a:buFont typeface="Wingdings" pitchFamily="2" charset="2"/>
              <a:buNone/>
              <a:defRPr/>
            </a:pPr>
            <a:endParaRPr lang="fa-IR" sz="3600" dirty="0" smtClean="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defRPr/>
            </a:pPr>
            <a:r>
              <a:rPr lang="fa-IR" dirty="0" smtClean="0"/>
              <a:t>اندیکاسیون های جنینی در سقط</a:t>
            </a:r>
            <a:endParaRPr lang="en-US" dirty="0" smtClean="0"/>
          </a:p>
        </p:txBody>
      </p:sp>
      <p:sp>
        <p:nvSpPr>
          <p:cNvPr id="38915" name="Rectangle 3"/>
          <p:cNvSpPr>
            <a:spLocks noGrp="1" noChangeArrowheads="1"/>
          </p:cNvSpPr>
          <p:nvPr>
            <p:ph type="body" idx="1"/>
          </p:nvPr>
        </p:nvSpPr>
        <p:spPr/>
        <p:txBody>
          <a:bodyPr/>
          <a:lstStyle/>
          <a:p>
            <a:pPr eaLnBrk="1" hangingPunct="1">
              <a:lnSpc>
                <a:spcPct val="90000"/>
              </a:lnSpc>
              <a:defRPr/>
            </a:pPr>
            <a:r>
              <a:rPr lang="en-US" sz="2400" b="1" smtClean="0"/>
              <a:t>Osteogenesis imperfecta</a:t>
            </a:r>
          </a:p>
          <a:p>
            <a:pPr eaLnBrk="1" hangingPunct="1">
              <a:lnSpc>
                <a:spcPct val="90000"/>
              </a:lnSpc>
              <a:defRPr/>
            </a:pPr>
            <a:r>
              <a:rPr lang="en-US" sz="2400" b="1" smtClean="0"/>
              <a:t>Osteochondrodysplasia</a:t>
            </a:r>
          </a:p>
          <a:p>
            <a:pPr eaLnBrk="1" hangingPunct="1">
              <a:lnSpc>
                <a:spcPct val="90000"/>
              </a:lnSpc>
              <a:defRPr/>
            </a:pPr>
            <a:r>
              <a:rPr lang="en-US" sz="2400" b="1" smtClean="0"/>
              <a:t>Osteopetrosis infantile</a:t>
            </a:r>
          </a:p>
          <a:p>
            <a:pPr eaLnBrk="1" hangingPunct="1">
              <a:lnSpc>
                <a:spcPct val="90000"/>
              </a:lnSpc>
              <a:defRPr/>
            </a:pPr>
            <a:r>
              <a:rPr lang="en-US" sz="2400" b="1" smtClean="0"/>
              <a:t>Bilateral renal agenesis</a:t>
            </a:r>
          </a:p>
          <a:p>
            <a:pPr eaLnBrk="1" hangingPunct="1">
              <a:lnSpc>
                <a:spcPct val="90000"/>
              </a:lnSpc>
              <a:defRPr/>
            </a:pPr>
            <a:r>
              <a:rPr lang="en-US" sz="2400" b="1" smtClean="0"/>
              <a:t>Poly cystic kidney</a:t>
            </a:r>
          </a:p>
          <a:p>
            <a:pPr eaLnBrk="1" hangingPunct="1">
              <a:lnSpc>
                <a:spcPct val="90000"/>
              </a:lnSpc>
              <a:defRPr/>
            </a:pPr>
            <a:r>
              <a:rPr lang="en-US" sz="2400" b="1" smtClean="0"/>
              <a:t>Multicystic dysplastic kidney</a:t>
            </a:r>
          </a:p>
          <a:p>
            <a:pPr eaLnBrk="1" hangingPunct="1">
              <a:lnSpc>
                <a:spcPct val="90000"/>
              </a:lnSpc>
              <a:defRPr/>
            </a:pPr>
            <a:r>
              <a:rPr lang="en-US" sz="2400" b="1" smtClean="0"/>
              <a:t>Potter syndrome</a:t>
            </a:r>
          </a:p>
          <a:p>
            <a:pPr eaLnBrk="1" hangingPunct="1">
              <a:lnSpc>
                <a:spcPct val="90000"/>
              </a:lnSpc>
              <a:defRPr/>
            </a:pPr>
            <a:r>
              <a:rPr lang="en-US" sz="2400" b="1" smtClean="0"/>
              <a:t>Congenital nephrotic syndrome and hydrops</a:t>
            </a:r>
          </a:p>
          <a:p>
            <a:pPr eaLnBrk="1" hangingPunct="1">
              <a:lnSpc>
                <a:spcPct val="90000"/>
              </a:lnSpc>
              <a:defRPr/>
            </a:pPr>
            <a:r>
              <a:rPr lang="en-US" sz="2400" b="1" smtClean="0"/>
              <a:t>Severe bilateral hydro nephrosis</a:t>
            </a:r>
          </a:p>
          <a:p>
            <a:pPr eaLnBrk="1" hangingPunct="1">
              <a:lnSpc>
                <a:spcPct val="90000"/>
              </a:lnSpc>
              <a:defRPr/>
            </a:pPr>
            <a:r>
              <a:rPr lang="en-US" sz="2400" b="1" smtClean="0"/>
              <a:t>Alpha thalassemia and hydrops fetalis</a:t>
            </a:r>
          </a:p>
          <a:p>
            <a:pPr eaLnBrk="1" hangingPunct="1">
              <a:lnSpc>
                <a:spcPct val="90000"/>
              </a:lnSpc>
              <a:defRPr/>
            </a:pPr>
            <a:r>
              <a:rPr lang="en-US" sz="2400" b="1" smtClean="0"/>
              <a:t>Thrombotic disorders</a:t>
            </a:r>
          </a:p>
        </p:txBody>
      </p:sp>
    </p:spTree>
    <p:extLst>
      <p:ext uri="{BB962C8B-B14F-4D97-AF65-F5344CB8AC3E}">
        <p14:creationId xmlns:p14="http://schemas.microsoft.com/office/powerpoint/2010/main" val="586927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4213" y="404813"/>
            <a:ext cx="7772400" cy="1736725"/>
          </a:xfrm>
        </p:spPr>
        <p:txBody>
          <a:bodyPr/>
          <a:lstStyle/>
          <a:p>
            <a:pPr algn="ctr" eaLnBrk="1" hangingPunct="1"/>
            <a:r>
              <a:rPr lang="fa-IR" sz="7200" dirty="0" smtClean="0">
                <a:solidFill>
                  <a:srgbClr val="FF0000"/>
                </a:solidFill>
                <a:effectLst/>
                <a:latin typeface="Arial" pitchFamily="34" charset="0"/>
                <a:cs typeface="Arial" pitchFamily="34" charset="0"/>
              </a:rPr>
              <a:t>سقط جنین</a:t>
            </a:r>
            <a:endParaRPr lang="en-US" sz="7200" b="1" i="1" dirty="0" smtClean="0">
              <a:solidFill>
                <a:srgbClr val="FF0000"/>
              </a:solidFill>
              <a:effectLst/>
            </a:endParaRPr>
          </a:p>
        </p:txBody>
      </p:sp>
      <p:sp>
        <p:nvSpPr>
          <p:cNvPr id="143365" name="Rectangle 5"/>
          <p:cNvSpPr>
            <a:spLocks noGrp="1" noChangeArrowheads="1"/>
          </p:cNvSpPr>
          <p:nvPr>
            <p:ph type="subTitle" idx="1"/>
          </p:nvPr>
        </p:nvSpPr>
        <p:spPr>
          <a:xfrm>
            <a:off x="1403350" y="2492375"/>
            <a:ext cx="6400800" cy="3384550"/>
          </a:xfrm>
        </p:spPr>
        <p:txBody>
          <a:bodyPr/>
          <a:lstStyle/>
          <a:p>
            <a:endParaRPr lang="fa-IR" sz="5400" b="1" dirty="0" smtClean="0">
              <a:latin typeface="Arial" pitchFamily="34" charset="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endParaRPr lang="en-US" smtClean="0"/>
          </a:p>
        </p:txBody>
      </p:sp>
      <p:sp>
        <p:nvSpPr>
          <p:cNvPr id="39939" name="Rectangle 3"/>
          <p:cNvSpPr>
            <a:spLocks noGrp="1" noChangeArrowheads="1"/>
          </p:cNvSpPr>
          <p:nvPr>
            <p:ph type="body" idx="1"/>
          </p:nvPr>
        </p:nvSpPr>
        <p:spPr/>
        <p:txBody>
          <a:bodyPr>
            <a:normAutofit lnSpcReduction="10000"/>
          </a:bodyPr>
          <a:lstStyle/>
          <a:p>
            <a:pPr eaLnBrk="1" hangingPunct="1">
              <a:lnSpc>
                <a:spcPct val="90000"/>
              </a:lnSpc>
              <a:defRPr/>
            </a:pPr>
            <a:r>
              <a:rPr lang="en-US" sz="2400" b="1" smtClean="0"/>
              <a:t>Trisomy13-18-3-16-8</a:t>
            </a:r>
          </a:p>
          <a:p>
            <a:pPr eaLnBrk="1" hangingPunct="1">
              <a:lnSpc>
                <a:spcPct val="90000"/>
              </a:lnSpc>
              <a:defRPr/>
            </a:pPr>
            <a:r>
              <a:rPr lang="en-US" sz="2400" b="1" smtClean="0"/>
              <a:t>Anencephaly</a:t>
            </a:r>
          </a:p>
          <a:p>
            <a:pPr eaLnBrk="1" hangingPunct="1">
              <a:lnSpc>
                <a:spcPct val="90000"/>
              </a:lnSpc>
              <a:defRPr/>
            </a:pPr>
            <a:r>
              <a:rPr lang="en-US" sz="2400" b="1" smtClean="0"/>
              <a:t>Cat cry syndrome</a:t>
            </a:r>
          </a:p>
          <a:p>
            <a:pPr eaLnBrk="1" hangingPunct="1">
              <a:lnSpc>
                <a:spcPct val="90000"/>
              </a:lnSpc>
              <a:defRPr/>
            </a:pPr>
            <a:r>
              <a:rPr lang="en-US" sz="2400" b="1" smtClean="0"/>
              <a:t>Holoprosencephaly</a:t>
            </a:r>
          </a:p>
          <a:p>
            <a:pPr eaLnBrk="1" hangingPunct="1">
              <a:lnSpc>
                <a:spcPct val="90000"/>
              </a:lnSpc>
              <a:defRPr/>
            </a:pPr>
            <a:r>
              <a:rPr lang="en-US" sz="2400" b="1" smtClean="0"/>
              <a:t>Syringomyelia</a:t>
            </a:r>
          </a:p>
          <a:p>
            <a:pPr eaLnBrk="1" hangingPunct="1">
              <a:lnSpc>
                <a:spcPct val="90000"/>
              </a:lnSpc>
              <a:defRPr/>
            </a:pPr>
            <a:r>
              <a:rPr lang="en-US" sz="2400" b="1" smtClean="0"/>
              <a:t>Cranioschisis</a:t>
            </a:r>
          </a:p>
          <a:p>
            <a:pPr eaLnBrk="1" hangingPunct="1">
              <a:lnSpc>
                <a:spcPct val="90000"/>
              </a:lnSpc>
              <a:defRPr/>
            </a:pPr>
            <a:r>
              <a:rPr lang="en-US" sz="2400" b="1" smtClean="0"/>
              <a:t>Meningoencephalocele-meningohydroencephalocele</a:t>
            </a:r>
          </a:p>
          <a:p>
            <a:pPr eaLnBrk="1" hangingPunct="1">
              <a:lnSpc>
                <a:spcPct val="90000"/>
              </a:lnSpc>
              <a:defRPr/>
            </a:pPr>
            <a:r>
              <a:rPr lang="en-US" sz="2400" b="1" smtClean="0"/>
              <a:t>Tanatophoric dysplasia</a:t>
            </a:r>
          </a:p>
          <a:p>
            <a:pPr eaLnBrk="1" hangingPunct="1">
              <a:lnSpc>
                <a:spcPct val="90000"/>
              </a:lnSpc>
              <a:defRPr/>
            </a:pPr>
            <a:r>
              <a:rPr lang="en-US" sz="2400" b="1" smtClean="0"/>
              <a:t>Cyclobia with holoprosencephaly </a:t>
            </a:r>
          </a:p>
          <a:p>
            <a:pPr algn="r" rtl="1" eaLnBrk="1" hangingPunct="1">
              <a:lnSpc>
                <a:spcPct val="90000"/>
              </a:lnSpc>
              <a:defRPr/>
            </a:pPr>
            <a:r>
              <a:rPr lang="fa-IR" sz="2400" b="1" smtClean="0"/>
              <a:t>ايكتيوزمادرزادي</a:t>
            </a:r>
          </a:p>
          <a:p>
            <a:pPr algn="r" rtl="1" eaLnBrk="1" hangingPunct="1">
              <a:lnSpc>
                <a:spcPct val="90000"/>
              </a:lnSpc>
              <a:defRPr/>
            </a:pPr>
            <a:r>
              <a:rPr lang="fa-IR" sz="2400" b="1" smtClean="0"/>
              <a:t>شيزنسفالي</a:t>
            </a:r>
            <a:endParaRPr lang="en-US" sz="2400" b="1" smtClean="0"/>
          </a:p>
        </p:txBody>
      </p:sp>
    </p:spTree>
    <p:extLst>
      <p:ext uri="{BB962C8B-B14F-4D97-AF65-F5344CB8AC3E}">
        <p14:creationId xmlns:p14="http://schemas.microsoft.com/office/powerpoint/2010/main" val="1247883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4" y="365129"/>
            <a:ext cx="7886700" cy="627479"/>
          </a:xfrm>
        </p:spPr>
        <p:txBody>
          <a:bodyPr>
            <a:normAutofit/>
          </a:bodyPr>
          <a:lstStyle/>
          <a:p>
            <a:pPr algn="ctr"/>
            <a:r>
              <a:rPr lang="fa-IR" sz="2000" b="1" dirty="0" smtClean="0">
                <a:cs typeface="+mn-cs"/>
              </a:rPr>
              <a:t>مصاديق سقط جنين درماني</a:t>
            </a:r>
            <a:endParaRPr lang="fa-IR" sz="2000" b="1" dirty="0">
              <a:cs typeface="+mn-cs"/>
            </a:endParaRPr>
          </a:p>
        </p:txBody>
      </p:sp>
      <p:sp>
        <p:nvSpPr>
          <p:cNvPr id="5" name="Content Placeholder 4"/>
          <p:cNvSpPr>
            <a:spLocks noGrp="1"/>
          </p:cNvSpPr>
          <p:nvPr>
            <p:ph idx="1"/>
          </p:nvPr>
        </p:nvSpPr>
        <p:spPr>
          <a:xfrm>
            <a:off x="628654" y="1200150"/>
            <a:ext cx="7886700" cy="4976813"/>
          </a:xfrm>
        </p:spPr>
        <p:txBody>
          <a:bodyPr/>
          <a:lstStyle/>
          <a:p>
            <a:pPr marL="0" indent="0">
              <a:buNone/>
            </a:pPr>
            <a:r>
              <a:rPr lang="fa-IR" b="1" u="sng" dirty="0" smtClean="0"/>
              <a:t>ايمني و آلرژي</a:t>
            </a:r>
            <a:endParaRPr lang="en-US" b="1" u="sng" dirty="0" smtClean="0"/>
          </a:p>
          <a:p>
            <a:endParaRPr lang="fa-IR" dirty="0" smtClean="0"/>
          </a:p>
          <a:p>
            <a:pPr algn="l"/>
            <a:endParaRPr lang="fa-IR" dirty="0"/>
          </a:p>
        </p:txBody>
      </p:sp>
      <p:graphicFrame>
        <p:nvGraphicFramePr>
          <p:cNvPr id="9" name="Table 8"/>
          <p:cNvGraphicFramePr>
            <a:graphicFrameLocks noGrp="1"/>
          </p:cNvGraphicFramePr>
          <p:nvPr>
            <p:extLst>
              <p:ext uri="{D42A27DB-BD31-4B8C-83A1-F6EECF244321}">
                <p14:modId xmlns:p14="http://schemas.microsoft.com/office/powerpoint/2010/main" val="2067685187"/>
              </p:ext>
            </p:extLst>
          </p:nvPr>
        </p:nvGraphicFramePr>
        <p:xfrm>
          <a:off x="628653" y="2156663"/>
          <a:ext cx="7886698" cy="3662262"/>
        </p:xfrm>
        <a:graphic>
          <a:graphicData uri="http://schemas.openxmlformats.org/drawingml/2006/table">
            <a:tbl>
              <a:tblPr rtl="1" firstRow="1" bandRow="1">
                <a:tableStyleId>{E8B1032C-EA38-4F05-BA0D-38AFFFC7BED3}</a:tableStyleId>
              </a:tblPr>
              <a:tblGrid>
                <a:gridCol w="3943349"/>
                <a:gridCol w="3943349"/>
              </a:tblGrid>
              <a:tr h="421857">
                <a:tc>
                  <a:txBody>
                    <a:bodyPr/>
                    <a:lstStyle/>
                    <a:p>
                      <a:pPr algn="ctr" rtl="1">
                        <a:lnSpc>
                          <a:spcPct val="150000"/>
                        </a:lnSpc>
                        <a:spcAft>
                          <a:spcPts val="0"/>
                        </a:spcAft>
                        <a:tabLst>
                          <a:tab pos="1737360" algn="l"/>
                        </a:tabLst>
                      </a:pPr>
                      <a:r>
                        <a:rPr lang="fa-IR" sz="1000" dirty="0">
                          <a:effectLst/>
                          <a:cs typeface="+mn-cs"/>
                        </a:rPr>
                        <a:t>سندرم گريسلي</a:t>
                      </a:r>
                      <a:endParaRPr lang="en-US" sz="1000" b="1"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err="1">
                          <a:effectLst/>
                          <a:latin typeface="Times New Roman" panose="02020603050405020304" pitchFamily="18" charset="0"/>
                          <a:cs typeface="Times New Roman" panose="02020603050405020304" pitchFamily="18" charset="0"/>
                        </a:rPr>
                        <a:t>Grisel’s</a:t>
                      </a:r>
                      <a:r>
                        <a:rPr lang="en-US" sz="1000" dirty="0">
                          <a:effectLst/>
                          <a:latin typeface="Times New Roman" panose="02020603050405020304" pitchFamily="18" charset="0"/>
                          <a:cs typeface="Times New Roman" panose="02020603050405020304" pitchFamily="18" charset="0"/>
                        </a:rPr>
                        <a:t> syndrome</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dirty="0">
                          <a:effectLst/>
                          <a:cs typeface="+mn-cs"/>
                        </a:rPr>
                        <a:t>سندرم ويسكوت آلدريچ</a:t>
                      </a:r>
                      <a:endParaRPr lang="en-US" sz="1000" b="1"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err="1">
                          <a:effectLst/>
                          <a:latin typeface="Times New Roman" panose="02020603050405020304" pitchFamily="18" charset="0"/>
                          <a:cs typeface="Times New Roman" panose="02020603050405020304" pitchFamily="18" charset="0"/>
                        </a:rPr>
                        <a:t>Wiskott</a:t>
                      </a:r>
                      <a:r>
                        <a:rPr lang="en-US" sz="1000" dirty="0">
                          <a:effectLst/>
                          <a:latin typeface="Times New Roman" panose="02020603050405020304" pitchFamily="18" charset="0"/>
                          <a:cs typeface="Times New Roman" panose="02020603050405020304" pitchFamily="18" charset="0"/>
                        </a:rPr>
                        <a:t>-Aldrich syndrome (WAS)</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dirty="0">
                          <a:effectLst/>
                          <a:cs typeface="+mn-cs"/>
                        </a:rPr>
                        <a:t>سندرم نقص ايمني مركب شديد</a:t>
                      </a:r>
                      <a:endParaRPr lang="en-US" sz="1000" b="1"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a:effectLst/>
                          <a:latin typeface="Times New Roman" panose="02020603050405020304" pitchFamily="18" charset="0"/>
                          <a:cs typeface="Times New Roman" panose="02020603050405020304" pitchFamily="18" charset="0"/>
                        </a:rPr>
                        <a:t>Severe Combined Immune deficiency (SCID) syndrome</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dirty="0">
                          <a:effectLst/>
                          <a:cs typeface="+mn-cs"/>
                        </a:rPr>
                        <a:t>سندرم چدياك هيگاشي</a:t>
                      </a:r>
                      <a:endParaRPr lang="en-US" sz="1000" b="1"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err="1">
                          <a:effectLst/>
                          <a:latin typeface="Times New Roman" panose="02020603050405020304" pitchFamily="18" charset="0"/>
                          <a:cs typeface="Times New Roman" panose="02020603050405020304" pitchFamily="18" charset="0"/>
                        </a:rPr>
                        <a:t>Chediak</a:t>
                      </a:r>
                      <a:r>
                        <a:rPr lang="en-US" sz="1000" dirty="0">
                          <a:effectLst/>
                          <a:latin typeface="Times New Roman" panose="02020603050405020304" pitchFamily="18" charset="0"/>
                          <a:cs typeface="Times New Roman" panose="02020603050405020304" pitchFamily="18" charset="0"/>
                        </a:rPr>
                        <a:t>-Higashi syndrome (CHS)</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a:effectLst/>
                          <a:cs typeface="+mn-cs"/>
                        </a:rPr>
                        <a:t>سندرم نقص چسبندگي لكوسيت</a:t>
                      </a:r>
                      <a:endParaRPr lang="en-US" sz="1000" b="1">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0">
                        <a:lnSpc>
                          <a:spcPct val="150000"/>
                        </a:lnSpc>
                        <a:spcAft>
                          <a:spcPts val="0"/>
                        </a:spcAft>
                        <a:tabLst>
                          <a:tab pos="1737360" algn="l"/>
                        </a:tabLst>
                      </a:pPr>
                      <a:r>
                        <a:rPr lang="en-US" sz="1000" dirty="0">
                          <a:effectLst/>
                          <a:latin typeface="Times New Roman" panose="02020603050405020304" pitchFamily="18" charset="0"/>
                          <a:cs typeface="Times New Roman" panose="02020603050405020304" pitchFamily="18" charset="0"/>
                        </a:rPr>
                        <a:t>Leukocyte Adhesion Deficiency syndrome (LADS)</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a:effectLst/>
                          <a:cs typeface="+mn-cs"/>
                        </a:rPr>
                        <a:t>نوتروپني مادرزادي شديد</a:t>
                      </a:r>
                      <a:endParaRPr lang="en-US" sz="1000" b="1">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0">
                        <a:lnSpc>
                          <a:spcPct val="150000"/>
                        </a:lnSpc>
                        <a:spcAft>
                          <a:spcPts val="0"/>
                        </a:spcAft>
                        <a:tabLst>
                          <a:tab pos="1737360" algn="l"/>
                        </a:tabLst>
                      </a:pPr>
                      <a:r>
                        <a:rPr lang="en-US" sz="1000" dirty="0">
                          <a:effectLst/>
                          <a:latin typeface="Times New Roman" panose="02020603050405020304" pitchFamily="18" charset="0"/>
                          <a:cs typeface="Times New Roman" panose="02020603050405020304" pitchFamily="18" charset="0"/>
                        </a:rPr>
                        <a:t>Severe Congenital Neutropenia (SCN)</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a:effectLst/>
                          <a:cs typeface="+mn-cs"/>
                        </a:rPr>
                        <a:t>بيماري گرانولوماتوز مزمن</a:t>
                      </a:r>
                      <a:endParaRPr lang="en-US" sz="1000" b="1">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a:effectLst/>
                          <a:latin typeface="Times New Roman" panose="02020603050405020304" pitchFamily="18" charset="0"/>
                          <a:cs typeface="Times New Roman" panose="02020603050405020304" pitchFamily="18" charset="0"/>
                        </a:rPr>
                        <a:t>Chronic Granulomatous Disease (CGD)</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915">
                <a:tc>
                  <a:txBody>
                    <a:bodyPr/>
                    <a:lstStyle/>
                    <a:p>
                      <a:pPr algn="ctr" rtl="1">
                        <a:lnSpc>
                          <a:spcPct val="150000"/>
                        </a:lnSpc>
                        <a:spcAft>
                          <a:spcPts val="0"/>
                        </a:spcAft>
                        <a:tabLst>
                          <a:tab pos="1737360" algn="l"/>
                        </a:tabLst>
                      </a:pPr>
                      <a:r>
                        <a:rPr lang="fa-IR" sz="1000" dirty="0">
                          <a:effectLst/>
                          <a:cs typeface="+mn-cs"/>
                        </a:rPr>
                        <a:t>لنفوهيستيوسيتوز هموفاگوسيتيك</a:t>
                      </a:r>
                      <a:endParaRPr lang="en-US" sz="1000" b="1"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1000" dirty="0" err="1">
                          <a:effectLst/>
                          <a:latin typeface="Times New Roman" panose="02020603050405020304" pitchFamily="18" charset="0"/>
                          <a:cs typeface="Times New Roman" panose="02020603050405020304" pitchFamily="18" charset="0"/>
                        </a:rPr>
                        <a:t>Hemophagocytic</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Lymphohystiocytosis</a:t>
                      </a:r>
                      <a:r>
                        <a:rPr lang="en-US" sz="1000" dirty="0">
                          <a:effectLst/>
                          <a:latin typeface="Times New Roman" panose="02020603050405020304" pitchFamily="18" charset="0"/>
                          <a:cs typeface="Times New Roman" panose="02020603050405020304" pitchFamily="18" charset="0"/>
                        </a:rPr>
                        <a:t> (HLH)</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3088901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4486" y="225593"/>
            <a:ext cx="7886700" cy="5617495"/>
          </a:xfrm>
        </p:spPr>
        <p:txBody>
          <a:bodyPr/>
          <a:lstStyle/>
          <a:p>
            <a:pPr marL="0" indent="0">
              <a:buNone/>
            </a:pPr>
            <a:r>
              <a:rPr lang="fa-IR" b="1" i="1" u="sng" dirty="0" smtClean="0"/>
              <a:t>ارتوپدي</a:t>
            </a:r>
            <a:r>
              <a:rPr lang="fa-IR" i="1" dirty="0"/>
              <a:t> </a:t>
            </a:r>
            <a:endParaRPr lang="fa-IR" i="1" dirty="0" smtClean="0"/>
          </a:p>
          <a:p>
            <a:pPr marL="0" indent="0">
              <a:buNone/>
            </a:pPr>
            <a:r>
              <a:rPr lang="fa-IR" dirty="0" smtClean="0"/>
              <a:t>الف- </a:t>
            </a:r>
            <a:r>
              <a:rPr lang="fa-IR" dirty="0"/>
              <a:t>ديسپلازي هاي استخواني </a:t>
            </a:r>
            <a:endParaRPr lang="en-US" dirty="0"/>
          </a:p>
          <a:p>
            <a:pPr marL="0" indent="0">
              <a:buNone/>
            </a:pPr>
            <a:endParaRPr lang="en-US" dirty="0">
              <a:cs typeface="B Lotus" panose="00000400000000000000" pitchFamily="2" charset="-78"/>
            </a:endParaRPr>
          </a:p>
          <a:p>
            <a:pPr marL="0" indent="0">
              <a:buNone/>
            </a:pPr>
            <a:endParaRPr lang="fa-IR" i="1" dirty="0" smtClean="0">
              <a:cs typeface="B Lotus" panose="000004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743357422"/>
              </p:ext>
            </p:extLst>
          </p:nvPr>
        </p:nvGraphicFramePr>
        <p:xfrm>
          <a:off x="611560" y="1124744"/>
          <a:ext cx="8076864" cy="5400597"/>
        </p:xfrm>
        <a:graphic>
          <a:graphicData uri="http://schemas.openxmlformats.org/drawingml/2006/table">
            <a:tbl>
              <a:tblPr rtl="1" firstRow="1" bandRow="1">
                <a:tableStyleId>{E8B1032C-EA38-4F05-BA0D-38AFFFC7BED3}</a:tableStyleId>
              </a:tblPr>
              <a:tblGrid>
                <a:gridCol w="4064000"/>
                <a:gridCol w="4012864"/>
              </a:tblGrid>
              <a:tr h="302636">
                <a:tc>
                  <a:txBody>
                    <a:bodyPr/>
                    <a:lstStyle/>
                    <a:p>
                      <a:pPr algn="ctr" rtl="1">
                        <a:spcAft>
                          <a:spcPts val="0"/>
                        </a:spcAft>
                        <a:tabLst>
                          <a:tab pos="1146175" algn="l"/>
                        </a:tabLst>
                      </a:pPr>
                      <a:r>
                        <a:rPr lang="fa-IR" sz="900" dirty="0">
                          <a:effectLst/>
                        </a:rPr>
                        <a:t>آكوندروپلازي</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a:effectLst/>
                        </a:rPr>
                        <a:t>Acondroplasia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92874">
                <a:tc>
                  <a:txBody>
                    <a:bodyPr/>
                    <a:lstStyle/>
                    <a:p>
                      <a:pPr algn="ctr" rtl="1">
                        <a:spcAft>
                          <a:spcPts val="0"/>
                        </a:spcAft>
                      </a:pPr>
                      <a:r>
                        <a:rPr lang="fa-IR" sz="900" dirty="0">
                          <a:effectLst/>
                        </a:rPr>
                        <a:t>استئوژنز ايمپرفكتا (به جز نوع </a:t>
                      </a:r>
                      <a:r>
                        <a:rPr lang="en-US" sz="900" dirty="0">
                          <a:effectLst/>
                        </a:rPr>
                        <a:t>I</a:t>
                      </a:r>
                      <a:r>
                        <a:rPr lang="fa-IR" sz="900" dirty="0">
                          <a:effectLst/>
                        </a:rPr>
                        <a:t>)</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err="1">
                          <a:effectLst/>
                        </a:rPr>
                        <a:t>Osteogenesis</a:t>
                      </a:r>
                      <a:r>
                        <a:rPr lang="en-US" sz="900" dirty="0">
                          <a:effectLst/>
                        </a:rPr>
                        <a:t> </a:t>
                      </a:r>
                      <a:r>
                        <a:rPr lang="en-US" sz="900" dirty="0" err="1">
                          <a:effectLst/>
                        </a:rPr>
                        <a:t>Imperfecta</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96780">
                <a:tc>
                  <a:txBody>
                    <a:bodyPr/>
                    <a:lstStyle/>
                    <a:p>
                      <a:pPr algn="ctr" rtl="1">
                        <a:spcAft>
                          <a:spcPts val="0"/>
                        </a:spcAft>
                      </a:pPr>
                      <a:r>
                        <a:rPr lang="fa-IR" sz="900" dirty="0">
                          <a:effectLst/>
                        </a:rPr>
                        <a:t>كوندروديسپلازي پونكتاتا (ريزومليك نوع </a:t>
                      </a:r>
                      <a:r>
                        <a:rPr lang="en-US" sz="900" dirty="0">
                          <a:effectLst/>
                        </a:rPr>
                        <a:t>AR</a:t>
                      </a:r>
                      <a:r>
                        <a:rPr lang="fa-IR" sz="900" dirty="0">
                          <a:effectLst/>
                        </a:rPr>
                        <a:t> و </a:t>
                      </a:r>
                      <a:r>
                        <a:rPr lang="en-US" sz="900" dirty="0">
                          <a:effectLst/>
                        </a:rPr>
                        <a:t>XL</a:t>
                      </a:r>
                      <a:r>
                        <a:rPr lang="fa-IR" sz="900" dirty="0">
                          <a:effectLst/>
                        </a:rPr>
                        <a:t>) </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Condrodysplasia punctata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28019">
                <a:tc>
                  <a:txBody>
                    <a:bodyPr/>
                    <a:lstStyle/>
                    <a:p>
                      <a:pPr algn="ctr" rtl="1">
                        <a:spcAft>
                          <a:spcPts val="0"/>
                        </a:spcAft>
                      </a:pPr>
                      <a:r>
                        <a:rPr lang="fa-IR" sz="900">
                          <a:effectLst/>
                        </a:rPr>
                        <a:t>ديسپلازي دياستروفيك </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Diastrophic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61212">
                <a:tc>
                  <a:txBody>
                    <a:bodyPr/>
                    <a:lstStyle/>
                    <a:p>
                      <a:pPr algn="ctr" rtl="1">
                        <a:spcAft>
                          <a:spcPts val="0"/>
                        </a:spcAft>
                      </a:pPr>
                      <a:r>
                        <a:rPr lang="fa-IR" sz="900" dirty="0">
                          <a:effectLst/>
                        </a:rPr>
                        <a:t>سندرم اليس وان كرولد (ديسپلازي كوندرو اكتودرمال)</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rPr>
                        <a:t>Ellis- van </a:t>
                      </a:r>
                      <a:r>
                        <a:rPr lang="en-US" sz="900" dirty="0" err="1">
                          <a:effectLst/>
                        </a:rPr>
                        <a:t>creveld</a:t>
                      </a:r>
                      <a:r>
                        <a:rPr lang="en-US" sz="900" dirty="0">
                          <a:effectLst/>
                        </a:rPr>
                        <a:t> syndrome</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73350">
                <a:tc>
                  <a:txBody>
                    <a:bodyPr/>
                    <a:lstStyle/>
                    <a:p>
                      <a:pPr algn="ctr" rtl="1">
                        <a:spcAft>
                          <a:spcPts val="0"/>
                        </a:spcAft>
                      </a:pPr>
                      <a:r>
                        <a:rPr lang="fa-IR" sz="900">
                          <a:effectLst/>
                        </a:rPr>
                        <a:t>ديسپلازي اكرومزوليك</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Acromesolic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92874">
                <a:tc>
                  <a:txBody>
                    <a:bodyPr/>
                    <a:lstStyle/>
                    <a:p>
                      <a:pPr algn="ctr" rtl="1">
                        <a:spcAft>
                          <a:spcPts val="0"/>
                        </a:spcAft>
                      </a:pPr>
                      <a:r>
                        <a:rPr lang="fa-IR" sz="900" dirty="0">
                          <a:effectLst/>
                        </a:rPr>
                        <a:t>ديسپلازي اپي فيزيال (نوع </a:t>
                      </a:r>
                      <a:r>
                        <a:rPr lang="en-US" sz="900" dirty="0" err="1">
                          <a:effectLst/>
                        </a:rPr>
                        <a:t>ongenita</a:t>
                      </a:r>
                      <a:r>
                        <a:rPr lang="en-US" sz="900" dirty="0">
                          <a:effectLst/>
                        </a:rPr>
                        <a:t>  </a:t>
                      </a:r>
                      <a:r>
                        <a:rPr lang="fa-IR" sz="900" dirty="0">
                          <a:effectLst/>
                        </a:rPr>
                        <a:t>‌</a:t>
                      </a:r>
                      <a:r>
                        <a:rPr lang="en-US" sz="900" dirty="0">
                          <a:effectLst/>
                        </a:rPr>
                        <a:t>C </a:t>
                      </a:r>
                      <a:r>
                        <a:rPr lang="fa-IR" sz="900" dirty="0">
                          <a:effectLst/>
                        </a:rPr>
                        <a:t>)</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Epiphyseal dysplasia </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12398">
                <a:tc>
                  <a:txBody>
                    <a:bodyPr/>
                    <a:lstStyle/>
                    <a:p>
                      <a:pPr algn="ctr" rtl="1">
                        <a:spcAft>
                          <a:spcPts val="0"/>
                        </a:spcAft>
                      </a:pPr>
                      <a:r>
                        <a:rPr lang="fa-IR" sz="900">
                          <a:effectLst/>
                        </a:rPr>
                        <a:t>ديسپلازي متافيريال </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Metaphyseal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10024">
                <a:tc>
                  <a:txBody>
                    <a:bodyPr/>
                    <a:lstStyle/>
                    <a:p>
                      <a:pPr algn="ctr" rtl="1">
                        <a:spcAft>
                          <a:spcPts val="0"/>
                        </a:spcAft>
                      </a:pPr>
                      <a:r>
                        <a:rPr lang="fa-IR" sz="900">
                          <a:effectLst/>
                        </a:rPr>
                        <a:t>ديسپلازي اسپونديلواپي­متافيزيال</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Spondyloepimetaphyseal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31925">
                <a:tc>
                  <a:txBody>
                    <a:bodyPr/>
                    <a:lstStyle/>
                    <a:p>
                      <a:pPr algn="ctr" rtl="1">
                        <a:spcAft>
                          <a:spcPts val="0"/>
                        </a:spcAft>
                      </a:pPr>
                      <a:r>
                        <a:rPr lang="fa-IR" sz="900" dirty="0">
                          <a:effectLst/>
                        </a:rPr>
                        <a:t>ديسپلازي متاتروپيك </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Metatropic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31923">
                <a:tc>
                  <a:txBody>
                    <a:bodyPr/>
                    <a:lstStyle/>
                    <a:p>
                      <a:pPr algn="ctr" rtl="1">
                        <a:spcAft>
                          <a:spcPts val="0"/>
                        </a:spcAft>
                      </a:pPr>
                      <a:r>
                        <a:rPr lang="fa-IR" sz="900">
                          <a:effectLst/>
                        </a:rPr>
                        <a:t>ديسپلازي تاناتوفوريك </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Thanatophoric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63586">
                <a:tc>
                  <a:txBody>
                    <a:bodyPr/>
                    <a:lstStyle/>
                    <a:p>
                      <a:pPr algn="ctr" rtl="1">
                        <a:spcAft>
                          <a:spcPts val="0"/>
                        </a:spcAft>
                      </a:pPr>
                      <a:r>
                        <a:rPr lang="fa-IR" sz="900">
                          <a:effectLst/>
                        </a:rPr>
                        <a:t>ديسپلازي كمپومليك</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Campomelic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12398">
                <a:tc>
                  <a:txBody>
                    <a:bodyPr/>
                    <a:lstStyle/>
                    <a:p>
                      <a:pPr algn="ctr" rtl="1">
                        <a:spcAft>
                          <a:spcPts val="0"/>
                        </a:spcAft>
                      </a:pPr>
                      <a:r>
                        <a:rPr lang="fa-IR" sz="900">
                          <a:effectLst/>
                        </a:rPr>
                        <a:t>ديسپلازي آسفيكسي­زاي توراسيك</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Asphyxiating Thoracic dysplasia</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00261">
                <a:tc>
                  <a:txBody>
                    <a:bodyPr/>
                    <a:lstStyle/>
                    <a:p>
                      <a:pPr algn="ctr" rtl="1">
                        <a:spcAft>
                          <a:spcPts val="0"/>
                        </a:spcAft>
                      </a:pPr>
                      <a:r>
                        <a:rPr lang="fa-IR" sz="900">
                          <a:effectLst/>
                        </a:rPr>
                        <a:t>ديسپلازي استخواني- غضروفي كشنده يا استيپل اپي­فيزيال</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a:effectLst/>
                        </a:rPr>
                        <a:t>Stippled Epiphysis</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890337">
                <a:tc>
                  <a:txBody>
                    <a:bodyPr/>
                    <a:lstStyle/>
                    <a:p>
                      <a:pPr algn="ctr" rtl="1">
                        <a:spcAft>
                          <a:spcPts val="0"/>
                        </a:spcAft>
                      </a:pPr>
                      <a:r>
                        <a:rPr lang="fa-IR" sz="900" dirty="0">
                          <a:effectLst/>
                        </a:rPr>
                        <a:t>آپلازي يا هيپوپلازي راديوس (سندرم فانكوني</a:t>
                      </a:r>
                      <a:r>
                        <a:rPr lang="en-US" sz="900" dirty="0">
                          <a:effectLst/>
                        </a:rPr>
                        <a:t>/</a:t>
                      </a:r>
                      <a:r>
                        <a:rPr lang="fa-IR" sz="900" dirty="0">
                          <a:effectLst/>
                        </a:rPr>
                        <a:t>سندرم </a:t>
                      </a:r>
                      <a:r>
                        <a:rPr lang="en-US" sz="900" dirty="0">
                          <a:effectLst/>
                        </a:rPr>
                        <a:t>TAR /</a:t>
                      </a:r>
                      <a:r>
                        <a:rPr lang="fa-IR" sz="900" dirty="0">
                          <a:effectLst/>
                        </a:rPr>
                        <a:t> آنومالي </a:t>
                      </a:r>
                      <a:r>
                        <a:rPr lang="en-US" sz="900" dirty="0">
                          <a:effectLst/>
                        </a:rPr>
                        <a:t>VATER</a:t>
                      </a:r>
                      <a:r>
                        <a:rPr lang="fa-IR" sz="900" dirty="0">
                          <a:effectLst/>
                        </a:rPr>
                        <a:t> / سندرم </a:t>
                      </a:r>
                      <a:r>
                        <a:rPr lang="en-US" sz="900" dirty="0">
                          <a:effectLst/>
                        </a:rPr>
                        <a:t>AASE</a:t>
                      </a:r>
                      <a:r>
                        <a:rPr lang="fa-IR" sz="900" dirty="0">
                          <a:effectLst/>
                        </a:rPr>
                        <a:t> / شست  سه بندي /  آنمي هيپوپلاستيك و </a:t>
                      </a:r>
                      <a:r>
                        <a:rPr lang="en-US" sz="900" dirty="0">
                          <a:effectLst/>
                        </a:rPr>
                        <a:t> CHD</a:t>
                      </a:r>
                      <a:r>
                        <a:rPr lang="fa-IR" sz="900" dirty="0">
                          <a:effectLst/>
                        </a:rPr>
                        <a:t>)</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rPr>
                        <a:t>Radial Aplasia or Hypoplasia (</a:t>
                      </a:r>
                      <a:r>
                        <a:rPr lang="en-US" sz="900" dirty="0" err="1">
                          <a:effectLst/>
                        </a:rPr>
                        <a:t>Fanconi</a:t>
                      </a:r>
                      <a:r>
                        <a:rPr lang="en-US" sz="900" dirty="0">
                          <a:effectLst/>
                        </a:rPr>
                        <a:t> synd. /TAR synd.(thrombocytopenia with absent radius) / VATER anomaly /AASE synd. /</a:t>
                      </a:r>
                      <a:r>
                        <a:rPr lang="en-US" sz="900" dirty="0" err="1">
                          <a:effectLst/>
                        </a:rPr>
                        <a:t>Triphalangeal</a:t>
                      </a:r>
                      <a:r>
                        <a:rPr lang="en-US" sz="900" dirty="0">
                          <a:effectLst/>
                        </a:rPr>
                        <a:t> thumb (TPT) /</a:t>
                      </a:r>
                      <a:r>
                        <a:rPr lang="en-US" sz="900" dirty="0" err="1">
                          <a:effectLst/>
                        </a:rPr>
                        <a:t>Hypoplastic</a:t>
                      </a:r>
                      <a:r>
                        <a:rPr lang="en-US" sz="900" dirty="0">
                          <a:effectLst/>
                        </a:rPr>
                        <a:t> anemia/ CHD</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35434814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87280"/>
            <a:ext cx="7886700" cy="5689684"/>
          </a:xfrm>
        </p:spPr>
        <p:txBody>
          <a:bodyPr/>
          <a:lstStyle/>
          <a:p>
            <a:pPr marL="0" indent="0">
              <a:buNone/>
            </a:pPr>
            <a:r>
              <a:rPr lang="fa-IR" b="1" dirty="0"/>
              <a:t>ب- نقائص </a:t>
            </a:r>
            <a:r>
              <a:rPr lang="fa-IR" b="1" dirty="0" smtClean="0"/>
              <a:t>اندامها</a:t>
            </a:r>
          </a:p>
          <a:p>
            <a:pPr marL="0" indent="0">
              <a:buNone/>
            </a:pPr>
            <a:endParaRPr lang="fa-IR" dirty="0"/>
          </a:p>
          <a:p>
            <a:pPr marL="0" indent="0">
              <a:buNone/>
            </a:pPr>
            <a:endParaRPr lang="fa-IR" dirty="0" smtClean="0"/>
          </a:p>
          <a:p>
            <a:pPr marL="0" indent="0">
              <a:buNone/>
            </a:pPr>
            <a:endParaRPr lang="fa-IR" dirty="0" smtClean="0"/>
          </a:p>
          <a:p>
            <a:pPr marL="0" indent="0">
              <a:buNone/>
            </a:pPr>
            <a:endParaRPr lang="fa-IR" dirty="0"/>
          </a:p>
          <a:p>
            <a:pPr marL="0" indent="0">
              <a:buNone/>
            </a:pPr>
            <a:endParaRPr lang="en-US" dirty="0" smtClean="0">
              <a:cs typeface="B Lotus" panose="00000400000000000000" pitchFamily="2" charset="-78"/>
            </a:endParaRPr>
          </a:p>
          <a:p>
            <a:pPr marL="0" indent="0">
              <a:buNone/>
            </a:pPr>
            <a:r>
              <a:rPr lang="fa-IR" dirty="0" smtClean="0"/>
              <a:t>ج </a:t>
            </a:r>
            <a:r>
              <a:rPr lang="fa-IR" dirty="0"/>
              <a:t>- دفرميتي هاي ستون </a:t>
            </a:r>
            <a:r>
              <a:rPr lang="fa-IR" dirty="0" smtClean="0"/>
              <a:t>فقرات</a:t>
            </a:r>
            <a:endParaRPr lang="en-US" dirty="0" smtClean="0"/>
          </a:p>
          <a:p>
            <a:pPr marL="0" indent="0">
              <a:buNone/>
            </a:pPr>
            <a:endParaRPr lang="en-US" dirty="0">
              <a:cs typeface="B Lotus" panose="00000400000000000000" pitchFamily="2" charset="-78"/>
            </a:endParaRPr>
          </a:p>
          <a:p>
            <a:pPr marL="0" indent="0">
              <a:buNone/>
            </a:pPr>
            <a:endParaRPr lang="fa-IR" dirty="0">
              <a:cs typeface="B Lotus" panose="00000400000000000000" pitchFamily="2" charset="-78"/>
            </a:endParaRPr>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smtClean="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020899276"/>
              </p:ext>
            </p:extLst>
          </p:nvPr>
        </p:nvGraphicFramePr>
        <p:xfrm>
          <a:off x="628653" y="884323"/>
          <a:ext cx="7886698" cy="1536564"/>
        </p:xfrm>
        <a:graphic>
          <a:graphicData uri="http://schemas.openxmlformats.org/drawingml/2006/table">
            <a:tbl>
              <a:tblPr rtl="1" firstRow="1" bandRow="1">
                <a:tableStyleId>{E8B1032C-EA38-4F05-BA0D-38AFFFC7BED3}</a:tableStyleId>
              </a:tblPr>
              <a:tblGrid>
                <a:gridCol w="3943349"/>
                <a:gridCol w="3943349"/>
              </a:tblGrid>
              <a:tr h="384141">
                <a:tc>
                  <a:txBody>
                    <a:bodyPr/>
                    <a:lstStyle/>
                    <a:p>
                      <a:pPr algn="ctr" rtl="1">
                        <a:spcAft>
                          <a:spcPts val="0"/>
                        </a:spcAft>
                      </a:pPr>
                      <a:r>
                        <a:rPr lang="fa-IR" sz="1000" dirty="0">
                          <a:effectLst/>
                        </a:rPr>
                        <a:t>آمليا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Amelia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84141">
                <a:tc>
                  <a:txBody>
                    <a:bodyPr/>
                    <a:lstStyle/>
                    <a:p>
                      <a:pPr algn="ctr" rtl="1">
                        <a:spcAft>
                          <a:spcPts val="0"/>
                        </a:spcAft>
                      </a:pPr>
                      <a:r>
                        <a:rPr lang="fa-IR" sz="1000" dirty="0">
                          <a:effectLst/>
                        </a:rPr>
                        <a:t>مزومليا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err="1">
                          <a:effectLst/>
                          <a:latin typeface="Times New Roman" panose="02020603050405020304" pitchFamily="18" charset="0"/>
                          <a:cs typeface="Times New Roman" panose="02020603050405020304" pitchFamily="18" charset="0"/>
                        </a:rPr>
                        <a:t>Mesomelia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84141">
                <a:tc>
                  <a:txBody>
                    <a:bodyPr/>
                    <a:lstStyle/>
                    <a:p>
                      <a:pPr algn="ctr" rtl="1">
                        <a:spcAft>
                          <a:spcPts val="0"/>
                        </a:spcAft>
                      </a:pPr>
                      <a:r>
                        <a:rPr lang="fa-IR" sz="1000" dirty="0">
                          <a:effectLst/>
                        </a:rPr>
                        <a:t>همي­مليا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err="1">
                          <a:effectLst/>
                          <a:latin typeface="Times New Roman" panose="02020603050405020304" pitchFamily="18" charset="0"/>
                          <a:cs typeface="Times New Roman" panose="02020603050405020304" pitchFamily="18" charset="0"/>
                        </a:rPr>
                        <a:t>Hemimelia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84141">
                <a:tc>
                  <a:txBody>
                    <a:bodyPr/>
                    <a:lstStyle/>
                    <a:p>
                      <a:pPr algn="ctr" rtl="1">
                        <a:spcAft>
                          <a:spcPts val="0"/>
                        </a:spcAft>
                      </a:pPr>
                      <a:r>
                        <a:rPr lang="fa-IR" sz="1000" dirty="0">
                          <a:effectLst/>
                        </a:rPr>
                        <a:t>فوكومليا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err="1">
                          <a:effectLst/>
                          <a:latin typeface="Times New Roman" panose="02020603050405020304" pitchFamily="18" charset="0"/>
                          <a:cs typeface="Times New Roman" panose="02020603050405020304" pitchFamily="18" charset="0"/>
                        </a:rPr>
                        <a:t>Phocomelia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26632630"/>
              </p:ext>
            </p:extLst>
          </p:nvPr>
        </p:nvGraphicFramePr>
        <p:xfrm>
          <a:off x="611560" y="3140968"/>
          <a:ext cx="7903790" cy="474374"/>
        </p:xfrm>
        <a:graphic>
          <a:graphicData uri="http://schemas.openxmlformats.org/drawingml/2006/table">
            <a:tbl>
              <a:tblPr rtl="1" firstRow="1" bandRow="1">
                <a:tableStyleId>{E8B1032C-EA38-4F05-BA0D-38AFFFC7BED3}</a:tableStyleId>
              </a:tblPr>
              <a:tblGrid>
                <a:gridCol w="3951895"/>
                <a:gridCol w="3951895"/>
              </a:tblGrid>
              <a:tr h="474374">
                <a:tc>
                  <a:txBody>
                    <a:bodyPr/>
                    <a:lstStyle/>
                    <a:p>
                      <a:pPr algn="ctr" rtl="1">
                        <a:spcAft>
                          <a:spcPts val="0"/>
                        </a:spcAft>
                      </a:pPr>
                      <a:r>
                        <a:rPr lang="fa-IR" sz="1000" dirty="0">
                          <a:effectLst/>
                        </a:rPr>
                        <a:t>آژنزي ساكرال</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1000" dirty="0">
                          <a:effectLst/>
                          <a:latin typeface="Times New Roman" panose="02020603050405020304" pitchFamily="18" charset="0"/>
                          <a:cs typeface="Times New Roman" panose="02020603050405020304" pitchFamily="18" charset="0"/>
                        </a:rPr>
                        <a:t>Sacral Agenesis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3208438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87280"/>
            <a:ext cx="7886700" cy="5689684"/>
          </a:xfrm>
        </p:spPr>
        <p:txBody>
          <a:bodyPr/>
          <a:lstStyle/>
          <a:p>
            <a:pPr marL="0" indent="0">
              <a:buNone/>
            </a:pPr>
            <a:r>
              <a:rPr lang="fa-IR" b="1" dirty="0" smtClean="0"/>
              <a:t>د- سندرمها</a:t>
            </a:r>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820924336"/>
              </p:ext>
            </p:extLst>
          </p:nvPr>
        </p:nvGraphicFramePr>
        <p:xfrm>
          <a:off x="628653" y="947487"/>
          <a:ext cx="7886698" cy="4872790"/>
        </p:xfrm>
        <a:graphic>
          <a:graphicData uri="http://schemas.openxmlformats.org/drawingml/2006/table">
            <a:tbl>
              <a:tblPr rtl="1" firstRow="1" bandRow="1">
                <a:tableStyleId>{68D230F3-CF80-4859-8CE7-A43EE81993B5}</a:tableStyleId>
              </a:tblPr>
              <a:tblGrid>
                <a:gridCol w="3943349"/>
                <a:gridCol w="3943349"/>
              </a:tblGrid>
              <a:tr h="397043">
                <a:tc>
                  <a:txBody>
                    <a:bodyPr/>
                    <a:lstStyle/>
                    <a:p>
                      <a:pPr algn="ctr" rtl="1">
                        <a:spcAft>
                          <a:spcPts val="0"/>
                        </a:spcAft>
                      </a:pPr>
                      <a:r>
                        <a:rPr lang="fa-IR" sz="900" dirty="0">
                          <a:effectLst/>
                          <a:cs typeface="+mn-cs"/>
                        </a:rPr>
                        <a:t>سندرم لارسن غالب اتوزومي</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Autosomal dominant Larsen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48640">
                <a:tc>
                  <a:txBody>
                    <a:bodyPr/>
                    <a:lstStyle/>
                    <a:p>
                      <a:pPr algn="ctr" rtl="1">
                        <a:spcAft>
                          <a:spcPts val="0"/>
                        </a:spcAft>
                      </a:pPr>
                      <a:r>
                        <a:rPr lang="fa-IR" sz="900" dirty="0">
                          <a:effectLst/>
                          <a:cs typeface="+mn-cs"/>
                        </a:rPr>
                        <a:t>سندرم آمنيوتيك باند نوع شديد و متعدد(در صورت وجود آمنيوتيك باندهاي متعددكه منجر به اشكال در قسمت ديستال اندام شود) مشاوره با سونولوژيستها</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Amniotic band syndrome- Limb Reduction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62012">
                <a:tc>
                  <a:txBody>
                    <a:bodyPr/>
                    <a:lstStyle/>
                    <a:p>
                      <a:pPr algn="ctr" rtl="1">
                        <a:spcAft>
                          <a:spcPts val="0"/>
                        </a:spcAft>
                      </a:pPr>
                      <a:r>
                        <a:rPr lang="fa-IR" sz="900" dirty="0">
                          <a:effectLst/>
                          <a:cs typeface="+mn-cs"/>
                        </a:rPr>
                        <a:t>سندرم </a:t>
                      </a:r>
                      <a:r>
                        <a:rPr lang="en-US" sz="900" dirty="0">
                          <a:effectLst/>
                          <a:cs typeface="+mn-cs"/>
                        </a:rPr>
                        <a:t>EEC</a:t>
                      </a:r>
                      <a:r>
                        <a:rPr lang="fa-IR" sz="900" dirty="0">
                          <a:effectLst/>
                          <a:cs typeface="+mn-cs"/>
                        </a:rPr>
                        <a:t> (اكتروداكتيلي + ديسپلازي اكتودرمال + شكاف لب و كام)</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Ectrodactyly</a:t>
                      </a:r>
                      <a:r>
                        <a:rPr lang="en-US" sz="900" dirty="0">
                          <a:effectLst/>
                          <a:latin typeface="Times New Roman" panose="02020603050405020304" pitchFamily="18" charset="0"/>
                          <a:cs typeface="Times New Roman" panose="02020603050405020304" pitchFamily="18" charset="0"/>
                        </a:rPr>
                        <a:t> – ectodermal dysplasia – cleft syndrome ( </a:t>
                      </a:r>
                      <a:r>
                        <a:rPr lang="en-US" sz="900" dirty="0" err="1">
                          <a:effectLst/>
                          <a:latin typeface="Times New Roman" panose="02020603050405020304" pitchFamily="18" charset="0"/>
                          <a:cs typeface="Times New Roman" panose="02020603050405020304" pitchFamily="18" charset="0"/>
                        </a:rPr>
                        <a:t>EEc</a:t>
                      </a:r>
                      <a:r>
                        <a:rPr lang="en-US" sz="900" dirty="0">
                          <a:effectLst/>
                          <a:latin typeface="Times New Roman" panose="02020603050405020304" pitchFamily="18" charset="0"/>
                          <a:cs typeface="Times New Roman" panose="02020603050405020304" pitchFamily="18" charset="0"/>
                        </a:rPr>
                        <a:t> syndrome)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33450">
                <a:tc>
                  <a:txBody>
                    <a:bodyPr/>
                    <a:lstStyle/>
                    <a:p>
                      <a:pPr algn="ctr" rtl="1">
                        <a:spcAft>
                          <a:spcPts val="0"/>
                        </a:spcAft>
                      </a:pPr>
                      <a:r>
                        <a:rPr lang="fa-IR" sz="900" dirty="0">
                          <a:effectLst/>
                          <a:cs typeface="+mn-cs"/>
                        </a:rPr>
                        <a:t>سندرم مولتيپل پتريژيوم يا سندرم اسكوبار </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Multiple </a:t>
                      </a:r>
                      <a:r>
                        <a:rPr lang="en-US" sz="900" dirty="0" err="1">
                          <a:effectLst/>
                          <a:latin typeface="Times New Roman" panose="02020603050405020304" pitchFamily="18" charset="0"/>
                          <a:cs typeface="Times New Roman" panose="02020603050405020304" pitchFamily="18" charset="0"/>
                        </a:rPr>
                        <a:t>pterygium</a:t>
                      </a:r>
                      <a:r>
                        <a:rPr lang="en-US" sz="900" dirty="0">
                          <a:effectLst/>
                          <a:latin typeface="Times New Roman" panose="02020603050405020304" pitchFamily="18" charset="0"/>
                          <a:cs typeface="Times New Roman" panose="02020603050405020304" pitchFamily="18" charset="0"/>
                        </a:rPr>
                        <a:t> syndrome or Escobar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23800">
                <a:tc>
                  <a:txBody>
                    <a:bodyPr/>
                    <a:lstStyle/>
                    <a:p>
                      <a:pPr algn="ctr" rtl="1">
                        <a:spcAft>
                          <a:spcPts val="0"/>
                        </a:spcAft>
                      </a:pPr>
                      <a:r>
                        <a:rPr lang="fa-IR" sz="900">
                          <a:effectLst/>
                          <a:cs typeface="+mn-cs"/>
                        </a:rPr>
                        <a:t>سندرم روبرتز (فوكوملي +</a:t>
                      </a:r>
                      <a:r>
                        <a:rPr lang="en-US" sz="900">
                          <a:effectLst/>
                          <a:cs typeface="+mn-cs"/>
                        </a:rPr>
                        <a:t>CL</a:t>
                      </a:r>
                      <a:r>
                        <a:rPr lang="fa-IR" sz="900">
                          <a:effectLst/>
                          <a:cs typeface="+mn-cs"/>
                        </a:rPr>
                        <a:t>+ </a:t>
                      </a:r>
                      <a:r>
                        <a:rPr lang="en-US" sz="900">
                          <a:effectLst/>
                          <a:cs typeface="+mn-cs"/>
                        </a:rPr>
                        <a:t>CP</a:t>
                      </a:r>
                      <a:r>
                        <a:rPr lang="fa-IR" sz="900">
                          <a:effectLst/>
                          <a:cs typeface="+mn-cs"/>
                        </a:rPr>
                        <a:t>) </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Roberts syndrome (</a:t>
                      </a:r>
                      <a:r>
                        <a:rPr lang="en-US" sz="900" dirty="0" err="1">
                          <a:effectLst/>
                          <a:latin typeface="Times New Roman" panose="02020603050405020304" pitchFamily="18" charset="0"/>
                          <a:cs typeface="Times New Roman" panose="02020603050405020304" pitchFamily="18" charset="0"/>
                        </a:rPr>
                        <a:t>pseudothalidomide</a:t>
                      </a:r>
                      <a:r>
                        <a:rPr lang="en-US" sz="900" dirty="0">
                          <a:effectLst/>
                          <a:latin typeface="Times New Roman" panose="02020603050405020304" pitchFamily="18" charset="0"/>
                          <a:cs typeface="Times New Roman" panose="02020603050405020304" pitchFamily="18" charset="0"/>
                        </a:rPr>
                        <a:t>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43640">
                <a:tc>
                  <a:txBody>
                    <a:bodyPr/>
                    <a:lstStyle/>
                    <a:p>
                      <a:pPr algn="ctr" rtl="1">
                        <a:spcAft>
                          <a:spcPts val="0"/>
                        </a:spcAft>
                      </a:pPr>
                      <a:r>
                        <a:rPr lang="fa-IR" sz="900">
                          <a:effectLst/>
                          <a:cs typeface="+mn-cs"/>
                        </a:rPr>
                        <a:t>سندرم كرنليا دولانژه</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Cornelia de </a:t>
                      </a:r>
                      <a:r>
                        <a:rPr lang="en-US" sz="900" dirty="0" err="1">
                          <a:effectLst/>
                          <a:latin typeface="Times New Roman" panose="02020603050405020304" pitchFamily="18" charset="0"/>
                          <a:cs typeface="Times New Roman" panose="02020603050405020304" pitchFamily="18" charset="0"/>
                        </a:rPr>
                        <a:t>lange</a:t>
                      </a:r>
                      <a:r>
                        <a:rPr lang="en-US" sz="900" dirty="0">
                          <a:effectLst/>
                          <a:latin typeface="Times New Roman" panose="02020603050405020304" pitchFamily="18" charset="0"/>
                          <a:cs typeface="Times New Roman" panose="02020603050405020304" pitchFamily="18" charset="0"/>
                        </a:rPr>
                        <a:t> syndrome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822960">
                <a:tc>
                  <a:txBody>
                    <a:bodyPr/>
                    <a:lstStyle/>
                    <a:p>
                      <a:pPr algn="ctr" rtl="1">
                        <a:spcAft>
                          <a:spcPts val="0"/>
                        </a:spcAft>
                      </a:pPr>
                      <a:r>
                        <a:rPr lang="fa-IR" sz="900" dirty="0">
                          <a:effectLst/>
                          <a:cs typeface="+mn-cs"/>
                        </a:rPr>
                        <a:t>آكروسفالوسينداكتيلي ها يا سيند اكتيلي ها </a:t>
                      </a:r>
                      <a:endParaRPr lang="en-US" sz="900" dirty="0">
                        <a:effectLst/>
                        <a:cs typeface="+mn-cs"/>
                      </a:endParaRPr>
                    </a:p>
                    <a:p>
                      <a:pPr algn="ctr" rtl="1">
                        <a:spcAft>
                          <a:spcPts val="0"/>
                        </a:spcAft>
                      </a:pPr>
                      <a:r>
                        <a:rPr lang="fa-IR" sz="900" dirty="0">
                          <a:effectLst/>
                          <a:cs typeface="+mn-cs"/>
                        </a:rPr>
                        <a:t>(سندرم: آپرت/فايفر/كارپنتر/كروزون / ساتر- چوتزن) </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Acrocephalosyndactyly</a:t>
                      </a:r>
                      <a:r>
                        <a:rPr lang="en-US" sz="900" dirty="0">
                          <a:effectLst/>
                          <a:latin typeface="Times New Roman" panose="02020603050405020304" pitchFamily="18" charset="0"/>
                          <a:cs typeface="Times New Roman" panose="02020603050405020304" pitchFamily="18" charset="0"/>
                        </a:rPr>
                        <a:t> or </a:t>
                      </a:r>
                      <a:r>
                        <a:rPr lang="en-US" sz="900" dirty="0" err="1">
                          <a:effectLst/>
                          <a:latin typeface="Times New Roman" panose="02020603050405020304" pitchFamily="18" charset="0"/>
                          <a:cs typeface="Times New Roman" panose="02020603050405020304" pitchFamily="18" charset="0"/>
                        </a:rPr>
                        <a:t>Acrocephalopolysyndactyly</a:t>
                      </a:r>
                      <a:r>
                        <a:rPr lang="en-US" sz="900" dirty="0">
                          <a:effectLst/>
                          <a:latin typeface="Times New Roman" panose="02020603050405020304" pitchFamily="18" charset="0"/>
                          <a:cs typeface="Times New Roman" panose="02020603050405020304" pitchFamily="18" charset="0"/>
                        </a:rPr>
                        <a:t> (ACPS)</a:t>
                      </a:r>
                    </a:p>
                    <a:p>
                      <a:pPr algn="ctr" rtl="1">
                        <a:spcAft>
                          <a:spcPts val="0"/>
                        </a:spcAft>
                      </a:pPr>
                      <a:r>
                        <a:rPr lang="en-US" sz="900" dirty="0">
                          <a:effectLst/>
                          <a:latin typeface="Times New Roman" panose="02020603050405020304" pitchFamily="18" charset="0"/>
                          <a:cs typeface="Times New Roman" panose="02020603050405020304" pitchFamily="18" charset="0"/>
                        </a:rPr>
                        <a:t>(</a:t>
                      </a:r>
                      <a:r>
                        <a:rPr lang="en-US" sz="900" dirty="0" err="1">
                          <a:effectLst/>
                          <a:latin typeface="Times New Roman" panose="02020603050405020304" pitchFamily="18" charset="0"/>
                          <a:cs typeface="Times New Roman" panose="02020603050405020304" pitchFamily="18" charset="0"/>
                        </a:rPr>
                        <a:t>Apert</a:t>
                      </a:r>
                      <a:r>
                        <a:rPr lang="en-US" sz="900" dirty="0">
                          <a:effectLst/>
                          <a:latin typeface="Times New Roman" panose="02020603050405020304" pitchFamily="18" charset="0"/>
                          <a:cs typeface="Times New Roman" panose="02020603050405020304" pitchFamily="18" charset="0"/>
                        </a:rPr>
                        <a:t> synd./ Pfeiffer synd./ Carpenter synd./ </a:t>
                      </a:r>
                      <a:r>
                        <a:rPr lang="en-US" sz="900" dirty="0" err="1">
                          <a:effectLst/>
                          <a:latin typeface="Times New Roman" panose="02020603050405020304" pitchFamily="18" charset="0"/>
                          <a:cs typeface="Times New Roman" panose="02020603050405020304" pitchFamily="18" charset="0"/>
                        </a:rPr>
                        <a:t>Crouzon</a:t>
                      </a:r>
                      <a:r>
                        <a:rPr lang="en-US" sz="900" dirty="0">
                          <a:effectLst/>
                          <a:latin typeface="Times New Roman" panose="02020603050405020304" pitchFamily="18" charset="0"/>
                          <a:cs typeface="Times New Roman" panose="02020603050405020304" pitchFamily="18" charset="0"/>
                        </a:rPr>
                        <a:t> synd./ </a:t>
                      </a:r>
                      <a:r>
                        <a:rPr lang="en-US" sz="900" dirty="0" err="1">
                          <a:effectLst/>
                          <a:latin typeface="Times New Roman" panose="02020603050405020304" pitchFamily="18" charset="0"/>
                          <a:cs typeface="Times New Roman" panose="02020603050405020304" pitchFamily="18" charset="0"/>
                        </a:rPr>
                        <a:t>Saethre-Chotzen</a:t>
                      </a:r>
                      <a:r>
                        <a:rPr lang="en-US" sz="900" dirty="0">
                          <a:effectLst/>
                          <a:latin typeface="Times New Roman" panose="02020603050405020304" pitchFamily="18" charset="0"/>
                          <a:cs typeface="Times New Roman" panose="02020603050405020304" pitchFamily="18" charset="0"/>
                        </a:rPr>
                        <a:t> synd.)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59883">
                <a:tc>
                  <a:txBody>
                    <a:bodyPr/>
                    <a:lstStyle/>
                    <a:p>
                      <a:pPr algn="ctr" rtl="1">
                        <a:spcAft>
                          <a:spcPts val="0"/>
                        </a:spcAft>
                      </a:pPr>
                      <a:r>
                        <a:rPr lang="fa-IR" sz="900">
                          <a:effectLst/>
                          <a:cs typeface="+mn-cs"/>
                        </a:rPr>
                        <a:t>سندرم مولتيپل ­سينوستوزيس</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Multiple </a:t>
                      </a:r>
                      <a:r>
                        <a:rPr lang="en-US" sz="900" dirty="0" err="1">
                          <a:effectLst/>
                          <a:latin typeface="Times New Roman" panose="02020603050405020304" pitchFamily="18" charset="0"/>
                          <a:cs typeface="Times New Roman" panose="02020603050405020304" pitchFamily="18" charset="0"/>
                        </a:rPr>
                        <a:t>cynostosis</a:t>
                      </a:r>
                      <a:r>
                        <a:rPr lang="en-US" sz="900" dirty="0">
                          <a:effectLst/>
                          <a:latin typeface="Times New Roman" panose="02020603050405020304" pitchFamily="18" charset="0"/>
                          <a:cs typeface="Times New Roman" panose="02020603050405020304" pitchFamily="18" charset="0"/>
                        </a:rPr>
                        <a:t>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60947">
                <a:tc>
                  <a:txBody>
                    <a:bodyPr/>
                    <a:lstStyle/>
                    <a:p>
                      <a:pPr algn="ctr" rtl="1">
                        <a:spcAft>
                          <a:spcPts val="0"/>
                        </a:spcAft>
                      </a:pPr>
                      <a:r>
                        <a:rPr lang="fa-IR" sz="900">
                          <a:effectLst/>
                          <a:cs typeface="+mn-cs"/>
                        </a:rPr>
                        <a:t>استئوپتروزيس اينفنتايل بدخيم</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Malignant Infantile </a:t>
                      </a:r>
                      <a:r>
                        <a:rPr lang="en-US" sz="900" dirty="0" err="1">
                          <a:effectLst/>
                          <a:latin typeface="Times New Roman" panose="02020603050405020304" pitchFamily="18" charset="0"/>
                          <a:cs typeface="Times New Roman" panose="02020603050405020304" pitchFamily="18" charset="0"/>
                        </a:rPr>
                        <a:t>Osteopetrosis</a:t>
                      </a:r>
                      <a:r>
                        <a:rPr lang="en-US" sz="900" dirty="0">
                          <a:effectLst/>
                          <a:latin typeface="Times New Roman" panose="02020603050405020304" pitchFamily="18" charset="0"/>
                          <a:cs typeface="Times New Roman" panose="02020603050405020304" pitchFamily="18" charset="0"/>
                        </a:rPr>
                        <a:t> (MIO)</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70710">
                <a:tc>
                  <a:txBody>
                    <a:bodyPr/>
                    <a:lstStyle/>
                    <a:p>
                      <a:pPr algn="ctr" rtl="1">
                        <a:spcAft>
                          <a:spcPts val="0"/>
                        </a:spcAft>
                      </a:pPr>
                      <a:r>
                        <a:rPr lang="fa-IR" sz="900">
                          <a:effectLst/>
                          <a:cs typeface="+mn-cs"/>
                        </a:rPr>
                        <a:t>آتلواستئوژنزيس تيپ </a:t>
                      </a:r>
                      <a:r>
                        <a:rPr lang="en-US" sz="900">
                          <a:effectLst/>
                          <a:cs typeface="+mn-cs"/>
                        </a:rPr>
                        <a:t> I, II ,III</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Ateloosteogenesis</a:t>
                      </a:r>
                      <a:r>
                        <a:rPr lang="en-US" sz="900" dirty="0">
                          <a:effectLst/>
                          <a:latin typeface="Times New Roman" panose="02020603050405020304" pitchFamily="18" charset="0"/>
                          <a:cs typeface="Times New Roman" panose="02020603050405020304" pitchFamily="18" charset="0"/>
                        </a:rPr>
                        <a:t> Type I, II,  III</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70710">
                <a:tc>
                  <a:txBody>
                    <a:bodyPr/>
                    <a:lstStyle/>
                    <a:p>
                      <a:pPr algn="ctr" rtl="1">
                        <a:spcAft>
                          <a:spcPts val="0"/>
                        </a:spcAft>
                      </a:pPr>
                      <a:r>
                        <a:rPr lang="fa-IR" sz="900" dirty="0">
                          <a:effectLst/>
                          <a:cs typeface="+mn-cs"/>
                        </a:rPr>
                        <a:t>هيپو فسفاتازي مادرزادي كشنده</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Congenital </a:t>
                      </a:r>
                      <a:r>
                        <a:rPr lang="en-US" sz="900" dirty="0" err="1">
                          <a:effectLst/>
                          <a:latin typeface="Times New Roman" panose="02020603050405020304" pitchFamily="18" charset="0"/>
                          <a:cs typeface="Times New Roman" panose="02020603050405020304" pitchFamily="18" charset="0"/>
                        </a:rPr>
                        <a:t>Hypophosphatasia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8995">
                <a:tc>
                  <a:txBody>
                    <a:bodyPr/>
                    <a:lstStyle/>
                    <a:p>
                      <a:pPr algn="ctr" rtl="1">
                        <a:spcAft>
                          <a:spcPts val="0"/>
                        </a:spcAft>
                      </a:pPr>
                      <a:r>
                        <a:rPr lang="fa-IR" sz="900">
                          <a:effectLst/>
                          <a:cs typeface="+mn-cs"/>
                        </a:rPr>
                        <a:t>هيپرفسفاتازمي با ↑</a:t>
                      </a:r>
                      <a:r>
                        <a:rPr lang="en-US" sz="900">
                          <a:effectLst/>
                          <a:cs typeface="+mn-cs"/>
                        </a:rPr>
                        <a:t>RA Osteoectasia  </a:t>
                      </a:r>
                      <a:r>
                        <a:rPr lang="fa-IR" sz="900">
                          <a:effectLst/>
                          <a:cs typeface="+mn-cs"/>
                        </a:rPr>
                        <a:t>+ دفورميتي  پيشرونده اسكلتي</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Hyperphosphatasemia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1130765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252664"/>
            <a:ext cx="7886700" cy="5924300"/>
          </a:xfrm>
        </p:spPr>
        <p:txBody>
          <a:bodyPr/>
          <a:lstStyle/>
          <a:p>
            <a:pPr marL="0" indent="0">
              <a:buNone/>
            </a:pPr>
            <a:r>
              <a:rPr lang="fa-IR" sz="2000" b="1" u="sng" dirty="0" smtClean="0"/>
              <a:t>خون</a:t>
            </a:r>
          </a:p>
          <a:p>
            <a:pPr marL="0" indent="0">
              <a:buNone/>
            </a:pPr>
            <a:endParaRPr lang="fa-IR" dirty="0"/>
          </a:p>
          <a:p>
            <a:pPr marL="0" indent="0">
              <a:buNone/>
            </a:pPr>
            <a:r>
              <a:rPr lang="fa-IR" dirty="0" smtClean="0"/>
              <a:t>الف-  </a:t>
            </a:r>
            <a:r>
              <a:rPr lang="fa-IR" dirty="0"/>
              <a:t>اختلالات مرتبط با گلبول­هاي </a:t>
            </a:r>
            <a:r>
              <a:rPr lang="fa-IR" dirty="0" smtClean="0"/>
              <a:t>قرمز</a:t>
            </a:r>
          </a:p>
          <a:p>
            <a:pPr marL="0" indent="0">
              <a:buNone/>
            </a:pPr>
            <a:r>
              <a:rPr lang="fa-IR" i="1" dirty="0" smtClean="0"/>
              <a:t>هموگلوبينو </a:t>
            </a:r>
            <a:r>
              <a:rPr lang="fa-IR" i="1" dirty="0"/>
              <a:t>پاتي هايي كه منجر به فنوتيپ تالاسمي ماژور شده، بعد از تولد نياز به دريافت مستمر خون مي­باشد </a:t>
            </a:r>
            <a:endParaRPr lang="en-US"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2512081196"/>
              </p:ext>
            </p:extLst>
          </p:nvPr>
        </p:nvGraphicFramePr>
        <p:xfrm>
          <a:off x="834189" y="1916834"/>
          <a:ext cx="7681160" cy="4464493"/>
        </p:xfrm>
        <a:graphic>
          <a:graphicData uri="http://schemas.openxmlformats.org/drawingml/2006/table">
            <a:tbl>
              <a:tblPr rtl="1" firstRow="1" bandRow="1">
                <a:tableStyleId>{E8B1032C-EA38-4F05-BA0D-38AFFFC7BED3}</a:tableStyleId>
              </a:tblPr>
              <a:tblGrid>
                <a:gridCol w="3840580"/>
                <a:gridCol w="3840580"/>
              </a:tblGrid>
              <a:tr h="333460">
                <a:tc>
                  <a:txBody>
                    <a:bodyPr/>
                    <a:lstStyle/>
                    <a:p>
                      <a:pPr algn="ctr" rtl="1">
                        <a:spcAft>
                          <a:spcPts val="0"/>
                        </a:spcAft>
                        <a:tabLst>
                          <a:tab pos="1146175" algn="l"/>
                        </a:tabLst>
                      </a:pPr>
                      <a:r>
                        <a:rPr lang="fa-IR" sz="900" dirty="0">
                          <a:effectLst/>
                        </a:rPr>
                        <a:t>بتاتالاسمي ماژور</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Major </a:t>
                      </a:r>
                      <a:r>
                        <a:rPr lang="en-US" sz="900" dirty="0" err="1">
                          <a:effectLst/>
                          <a:latin typeface="Times New Roman" panose="02020603050405020304" pitchFamily="18" charset="0"/>
                          <a:cs typeface="Times New Roman" panose="02020603050405020304" pitchFamily="18" charset="0"/>
                        </a:rPr>
                        <a:t>Betha</a:t>
                      </a:r>
                      <a:r>
                        <a:rPr lang="en-US" sz="900" dirty="0">
                          <a:effectLst/>
                          <a:latin typeface="Times New Roman" panose="02020603050405020304" pitchFamily="18" charset="0"/>
                          <a:cs typeface="Times New Roman" panose="02020603050405020304" pitchFamily="18" charset="0"/>
                        </a:rPr>
                        <a:t>- thalassemia</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3460">
                <a:tc>
                  <a:txBody>
                    <a:bodyPr/>
                    <a:lstStyle/>
                    <a:p>
                      <a:pPr algn="ctr" rtl="1">
                        <a:spcAft>
                          <a:spcPts val="0"/>
                        </a:spcAft>
                      </a:pPr>
                      <a:r>
                        <a:rPr lang="fa-IR" sz="900" dirty="0">
                          <a:effectLst/>
                        </a:rPr>
                        <a:t>بتا تالاسمي اينترمديا</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Intermedia</a:t>
                      </a:r>
                      <a:r>
                        <a:rPr lang="en-US" sz="900" dirty="0">
                          <a:effectLst/>
                          <a:latin typeface="Times New Roman" panose="02020603050405020304" pitchFamily="18" charset="0"/>
                          <a:cs typeface="Times New Roman" panose="02020603050405020304" pitchFamily="18" charset="0"/>
                        </a:rPr>
                        <a:t> Beta-thalassemia</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3460">
                <a:tc>
                  <a:txBody>
                    <a:bodyPr/>
                    <a:lstStyle/>
                    <a:p>
                      <a:pPr algn="ctr" rtl="1">
                        <a:spcAft>
                          <a:spcPts val="0"/>
                        </a:spcAft>
                      </a:pPr>
                      <a:r>
                        <a:rPr lang="fa-IR" sz="900" dirty="0">
                          <a:effectLst/>
                        </a:rPr>
                        <a:t>بيماري سيكل سل</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Sickle-cell Disease (SCD)</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3460">
                <a:tc>
                  <a:txBody>
                    <a:bodyPr/>
                    <a:lstStyle/>
                    <a:p>
                      <a:pPr algn="ctr" rtl="1">
                        <a:spcAft>
                          <a:spcPts val="0"/>
                        </a:spcAft>
                      </a:pPr>
                      <a:r>
                        <a:rPr lang="fa-IR" sz="900">
                          <a:effectLst/>
                        </a:rPr>
                        <a:t>بتا تالاسمي و سيكل سل</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Beta- thalassemia/sickle­ cell (β/</a:t>
                      </a:r>
                      <a:r>
                        <a:rPr lang="en-US" sz="900" dirty="0" err="1">
                          <a:effectLst/>
                          <a:latin typeface="Times New Roman" panose="02020603050405020304" pitchFamily="18" charset="0"/>
                          <a:cs typeface="Times New Roman" panose="02020603050405020304" pitchFamily="18" charset="0"/>
                        </a:rPr>
                        <a:t>sc</a:t>
                      </a:r>
                      <a:r>
                        <a:rPr lang="en-US" sz="900" dirty="0">
                          <a:effectLst/>
                          <a:latin typeface="Times New Roman" panose="02020603050405020304" pitchFamily="18" charset="0"/>
                          <a:cs typeface="Times New Roman" panose="02020603050405020304" pitchFamily="18" charset="0"/>
                        </a:rPr>
                        <a:t>)</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3460">
                <a:tc>
                  <a:txBody>
                    <a:bodyPr/>
                    <a:lstStyle/>
                    <a:p>
                      <a:pPr algn="ctr" rtl="1">
                        <a:spcAft>
                          <a:spcPts val="0"/>
                        </a:spcAft>
                      </a:pPr>
                      <a:r>
                        <a:rPr lang="fa-IR" sz="900">
                          <a:effectLst/>
                        </a:rPr>
                        <a:t>بتا تالاسمي (ماژور يا انترمديا) به همراه دلتا- بتا تالاسمي</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Beta thalassemia/Delta-Beta thalassemia</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724628">
                <a:tc>
                  <a:txBody>
                    <a:bodyPr/>
                    <a:lstStyle/>
                    <a:p>
                      <a:pPr algn="ctr" rtl="1">
                        <a:spcAft>
                          <a:spcPts val="0"/>
                        </a:spcAft>
                      </a:pPr>
                      <a:r>
                        <a:rPr lang="fa-IR" sz="900" dirty="0">
                          <a:effectLst/>
                        </a:rPr>
                        <a:t>آلفا تالاسمي</a:t>
                      </a:r>
                      <a:endParaRPr lang="en-US" sz="900" dirty="0">
                        <a:effectLst/>
                      </a:endParaRPr>
                    </a:p>
                    <a:p>
                      <a:pPr algn="ctr" rtl="1">
                        <a:spcAft>
                          <a:spcPts val="0"/>
                        </a:spcAft>
                      </a:pPr>
                      <a:r>
                        <a:rPr lang="fa-IR" sz="900" dirty="0">
                          <a:effectLst/>
                        </a:rPr>
                        <a:t>1- نوعي كه هيدرويس مي دهد</a:t>
                      </a:r>
                      <a:r>
                        <a:rPr lang="en-US" sz="900" dirty="0">
                          <a:effectLst/>
                        </a:rPr>
                        <a:t>)</a:t>
                      </a:r>
                      <a:r>
                        <a:rPr lang="fa-IR" sz="900" dirty="0">
                          <a:effectLst/>
                        </a:rPr>
                        <a:t>هموگلوبين بارتز) </a:t>
                      </a:r>
                      <a:endParaRPr lang="en-US" sz="900" dirty="0">
                        <a:effectLst/>
                      </a:endParaRPr>
                    </a:p>
                    <a:p>
                      <a:pPr algn="ctr" rtl="1">
                        <a:spcAft>
                          <a:spcPts val="0"/>
                        </a:spcAft>
                      </a:pPr>
                      <a:r>
                        <a:rPr lang="en-US" sz="900" dirty="0">
                          <a:effectLst/>
                        </a:rPr>
                        <a:t>2</a:t>
                      </a:r>
                      <a:r>
                        <a:rPr lang="fa-IR" sz="900" dirty="0">
                          <a:effectLst/>
                        </a:rPr>
                        <a:t>- بيماري هموگلوبين</a:t>
                      </a:r>
                      <a:r>
                        <a:rPr lang="en-US" sz="900" dirty="0">
                          <a:effectLst/>
                        </a:rPr>
                        <a:t>H</a:t>
                      </a:r>
                      <a:r>
                        <a:rPr lang="fa-IR" sz="900" dirty="0">
                          <a:effectLst/>
                        </a:rPr>
                        <a:t> (نوع</a:t>
                      </a:r>
                      <a:r>
                        <a:rPr lang="en-US" sz="900" dirty="0">
                          <a:effectLst/>
                        </a:rPr>
                        <a:t>Non </a:t>
                      </a:r>
                      <a:r>
                        <a:rPr lang="en-US" sz="900" dirty="0" err="1">
                          <a:effectLst/>
                        </a:rPr>
                        <a:t>deletional</a:t>
                      </a:r>
                      <a:r>
                        <a:rPr lang="fa-IR" sz="900" dirty="0">
                          <a:effectLst/>
                        </a:rPr>
                        <a:t>)</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Alpha-thalassemia</a:t>
                      </a:r>
                    </a:p>
                    <a:p>
                      <a:pPr algn="ctr" rtl="1">
                        <a:spcAft>
                          <a:spcPts val="0"/>
                        </a:spcAft>
                      </a:pPr>
                      <a:r>
                        <a:rPr lang="en-US" sz="900" dirty="0">
                          <a:effectLst/>
                          <a:latin typeface="Times New Roman" panose="02020603050405020304" pitchFamily="18" charset="0"/>
                          <a:cs typeface="Times New Roman" panose="02020603050405020304" pitchFamily="18" charset="0"/>
                        </a:rPr>
                        <a:t>1- Hemoglobin </a:t>
                      </a:r>
                      <a:r>
                        <a:rPr lang="en-US" sz="900" dirty="0" err="1">
                          <a:effectLst/>
                          <a:latin typeface="Times New Roman" panose="02020603050405020304" pitchFamily="18" charset="0"/>
                          <a:cs typeface="Times New Roman" panose="02020603050405020304" pitchFamily="18" charset="0"/>
                        </a:rPr>
                        <a:t>Barts</a:t>
                      </a:r>
                      <a:r>
                        <a:rPr lang="fa-IR"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cs typeface="Times New Roman" panose="02020603050405020304" pitchFamily="18" charset="0"/>
                      </a:endParaRPr>
                    </a:p>
                    <a:p>
                      <a:pPr algn="ctr" rtl="1">
                        <a:spcAft>
                          <a:spcPts val="0"/>
                        </a:spcAft>
                      </a:pPr>
                      <a:r>
                        <a:rPr lang="en-US" sz="900" dirty="0">
                          <a:effectLst/>
                          <a:latin typeface="Times New Roman" panose="02020603050405020304" pitchFamily="18" charset="0"/>
                          <a:cs typeface="Times New Roman" panose="02020603050405020304" pitchFamily="18" charset="0"/>
                        </a:rPr>
                        <a:t>2- Hemoglobin H Disease</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1739105">
                <a:tc>
                  <a:txBody>
                    <a:bodyPr/>
                    <a:lstStyle/>
                    <a:p>
                      <a:pPr algn="ctr" rtl="1">
                        <a:spcAft>
                          <a:spcPts val="0"/>
                        </a:spcAft>
                      </a:pPr>
                      <a:r>
                        <a:rPr lang="fa-IR" sz="900" dirty="0">
                          <a:effectLst/>
                        </a:rPr>
                        <a:t>هموگلوبينوپاتي هاي ديگر مانند</a:t>
                      </a:r>
                      <a:endParaRPr lang="en-US" sz="900" dirty="0">
                        <a:effectLst/>
                      </a:endParaRPr>
                    </a:p>
                    <a:p>
                      <a:pPr algn="ctr" rtl="1">
                        <a:spcAft>
                          <a:spcPts val="0"/>
                        </a:spcAft>
                      </a:pPr>
                      <a:r>
                        <a:rPr lang="fa-IR" sz="900" dirty="0">
                          <a:effectLst/>
                        </a:rPr>
                        <a:t>سيكل سل + هموگلوبين </a:t>
                      </a:r>
                      <a:r>
                        <a:rPr lang="en-US" sz="900" dirty="0">
                          <a:effectLst/>
                        </a:rPr>
                        <a:t>D</a:t>
                      </a:r>
                    </a:p>
                    <a:p>
                      <a:pPr algn="ctr" rtl="1">
                        <a:spcAft>
                          <a:spcPts val="0"/>
                        </a:spcAft>
                      </a:pPr>
                      <a:r>
                        <a:rPr lang="fa-IR" sz="900" dirty="0">
                          <a:effectLst/>
                        </a:rPr>
                        <a:t>سيكل سل + دلتا- بتا تالاسمي</a:t>
                      </a:r>
                      <a:endParaRPr lang="en-US" sz="900" dirty="0">
                        <a:effectLst/>
                      </a:endParaRPr>
                    </a:p>
                    <a:p>
                      <a:pPr algn="ctr" rtl="1">
                        <a:spcAft>
                          <a:spcPts val="0"/>
                        </a:spcAft>
                      </a:pPr>
                      <a:r>
                        <a:rPr lang="fa-IR" sz="900" dirty="0">
                          <a:effectLst/>
                        </a:rPr>
                        <a:t>سيكل سل + گاما – دلتا- بتا تالاسمي</a:t>
                      </a:r>
                      <a:endParaRPr lang="en-US" sz="900" dirty="0">
                        <a:effectLst/>
                      </a:endParaRPr>
                    </a:p>
                    <a:p>
                      <a:pPr algn="ctr" rtl="1">
                        <a:spcAft>
                          <a:spcPts val="0"/>
                        </a:spcAft>
                      </a:pPr>
                      <a:r>
                        <a:rPr lang="fa-IR" sz="900" dirty="0">
                          <a:effectLst/>
                        </a:rPr>
                        <a:t>سيكل سل + اپسيلون – گاما – دلتا – بتا تالاسمي</a:t>
                      </a:r>
                      <a:endParaRPr lang="en-US" sz="900" dirty="0">
                        <a:effectLst/>
                      </a:endParaRPr>
                    </a:p>
                    <a:p>
                      <a:pPr algn="ctr" rtl="1">
                        <a:spcAft>
                          <a:spcPts val="0"/>
                        </a:spcAft>
                      </a:pPr>
                      <a:r>
                        <a:rPr lang="fa-IR" sz="900" dirty="0">
                          <a:effectLst/>
                        </a:rPr>
                        <a:t>دلتا- بتا تالاسمي + دلتا بتا تالاسمي</a:t>
                      </a:r>
                      <a:endParaRPr lang="en-US" sz="900" dirty="0">
                        <a:effectLst/>
                      </a:endParaRPr>
                    </a:p>
                    <a:p>
                      <a:pPr algn="ctr" rtl="1">
                        <a:spcAft>
                          <a:spcPts val="0"/>
                        </a:spcAft>
                      </a:pPr>
                      <a:r>
                        <a:rPr lang="fa-IR" sz="900" dirty="0">
                          <a:effectLst/>
                        </a:rPr>
                        <a:t>دلتا – بتا تالاسمي+ گاما- دلتا – بتا تالاسمي</a:t>
                      </a:r>
                      <a:endParaRPr lang="en-US" sz="900" dirty="0">
                        <a:effectLst/>
                      </a:endParaRPr>
                    </a:p>
                    <a:p>
                      <a:pPr algn="ctr" rtl="1">
                        <a:spcAft>
                          <a:spcPts val="0"/>
                        </a:spcAft>
                      </a:pPr>
                      <a:r>
                        <a:rPr lang="fa-IR" sz="900" dirty="0">
                          <a:effectLst/>
                        </a:rPr>
                        <a:t>بتا- تالاسمي+ آلفا تريپليكشين</a:t>
                      </a:r>
                      <a:endParaRPr lang="en-US" sz="900" dirty="0">
                        <a:effectLst/>
                      </a:endParaRPr>
                    </a:p>
                    <a:p>
                      <a:pPr algn="ctr" rtl="1">
                        <a:spcAft>
                          <a:spcPts val="0"/>
                        </a:spcAft>
                      </a:pPr>
                      <a:r>
                        <a:rPr lang="fa-IR" sz="900" dirty="0">
                          <a:effectLst/>
                        </a:rPr>
                        <a:t>بتا- تالاسمي+ آلفا كوادروپليكشين</a:t>
                      </a:r>
                      <a:endParaRPr lang="en-US" sz="900" dirty="0">
                        <a:effectLst/>
                      </a:endParaRPr>
                    </a:p>
                    <a:p>
                      <a:pPr algn="ctr" rtl="1">
                        <a:spcAft>
                          <a:spcPts val="0"/>
                        </a:spcAft>
                      </a:pPr>
                      <a:r>
                        <a:rPr lang="fa-IR" sz="900" dirty="0">
                          <a:effectLst/>
                        </a:rPr>
                        <a:t> </a:t>
                      </a:r>
                      <a:endParaRPr lang="en-US" sz="900" b="1"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Another </a:t>
                      </a:r>
                      <a:r>
                        <a:rPr lang="en-US" sz="900" dirty="0" err="1">
                          <a:effectLst/>
                          <a:latin typeface="Times New Roman" panose="02020603050405020304" pitchFamily="18" charset="0"/>
                          <a:cs typeface="Times New Roman" panose="02020603050405020304" pitchFamily="18" charset="0"/>
                        </a:rPr>
                        <a:t>Hemoglobinopathies</a:t>
                      </a:r>
                      <a:r>
                        <a:rPr lang="en-US" sz="900" dirty="0">
                          <a:effectLst/>
                          <a:latin typeface="Times New Roman" panose="02020603050405020304" pitchFamily="18" charset="0"/>
                          <a:cs typeface="Times New Roman" panose="02020603050405020304" pitchFamily="18" charset="0"/>
                        </a:rPr>
                        <a:t> </a:t>
                      </a:r>
                    </a:p>
                    <a:p>
                      <a:pPr algn="ctr" rtl="0">
                        <a:spcAft>
                          <a:spcPts val="0"/>
                        </a:spcAft>
                      </a:pPr>
                      <a:r>
                        <a:rPr lang="en-US" sz="900" dirty="0" err="1">
                          <a:effectLst/>
                          <a:latin typeface="Times New Roman" panose="02020603050405020304" pitchFamily="18" charset="0"/>
                          <a:cs typeface="Times New Roman" panose="02020603050405020304" pitchFamily="18" charset="0"/>
                        </a:rPr>
                        <a:t>HbD</a:t>
                      </a:r>
                      <a:r>
                        <a:rPr lang="en-US" sz="900" dirty="0">
                          <a:effectLst/>
                          <a:latin typeface="Times New Roman" panose="02020603050405020304" pitchFamily="18" charset="0"/>
                          <a:cs typeface="Times New Roman" panose="02020603050405020304" pitchFamily="18" charset="0"/>
                        </a:rPr>
                        <a:t>/</a:t>
                      </a:r>
                      <a:r>
                        <a:rPr lang="en-US" sz="900" dirty="0" err="1">
                          <a:effectLst/>
                          <a:latin typeface="Times New Roman" panose="02020603050405020304" pitchFamily="18" charset="0"/>
                          <a:cs typeface="Times New Roman" panose="02020603050405020304" pitchFamily="18" charset="0"/>
                        </a:rPr>
                        <a:t>Sc</a:t>
                      </a:r>
                      <a:endParaRPr lang="en-US" sz="900" dirty="0">
                        <a:effectLst/>
                        <a:latin typeface="Times New Roman" panose="02020603050405020304" pitchFamily="18" charset="0"/>
                        <a:cs typeface="Times New Roman" panose="02020603050405020304" pitchFamily="18" charset="0"/>
                      </a:endParaRPr>
                    </a:p>
                    <a:p>
                      <a:pPr algn="ctr" rtl="0">
                        <a:spcAft>
                          <a:spcPts val="0"/>
                        </a:spcAft>
                      </a:pPr>
                      <a:r>
                        <a:rPr lang="en-US" sz="900" dirty="0">
                          <a:effectLst/>
                          <a:latin typeface="Times New Roman" panose="02020603050405020304" pitchFamily="18" charset="0"/>
                          <a:cs typeface="Times New Roman" panose="02020603050405020304" pitchFamily="18" charset="0"/>
                        </a:rPr>
                        <a:t>δβ</a:t>
                      </a:r>
                      <a:r>
                        <a:rPr lang="fa-IR" sz="900" dirty="0">
                          <a:effectLst/>
                          <a:latin typeface="Times New Roman" panose="02020603050405020304" pitchFamily="18" charset="0"/>
                          <a:cs typeface="Times New Roman" panose="02020603050405020304" pitchFamily="18" charset="0"/>
                        </a:rPr>
                        <a:t>/</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Sc</a:t>
                      </a:r>
                      <a:endParaRPr lang="en-US" sz="900" dirty="0">
                        <a:effectLst/>
                        <a:latin typeface="Times New Roman" panose="02020603050405020304" pitchFamily="18" charset="0"/>
                        <a:cs typeface="Times New Roman" panose="02020603050405020304" pitchFamily="18" charset="0"/>
                      </a:endParaRPr>
                    </a:p>
                    <a:p>
                      <a:pPr algn="ctr" rtl="0">
                        <a:spcAft>
                          <a:spcPts val="0"/>
                        </a:spcAft>
                      </a:pPr>
                      <a:r>
                        <a:rPr lang="fa-IR" sz="900" dirty="0">
                          <a:effectLst/>
                          <a:latin typeface="Times New Roman" panose="02020603050405020304" pitchFamily="18" charset="0"/>
                          <a:cs typeface="Times New Roman" panose="02020603050405020304" pitchFamily="18" charset="0"/>
                        </a:rPr>
                        <a:t>βδγ</a:t>
                      </a:r>
                      <a:r>
                        <a:rPr lang="en-US" sz="900" dirty="0">
                          <a:effectLst/>
                          <a:latin typeface="Times New Roman" panose="02020603050405020304" pitchFamily="18" charset="0"/>
                          <a:cs typeface="Times New Roman" panose="02020603050405020304" pitchFamily="18" charset="0"/>
                        </a:rPr>
                        <a:t>/</a:t>
                      </a:r>
                      <a:r>
                        <a:rPr lang="en-US" sz="900" dirty="0" err="1">
                          <a:effectLst/>
                          <a:latin typeface="Times New Roman" panose="02020603050405020304" pitchFamily="18" charset="0"/>
                          <a:cs typeface="Times New Roman" panose="02020603050405020304" pitchFamily="18" charset="0"/>
                        </a:rPr>
                        <a:t>Sc</a:t>
                      </a:r>
                      <a:endParaRPr lang="en-US" sz="900" dirty="0">
                        <a:effectLst/>
                        <a:latin typeface="Times New Roman" panose="02020603050405020304" pitchFamily="18" charset="0"/>
                        <a:cs typeface="Times New Roman" panose="02020603050405020304" pitchFamily="18" charset="0"/>
                      </a:endParaRPr>
                    </a:p>
                    <a:p>
                      <a:pPr algn="ctr" rtl="0">
                        <a:spcAft>
                          <a:spcPts val="0"/>
                        </a:spcAft>
                      </a:pPr>
                      <a:r>
                        <a:rPr lang="en-US" sz="900" dirty="0" err="1">
                          <a:effectLst/>
                          <a:latin typeface="Times New Roman" panose="02020603050405020304" pitchFamily="18" charset="0"/>
                          <a:cs typeface="Times New Roman" panose="02020603050405020304" pitchFamily="18" charset="0"/>
                        </a:rPr>
                        <a:t>έγδ</a:t>
                      </a:r>
                      <a:r>
                        <a:rPr lang="en-US" sz="900" dirty="0">
                          <a:effectLst/>
                          <a:latin typeface="Times New Roman" panose="02020603050405020304" pitchFamily="18" charset="0"/>
                          <a:cs typeface="Times New Roman" panose="02020603050405020304" pitchFamily="18" charset="0"/>
                        </a:rPr>
                        <a:t>β/ Sc</a:t>
                      </a:r>
                    </a:p>
                    <a:p>
                      <a:pPr algn="ctr" rtl="0">
                        <a:spcAft>
                          <a:spcPts val="0"/>
                        </a:spcAft>
                      </a:pPr>
                      <a:r>
                        <a:rPr lang="en-US" sz="900" dirty="0">
                          <a:effectLst/>
                          <a:latin typeface="Times New Roman" panose="02020603050405020304" pitchFamily="18" charset="0"/>
                          <a:cs typeface="Times New Roman" panose="02020603050405020304" pitchFamily="18" charset="0"/>
                        </a:rPr>
                        <a:t>δβ/δβ</a:t>
                      </a:r>
                    </a:p>
                    <a:p>
                      <a:pPr algn="ctr" rtl="0">
                        <a:spcAft>
                          <a:spcPts val="0"/>
                        </a:spcAft>
                      </a:pPr>
                      <a:r>
                        <a:rPr lang="en-US" sz="900" dirty="0">
                          <a:effectLst/>
                          <a:latin typeface="Times New Roman" panose="02020603050405020304" pitchFamily="18" charset="0"/>
                          <a:cs typeface="Times New Roman" panose="02020603050405020304" pitchFamily="18" charset="0"/>
                        </a:rPr>
                        <a:t>δβ/</a:t>
                      </a:r>
                      <a:r>
                        <a:rPr lang="en-US" sz="900" dirty="0" err="1">
                          <a:effectLst/>
                          <a:latin typeface="Times New Roman" panose="02020603050405020304" pitchFamily="18" charset="0"/>
                          <a:cs typeface="Times New Roman" panose="02020603050405020304" pitchFamily="18" charset="0"/>
                        </a:rPr>
                        <a:t>γδ</a:t>
                      </a:r>
                      <a:r>
                        <a:rPr lang="en-US" sz="900" dirty="0">
                          <a:effectLst/>
                          <a:latin typeface="Times New Roman" panose="02020603050405020304" pitchFamily="18" charset="0"/>
                          <a:cs typeface="Times New Roman" panose="02020603050405020304" pitchFamily="18" charset="0"/>
                        </a:rPr>
                        <a:t>β</a:t>
                      </a:r>
                    </a:p>
                    <a:p>
                      <a:pPr algn="ctr" rtl="0">
                        <a:spcAft>
                          <a:spcPts val="0"/>
                        </a:spcAft>
                      </a:pPr>
                      <a:r>
                        <a:rPr lang="en-US" sz="900" dirty="0">
                          <a:effectLst/>
                          <a:latin typeface="Times New Roman" panose="02020603050405020304" pitchFamily="18" charset="0"/>
                          <a:cs typeface="Times New Roman" panose="02020603050405020304" pitchFamily="18" charset="0"/>
                        </a:rPr>
                        <a:t>β/α-triplication</a:t>
                      </a:r>
                    </a:p>
                    <a:p>
                      <a:pPr algn="ctr" rtl="0">
                        <a:spcAft>
                          <a:spcPts val="0"/>
                        </a:spcAft>
                      </a:pPr>
                      <a:r>
                        <a:rPr lang="en-US" sz="900" dirty="0">
                          <a:effectLst/>
                          <a:latin typeface="Times New Roman" panose="02020603050405020304" pitchFamily="18" charset="0"/>
                          <a:cs typeface="Times New Roman" panose="02020603050405020304" pitchFamily="18" charset="0"/>
                        </a:rPr>
                        <a:t>β/α-</a:t>
                      </a:r>
                      <a:r>
                        <a:rPr lang="en-US" sz="900" dirty="0" err="1">
                          <a:effectLst/>
                          <a:latin typeface="Times New Roman" panose="02020603050405020304" pitchFamily="18" charset="0"/>
                          <a:cs typeface="Times New Roman" panose="02020603050405020304" pitchFamily="18" charset="0"/>
                        </a:rPr>
                        <a:t>quadruplication</a:t>
                      </a:r>
                      <a:endParaRPr lang="en-US" sz="900" dirty="0">
                        <a:effectLst/>
                        <a:latin typeface="Times New Roman" panose="02020603050405020304" pitchFamily="18" charset="0"/>
                        <a:cs typeface="Times New Roman" panose="02020603050405020304" pitchFamily="18" charset="0"/>
                      </a:endParaRPr>
                    </a:p>
                    <a:p>
                      <a:pPr algn="ctr" rtl="0">
                        <a:spcAft>
                          <a:spcPts val="0"/>
                        </a:spcAft>
                      </a:pPr>
                      <a:r>
                        <a:rPr lang="en-US" sz="900" dirty="0">
                          <a:effectLst/>
                          <a:latin typeface="Times New Roman" panose="02020603050405020304" pitchFamily="18" charset="0"/>
                          <a:cs typeface="Times New Roman" panose="02020603050405020304" pitchFamily="18" charset="0"/>
                        </a:rPr>
                        <a:t> </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3460">
                <a:tc>
                  <a:txBody>
                    <a:bodyPr/>
                    <a:lstStyle/>
                    <a:p>
                      <a:pPr algn="ctr" rtl="1">
                        <a:spcAft>
                          <a:spcPts val="0"/>
                        </a:spcAft>
                      </a:pPr>
                      <a:r>
                        <a:rPr lang="fa-IR" sz="900">
                          <a:effectLst/>
                        </a:rPr>
                        <a:t>آنمي فانكوني</a:t>
                      </a:r>
                      <a:endParaRPr lang="en-US" sz="900" b="1">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err="1">
                          <a:effectLst/>
                          <a:latin typeface="Times New Roman" panose="02020603050405020304" pitchFamily="18" charset="0"/>
                          <a:cs typeface="Times New Roman" panose="02020603050405020304" pitchFamily="18" charset="0"/>
                        </a:rPr>
                        <a:t>Fanconi</a:t>
                      </a:r>
                      <a:r>
                        <a:rPr lang="en-US" sz="900" dirty="0">
                          <a:effectLst/>
                          <a:latin typeface="Times New Roman" panose="02020603050405020304" pitchFamily="18" charset="0"/>
                          <a:cs typeface="Times New Roman" panose="02020603050405020304" pitchFamily="18" charset="0"/>
                        </a:rPr>
                        <a:t> anemia</a:t>
                      </a:r>
                      <a:endParaRPr lang="en-US" sz="9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982728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252664"/>
            <a:ext cx="8076865" cy="5924300"/>
          </a:xfrm>
        </p:spPr>
        <p:txBody>
          <a:bodyPr/>
          <a:lstStyle/>
          <a:p>
            <a:pPr marL="0" indent="0">
              <a:buNone/>
            </a:pPr>
            <a:endParaRPr lang="fa-IR" i="1" dirty="0" smtClean="0"/>
          </a:p>
          <a:p>
            <a:pPr marL="389260" indent="-389260">
              <a:buAutoNum type="arabic1Minus" startAt="2"/>
            </a:pPr>
            <a:r>
              <a:rPr lang="fa-IR" b="1" dirty="0" smtClean="0"/>
              <a:t>اختلالات </a:t>
            </a:r>
            <a:r>
              <a:rPr lang="fa-IR" b="1" dirty="0"/>
              <a:t>مرتبط با پلاكت و فاكتورهاي </a:t>
            </a:r>
            <a:r>
              <a:rPr lang="fa-IR" b="1" dirty="0" smtClean="0"/>
              <a:t>انعقادي</a:t>
            </a:r>
          </a:p>
          <a:p>
            <a:pPr marL="0" indent="0">
              <a:buNone/>
            </a:pPr>
            <a:endParaRPr lang="fa-IR" i="1" dirty="0" smtClean="0"/>
          </a:p>
          <a:p>
            <a:pPr marL="0" indent="0">
              <a:buNone/>
            </a:pPr>
            <a:r>
              <a:rPr lang="fa-IR" b="1" dirty="0" smtClean="0"/>
              <a:t>اختلالات </a:t>
            </a:r>
            <a:r>
              <a:rPr lang="fa-IR" b="1" dirty="0"/>
              <a:t>خونريزي دهنده ارثي مخاطره انگيز</a:t>
            </a:r>
            <a:endParaRPr lang="en-US" b="1" dirty="0"/>
          </a:p>
          <a:p>
            <a:pPr marL="0" indent="0">
              <a:buNone/>
            </a:pPr>
            <a:endParaRPr lang="fa-IR" dirty="0" smtClean="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136111116"/>
              </p:ext>
            </p:extLst>
          </p:nvPr>
        </p:nvGraphicFramePr>
        <p:xfrm>
          <a:off x="628653" y="1556792"/>
          <a:ext cx="7886698" cy="4352172"/>
        </p:xfrm>
        <a:graphic>
          <a:graphicData uri="http://schemas.openxmlformats.org/drawingml/2006/table">
            <a:tbl>
              <a:tblPr rtl="1" firstRow="1" bandRow="1">
                <a:tableStyleId>{E8B1032C-EA38-4F05-BA0D-38AFFFC7BED3}</a:tableStyleId>
              </a:tblPr>
              <a:tblGrid>
                <a:gridCol w="3943349"/>
                <a:gridCol w="3943349"/>
              </a:tblGrid>
              <a:tr h="1468353">
                <a:tc>
                  <a:txBody>
                    <a:bodyPr/>
                    <a:lstStyle/>
                    <a:p>
                      <a:pPr algn="ctr" rtl="1">
                        <a:spcAft>
                          <a:spcPts val="0"/>
                        </a:spcAft>
                      </a:pPr>
                      <a:r>
                        <a:rPr lang="fa-IR" sz="1000" dirty="0">
                          <a:effectLst/>
                        </a:rPr>
                        <a:t>هموفيلي </a:t>
                      </a:r>
                      <a:r>
                        <a:rPr lang="en-US" sz="1000" dirty="0">
                          <a:effectLst/>
                        </a:rPr>
                        <a:t>A</a:t>
                      </a:r>
                      <a:r>
                        <a:rPr lang="fa-IR" sz="1000" dirty="0">
                          <a:effectLst/>
                        </a:rPr>
                        <a:t> (نقص فاكتور 8)</a:t>
                      </a:r>
                      <a:endParaRPr lang="en-US" sz="1000" dirty="0">
                        <a:effectLst/>
                      </a:endParaRPr>
                    </a:p>
                    <a:p>
                      <a:pPr algn="ctr" rtl="1">
                        <a:spcAft>
                          <a:spcPts val="0"/>
                        </a:spcAft>
                      </a:pPr>
                      <a:r>
                        <a:rPr lang="fa-IR" sz="1000" dirty="0">
                          <a:effectLst/>
                        </a:rPr>
                        <a:t>نوع شديد← مقدار فاكتور كمتر از 1%</a:t>
                      </a:r>
                      <a:endParaRPr lang="en-US" sz="1000" dirty="0">
                        <a:effectLst/>
                      </a:endParaRPr>
                    </a:p>
                    <a:p>
                      <a:pPr algn="ctr" rtl="1">
                        <a:spcAft>
                          <a:spcPts val="0"/>
                        </a:spcAft>
                      </a:pPr>
                      <a:r>
                        <a:rPr lang="fa-IR" sz="1000" dirty="0">
                          <a:effectLst/>
                        </a:rPr>
                        <a:t>نوع متوسط← مقدار فاكتور     5-1 %</a:t>
                      </a:r>
                      <a:endParaRPr lang="en-US" sz="1000" dirty="0">
                        <a:effectLst/>
                      </a:endParaRPr>
                    </a:p>
                    <a:p>
                      <a:pPr algn="ctr" rtl="1">
                        <a:spcAft>
                          <a:spcPts val="0"/>
                        </a:spcAft>
                      </a:pPr>
                      <a:r>
                        <a:rPr lang="en-US" sz="1000" dirty="0">
                          <a:effectLst/>
                        </a:rPr>
                        <a:t>*</a:t>
                      </a:r>
                      <a:r>
                        <a:rPr lang="fa-IR" sz="1000" dirty="0">
                          <a:effectLst/>
                        </a:rPr>
                        <a:t>درصد فاكتور در افراد هموفيل براساس كارت هموفيلي بستگان نسبي مثل پدر بزرگ مادري، دايي و... ارزيابي مي­گردد.</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fa-IR" sz="1000" dirty="0">
                          <a:effectLst/>
                          <a:latin typeface="Times New Roman" panose="02020603050405020304" pitchFamily="18" charset="0"/>
                          <a:cs typeface="Times New Roman" panose="02020603050405020304" pitchFamily="18" charset="0"/>
                        </a:rPr>
                        <a:t>(</a:t>
                      </a:r>
                      <a:r>
                        <a:rPr lang="en-US" sz="1000" dirty="0">
                          <a:effectLst/>
                          <a:latin typeface="Times New Roman" panose="02020603050405020304" pitchFamily="18" charset="0"/>
                          <a:cs typeface="Times New Roman" panose="02020603050405020304" pitchFamily="18" charset="0"/>
                        </a:rPr>
                        <a:t>Factor VIII deficiency</a:t>
                      </a:r>
                      <a:r>
                        <a:rPr lang="fa-IR" sz="1000" dirty="0">
                          <a:effectLst/>
                          <a:latin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cs typeface="Times New Roman" panose="02020603050405020304" pitchFamily="18" charset="0"/>
                        </a:rPr>
                        <a:t>Hemophilia A</a:t>
                      </a:r>
                    </a:p>
                    <a:p>
                      <a:pPr algn="ctr" rtl="0">
                        <a:spcAft>
                          <a:spcPts val="0"/>
                        </a:spcAft>
                      </a:pPr>
                      <a:r>
                        <a:rPr lang="en-US" sz="1000" dirty="0">
                          <a:effectLst/>
                          <a:latin typeface="Times New Roman" panose="02020603050405020304" pitchFamily="18" charset="0"/>
                          <a:cs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925830">
                <a:tc>
                  <a:txBody>
                    <a:bodyPr/>
                    <a:lstStyle/>
                    <a:p>
                      <a:pPr algn="ctr" rtl="1">
                        <a:spcAft>
                          <a:spcPts val="0"/>
                        </a:spcAft>
                      </a:pPr>
                      <a:r>
                        <a:rPr lang="fa-IR" sz="1000">
                          <a:effectLst/>
                        </a:rPr>
                        <a:t>هموفيلي </a:t>
                      </a:r>
                      <a:r>
                        <a:rPr lang="en-US" sz="1000">
                          <a:effectLst/>
                        </a:rPr>
                        <a:t>B</a:t>
                      </a:r>
                      <a:r>
                        <a:rPr lang="fa-IR" sz="1000">
                          <a:effectLst/>
                        </a:rPr>
                        <a:t> (نقص فاكتور 9)</a:t>
                      </a:r>
                      <a:endParaRPr lang="en-US" sz="1000">
                        <a:effectLst/>
                      </a:endParaRPr>
                    </a:p>
                    <a:p>
                      <a:pPr algn="ctr" rtl="1">
                        <a:spcAft>
                          <a:spcPts val="0"/>
                        </a:spcAft>
                      </a:pPr>
                      <a:r>
                        <a:rPr lang="fa-IR" sz="1000">
                          <a:effectLst/>
                        </a:rPr>
                        <a:t>نوع شديد← مقدار فاكتور كمتر از 1%</a:t>
                      </a:r>
                      <a:endParaRPr lang="en-US" sz="1000">
                        <a:effectLst/>
                      </a:endParaRPr>
                    </a:p>
                    <a:p>
                      <a:pPr algn="ctr" rtl="1">
                        <a:spcAft>
                          <a:spcPts val="0"/>
                        </a:spcAft>
                      </a:pPr>
                      <a:r>
                        <a:rPr lang="fa-IR" sz="1000">
                          <a:effectLst/>
                        </a:rPr>
                        <a:t>نوع متوسط← مقدار فاكتور     5-1 %</a:t>
                      </a:r>
                      <a:endParaRPr lang="en-US" sz="1000">
                        <a:effectLst/>
                      </a:endParaRPr>
                    </a:p>
                    <a:p>
                      <a:pPr algn="ctr" rtl="1">
                        <a:spcAft>
                          <a:spcPts val="0"/>
                        </a:spcAft>
                      </a:pPr>
                      <a:r>
                        <a:rPr lang="fa-IR" sz="1000">
                          <a:effectLst/>
                        </a:rPr>
                        <a:t> </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fa-IR" sz="1000" dirty="0">
                          <a:effectLst/>
                          <a:latin typeface="Times New Roman" panose="02020603050405020304" pitchFamily="18" charset="0"/>
                          <a:cs typeface="Times New Roman" panose="02020603050405020304" pitchFamily="18" charset="0"/>
                        </a:rPr>
                        <a:t>(</a:t>
                      </a:r>
                      <a:r>
                        <a:rPr lang="en-US" sz="1000" dirty="0">
                          <a:effectLst/>
                          <a:latin typeface="Times New Roman" panose="02020603050405020304" pitchFamily="18" charset="0"/>
                          <a:cs typeface="Times New Roman" panose="02020603050405020304" pitchFamily="18" charset="0"/>
                        </a:rPr>
                        <a:t>Factor IV deficiency</a:t>
                      </a:r>
                      <a:r>
                        <a:rPr lang="fa-IR" sz="1000" dirty="0">
                          <a:effectLst/>
                          <a:latin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cs typeface="Times New Roman" panose="02020603050405020304" pitchFamily="18" charset="0"/>
                        </a:rPr>
                        <a:t>Hemophilia B</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652663">
                <a:tc>
                  <a:txBody>
                    <a:bodyPr/>
                    <a:lstStyle/>
                    <a:p>
                      <a:pPr algn="ctr" rtl="1">
                        <a:spcAft>
                          <a:spcPts val="0"/>
                        </a:spcAft>
                      </a:pPr>
                      <a:r>
                        <a:rPr lang="fa-IR" sz="1000">
                          <a:effectLst/>
                        </a:rPr>
                        <a:t>بيماري فون ويل براند تيپ 3</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1000" dirty="0">
                          <a:effectLst/>
                          <a:latin typeface="Times New Roman" panose="02020603050405020304" pitchFamily="18" charset="0"/>
                          <a:cs typeface="Times New Roman" panose="02020603050405020304" pitchFamily="18" charset="0"/>
                        </a:rPr>
                        <a:t>Von </a:t>
                      </a:r>
                      <a:r>
                        <a:rPr lang="en-US" sz="1000" dirty="0" err="1">
                          <a:effectLst/>
                          <a:latin typeface="Times New Roman" panose="02020603050405020304" pitchFamily="18" charset="0"/>
                          <a:cs typeface="Times New Roman" panose="02020603050405020304" pitchFamily="18" charset="0"/>
                        </a:rPr>
                        <a:t>willebrand</a:t>
                      </a:r>
                      <a:r>
                        <a:rPr lang="en-US" sz="1000" dirty="0">
                          <a:effectLst/>
                          <a:latin typeface="Times New Roman" panose="02020603050405020304" pitchFamily="18" charset="0"/>
                          <a:cs typeface="Times New Roman" panose="02020603050405020304" pitchFamily="18" charset="0"/>
                        </a:rPr>
                        <a:t> Disease (VWD) Type III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652663">
                <a:tc>
                  <a:txBody>
                    <a:bodyPr/>
                    <a:lstStyle/>
                    <a:p>
                      <a:pPr algn="ctr" rtl="1">
                        <a:spcAft>
                          <a:spcPts val="0"/>
                        </a:spcAft>
                      </a:pPr>
                      <a:r>
                        <a:rPr lang="fa-IR" sz="1000">
                          <a:effectLst/>
                        </a:rPr>
                        <a:t>نقص فاكتور دو/ پنج / هفت / ده </a:t>
                      </a:r>
                      <a:endParaRPr lang="en-US" sz="1000">
                        <a:effectLst/>
                      </a:endParaRPr>
                    </a:p>
                    <a:p>
                      <a:pPr algn="ctr" rtl="1">
                        <a:spcAft>
                          <a:spcPts val="0"/>
                        </a:spcAft>
                      </a:pPr>
                      <a:r>
                        <a:rPr lang="en-US" sz="1000">
                          <a:effectLst/>
                        </a:rPr>
                        <a:t> </a:t>
                      </a:r>
                      <a:r>
                        <a:rPr lang="fa-IR" sz="1000">
                          <a:effectLst/>
                        </a:rPr>
                        <a:t>يازده / سيزده</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1000" dirty="0">
                          <a:effectLst/>
                          <a:latin typeface="Times New Roman" panose="02020603050405020304" pitchFamily="18" charset="0"/>
                          <a:cs typeface="Times New Roman" panose="02020603050405020304" pitchFamily="18" charset="0"/>
                        </a:rPr>
                        <a:t>Lack of Factor II  /  V / VII / X</a:t>
                      </a:r>
                    </a:p>
                    <a:p>
                      <a:pPr algn="ctr" rtl="0">
                        <a:spcAft>
                          <a:spcPts val="0"/>
                        </a:spcAft>
                      </a:pPr>
                      <a:r>
                        <a:rPr lang="en-US" sz="1000" dirty="0">
                          <a:effectLst/>
                          <a:latin typeface="Times New Roman" panose="02020603050405020304" pitchFamily="18" charset="0"/>
                          <a:cs typeface="Times New Roman" panose="02020603050405020304" pitchFamily="18" charset="0"/>
                        </a:rPr>
                        <a:t>XI / XIII</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652663">
                <a:tc>
                  <a:txBody>
                    <a:bodyPr/>
                    <a:lstStyle/>
                    <a:p>
                      <a:pPr algn="ctr" rtl="1">
                        <a:spcAft>
                          <a:spcPts val="0"/>
                        </a:spcAft>
                      </a:pPr>
                      <a:r>
                        <a:rPr lang="fa-IR" sz="1000" dirty="0">
                          <a:effectLst/>
                        </a:rPr>
                        <a:t>آفيبرينو‍‍ژنميا</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1000" dirty="0" err="1">
                          <a:effectLst/>
                          <a:latin typeface="Times New Roman" panose="02020603050405020304" pitchFamily="18" charset="0"/>
                          <a:cs typeface="Times New Roman" panose="02020603050405020304" pitchFamily="18" charset="0"/>
                        </a:rPr>
                        <a:t>Afibrinogenemia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1138975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42162"/>
            <a:ext cx="7886700" cy="5734803"/>
          </a:xfrm>
        </p:spPr>
        <p:txBody>
          <a:bodyPr/>
          <a:lstStyle/>
          <a:p>
            <a:pPr marL="389260" indent="-389260">
              <a:buAutoNum type="arabic1Minus" startAt="5"/>
            </a:pPr>
            <a:r>
              <a:rPr lang="fa-IR" b="1" dirty="0" smtClean="0"/>
              <a:t>اختلالات </a:t>
            </a:r>
            <a:r>
              <a:rPr lang="fa-IR" b="1" dirty="0"/>
              <a:t>مرتبط با </a:t>
            </a:r>
            <a:r>
              <a:rPr lang="fa-IR" b="1" dirty="0" smtClean="0"/>
              <a:t>پلاكت­ها</a:t>
            </a:r>
          </a:p>
          <a:p>
            <a:pPr marL="0" indent="0">
              <a:buNone/>
            </a:pPr>
            <a:endParaRPr lang="fa-IR" dirty="0"/>
          </a:p>
          <a:p>
            <a:pPr marL="0" indent="0">
              <a:buNone/>
            </a:pPr>
            <a:r>
              <a:rPr lang="fa-IR" dirty="0"/>
              <a:t>اختلالات عملكرد پلاكتي كه با تاييد ژنتيك، بيانگر اختلالات خونريزي در جنين بعد از تولد خواهد شد</a:t>
            </a:r>
            <a:endParaRPr lang="en-US"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738254844"/>
              </p:ext>
            </p:extLst>
          </p:nvPr>
        </p:nvGraphicFramePr>
        <p:xfrm>
          <a:off x="922090" y="1443790"/>
          <a:ext cx="7593262" cy="617220"/>
        </p:xfrm>
        <a:graphic>
          <a:graphicData uri="http://schemas.openxmlformats.org/drawingml/2006/table">
            <a:tbl>
              <a:tblPr rtl="1" firstRow="1" bandRow="1">
                <a:tableStyleId>{E8B1032C-EA38-4F05-BA0D-38AFFFC7BED3}</a:tableStyleId>
              </a:tblPr>
              <a:tblGrid>
                <a:gridCol w="3796631"/>
                <a:gridCol w="3796631"/>
              </a:tblGrid>
              <a:tr h="308610">
                <a:tc>
                  <a:txBody>
                    <a:bodyPr/>
                    <a:lstStyle/>
                    <a:p>
                      <a:pPr algn="ctr" rtl="1">
                        <a:spcAft>
                          <a:spcPts val="0"/>
                        </a:spcAft>
                      </a:pPr>
                      <a:r>
                        <a:rPr lang="fa-IR" sz="1000" dirty="0">
                          <a:effectLst/>
                        </a:rPr>
                        <a:t>گلانزمن</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err="1">
                          <a:effectLst/>
                          <a:latin typeface="Times New Roman" panose="02020603050405020304" pitchFamily="18" charset="0"/>
                          <a:cs typeface="Times New Roman" panose="02020603050405020304" pitchFamily="18" charset="0"/>
                        </a:rPr>
                        <a:t>Glanzmann’s</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thrombasthenia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08610">
                <a:tc>
                  <a:txBody>
                    <a:bodyPr/>
                    <a:lstStyle/>
                    <a:p>
                      <a:pPr algn="ctr" rtl="1">
                        <a:spcAft>
                          <a:spcPts val="0"/>
                        </a:spcAft>
                      </a:pPr>
                      <a:r>
                        <a:rPr lang="fa-IR" sz="1000" dirty="0">
                          <a:effectLst/>
                        </a:rPr>
                        <a:t>سندرم برنارد سولير</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Bernard- </a:t>
                      </a:r>
                      <a:r>
                        <a:rPr lang="en-US" sz="1000" dirty="0" err="1">
                          <a:effectLst/>
                          <a:latin typeface="Times New Roman" panose="02020603050405020304" pitchFamily="18" charset="0"/>
                          <a:cs typeface="Times New Roman" panose="02020603050405020304" pitchFamily="18" charset="0"/>
                        </a:rPr>
                        <a:t>Soulier</a:t>
                      </a:r>
                      <a:r>
                        <a:rPr lang="en-US" sz="1000" dirty="0">
                          <a:effectLst/>
                          <a:latin typeface="Times New Roman" panose="02020603050405020304" pitchFamily="18" charset="0"/>
                          <a:cs typeface="Times New Roman" panose="02020603050405020304" pitchFamily="18" charset="0"/>
                        </a:rPr>
                        <a:t> Syndrome (BSS)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32501876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397042"/>
            <a:ext cx="7886700" cy="5779922"/>
          </a:xfrm>
        </p:spPr>
        <p:txBody>
          <a:bodyPr/>
          <a:lstStyle/>
          <a:p>
            <a:pPr marL="0" indent="0" algn="ctr">
              <a:buNone/>
            </a:pPr>
            <a:r>
              <a:rPr lang="fa-IR" sz="2000" b="1" u="sng" dirty="0"/>
              <a:t>دستگاه </a:t>
            </a:r>
            <a:r>
              <a:rPr lang="fa-IR" sz="2000" b="1" u="sng" dirty="0" smtClean="0"/>
              <a:t>تنفس</a:t>
            </a:r>
          </a:p>
          <a:p>
            <a:pPr marL="0" indent="0">
              <a:buNone/>
            </a:pPr>
            <a:endParaRPr lang="fa-IR" b="1" i="1" u="sng"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4207597722"/>
              </p:ext>
            </p:extLst>
          </p:nvPr>
        </p:nvGraphicFramePr>
        <p:xfrm>
          <a:off x="628653" y="785062"/>
          <a:ext cx="7886698" cy="5112816"/>
        </p:xfrm>
        <a:graphic>
          <a:graphicData uri="http://schemas.openxmlformats.org/drawingml/2006/table">
            <a:tbl>
              <a:tblPr rtl="1" firstRow="1" bandRow="1">
                <a:tableStyleId>{E8B1032C-EA38-4F05-BA0D-38AFFFC7BED3}</a:tableStyleId>
              </a:tblPr>
              <a:tblGrid>
                <a:gridCol w="3943349"/>
                <a:gridCol w="3943349"/>
              </a:tblGrid>
              <a:tr h="411480">
                <a:tc>
                  <a:txBody>
                    <a:bodyPr/>
                    <a:lstStyle/>
                    <a:p>
                      <a:pPr algn="ctr" rtl="1">
                        <a:spcAft>
                          <a:spcPts val="0"/>
                        </a:spcAft>
                        <a:tabLst>
                          <a:tab pos="1146175" algn="l"/>
                        </a:tabLst>
                      </a:pPr>
                      <a:r>
                        <a:rPr lang="fa-IR" sz="900" dirty="0">
                          <a:effectLst/>
                        </a:rPr>
                        <a:t>آژنزی یک طرفه ریه همراه با سائر آنو مالی</a:t>
                      </a:r>
                      <a:r>
                        <a:rPr lang="en-US" sz="900" dirty="0">
                          <a:effectLst/>
                        </a:rPr>
                        <a:t>­</a:t>
                      </a:r>
                      <a:r>
                        <a:rPr lang="fa-IR" sz="900" dirty="0">
                          <a:effectLst/>
                        </a:rPr>
                        <a:t>ها (همانند آژنزی کلیه­ها و...)</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Unilateral pulmonary agenesis with other anomalies (renal agenesis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tabLst>
                          <a:tab pos="1146175" algn="l"/>
                        </a:tabLst>
                      </a:pPr>
                      <a:r>
                        <a:rPr lang="fa-IR" sz="900" dirty="0">
                          <a:effectLst/>
                        </a:rPr>
                        <a:t>آژنزي دوطرفه ریه</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 Bilateral  Pulmonary Agenesis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tabLst>
                          <a:tab pos="1146175" algn="l"/>
                        </a:tabLst>
                      </a:pPr>
                      <a:r>
                        <a:rPr lang="fa-IR" sz="900" dirty="0">
                          <a:effectLst/>
                        </a:rPr>
                        <a:t>آپلازی دو طرفه ریه</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Bilateral  Pulmonary Aplasia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74320">
                <a:tc>
                  <a:txBody>
                    <a:bodyPr/>
                    <a:lstStyle/>
                    <a:p>
                      <a:pPr algn="ctr" rtl="1">
                        <a:spcAft>
                          <a:spcPts val="0"/>
                        </a:spcAft>
                      </a:pPr>
                      <a:r>
                        <a:rPr lang="fa-IR" sz="900">
                          <a:effectLst/>
                        </a:rPr>
                        <a:t>هيپوپلازي دو طرفه شدید ريوي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Bilateral Severe Pulmonary hypoplasia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822960">
                <a:tc>
                  <a:txBody>
                    <a:bodyPr/>
                    <a:lstStyle/>
                    <a:p>
                      <a:pPr algn="ctr" rtl="1">
                        <a:spcAft>
                          <a:spcPts val="0"/>
                        </a:spcAft>
                      </a:pPr>
                      <a:r>
                        <a:rPr lang="fa-IR" sz="900" dirty="0">
                          <a:effectLst/>
                        </a:rPr>
                        <a:t>هيپوپلازي توراكس به شرط همراه بودن با ساير آنومالي­هاي موجود در ليست انديكاسيون­هاي سقط جنين</a:t>
                      </a:r>
                      <a:endParaRPr lang="en-US" sz="900" dirty="0">
                        <a:effectLst/>
                      </a:endParaRPr>
                    </a:p>
                    <a:p>
                      <a:pPr algn="ctr" rtl="1">
                        <a:spcAft>
                          <a:spcPts val="0"/>
                        </a:spcAft>
                      </a:pPr>
                      <a:r>
                        <a:rPr lang="en-US" sz="900" dirty="0">
                          <a:effectLst/>
                        </a:rPr>
                        <a:t>*</a:t>
                      </a:r>
                      <a:r>
                        <a:rPr lang="fa-IR" sz="900" dirty="0">
                          <a:effectLst/>
                        </a:rPr>
                        <a:t>در صورت ايزوله بودن هيپوپلازي توراكس لازم است توسط مراكز سونوگرافي معتبر تاييد گردد.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Thorax hypoplasia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48640">
                <a:tc>
                  <a:txBody>
                    <a:bodyPr/>
                    <a:lstStyle/>
                    <a:p>
                      <a:pPr algn="ctr" rtl="1">
                        <a:spcAft>
                          <a:spcPts val="0"/>
                        </a:spcAft>
                      </a:pPr>
                      <a:r>
                        <a:rPr lang="fa-IR" sz="900">
                          <a:effectLst/>
                        </a:rPr>
                        <a:t>سیستیک آدنوماتوئید مادرزادی نوع صفر</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Type 0 Congenital Cystic </a:t>
                      </a:r>
                      <a:r>
                        <a:rPr lang="en-US" sz="900" dirty="0" err="1">
                          <a:effectLst/>
                          <a:latin typeface="Times New Roman" panose="02020603050405020304" pitchFamily="18" charset="0"/>
                          <a:cs typeface="Times New Roman" panose="02020603050405020304" pitchFamily="18" charset="0"/>
                        </a:rPr>
                        <a:t>Adenomatoid</a:t>
                      </a:r>
                      <a:endParaRPr lang="en-US" sz="900" dirty="0">
                        <a:effectLst/>
                        <a:latin typeface="Times New Roman" panose="02020603050405020304" pitchFamily="18" charset="0"/>
                        <a:cs typeface="Times New Roman" panose="02020603050405020304" pitchFamily="18" charset="0"/>
                      </a:endParaRPr>
                    </a:p>
                    <a:p>
                      <a:pPr algn="ctr" rtl="0">
                        <a:spcAft>
                          <a:spcPts val="0"/>
                        </a:spcAft>
                      </a:pPr>
                      <a:r>
                        <a:rPr lang="en-US" sz="900" dirty="0">
                          <a:effectLst/>
                          <a:latin typeface="Times New Roman" panose="02020603050405020304" pitchFamily="18" charset="0"/>
                          <a:cs typeface="Times New Roman" panose="02020603050405020304" pitchFamily="18" charset="0"/>
                        </a:rPr>
                        <a:t>Malformation (</a:t>
                      </a:r>
                      <a:r>
                        <a:rPr lang="en-US" sz="900" dirty="0" err="1">
                          <a:effectLst/>
                          <a:latin typeface="Times New Roman" panose="02020603050405020304" pitchFamily="18" charset="0"/>
                          <a:cs typeface="Times New Roman" panose="02020603050405020304" pitchFamily="18" charset="0"/>
                        </a:rPr>
                        <a:t>Microcystic</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adenomatoid</a:t>
                      </a:r>
                      <a:r>
                        <a:rPr lang="en-US" sz="900" dirty="0">
                          <a:effectLst/>
                          <a:latin typeface="Times New Roman" panose="02020603050405020304" pitchFamily="18" charset="0"/>
                          <a:cs typeface="Times New Roman" panose="02020603050405020304" pitchFamily="18" charset="0"/>
                        </a:rPr>
                        <a:t> malformation)</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a:effectLst/>
                        </a:rPr>
                        <a:t>آترزی حنجره</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Laryngeal Atresia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11480">
                <a:tc>
                  <a:txBody>
                    <a:bodyPr/>
                    <a:lstStyle/>
                    <a:p>
                      <a:pPr algn="ctr" rtl="1">
                        <a:spcAft>
                          <a:spcPts val="0"/>
                        </a:spcAft>
                      </a:pPr>
                      <a:r>
                        <a:rPr lang="fa-IR" sz="900" dirty="0">
                          <a:effectLst/>
                        </a:rPr>
                        <a:t>ديستروفي آسفيكسي­زاي توراسيك (سندرم ژوئن)</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Asphyxiating thoracic Dystrophy (ATD) or</a:t>
                      </a:r>
                    </a:p>
                    <a:p>
                      <a:pPr algn="ctr" rtl="1">
                        <a:spcAft>
                          <a:spcPts val="0"/>
                        </a:spcAft>
                      </a:pP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Jeune</a:t>
                      </a:r>
                      <a:r>
                        <a:rPr lang="en-US" sz="900" dirty="0">
                          <a:effectLst/>
                          <a:latin typeface="Times New Roman" panose="02020603050405020304" pitchFamily="18" charset="0"/>
                          <a:cs typeface="Times New Roman" panose="02020603050405020304" pitchFamily="18" charset="0"/>
                        </a:rPr>
                        <a:t>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81836">
                <a:tc>
                  <a:txBody>
                    <a:bodyPr/>
                    <a:lstStyle/>
                    <a:p>
                      <a:pPr algn="ctr" rtl="1">
                        <a:spcAft>
                          <a:spcPts val="0"/>
                        </a:spcAft>
                      </a:pPr>
                      <a:r>
                        <a:rPr lang="fa-IR" sz="900">
                          <a:effectLst/>
                        </a:rPr>
                        <a:t>سندرم هايپوونتيلاسيون مركزي مادرزادي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Congenital central Hypoventilation syndrome (CCHS)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a:effectLst/>
                        </a:rPr>
                        <a:t>کمبود </a:t>
                      </a:r>
                      <a:r>
                        <a:rPr lang="en-US" sz="900">
                          <a:effectLst/>
                        </a:rPr>
                        <a:t>SP-B</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 Hereditary SP-B Deficiency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a:effectLst/>
                        </a:rPr>
                        <a:t>کمبود </a:t>
                      </a:r>
                      <a:r>
                        <a:rPr lang="en-US" sz="900">
                          <a:effectLst/>
                        </a:rPr>
                        <a:t>ABCA3</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ABCA3 Deficiency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a:effectLst/>
                        </a:rPr>
                        <a:t>کمبود </a:t>
                      </a:r>
                      <a:r>
                        <a:rPr lang="en-US" sz="900">
                          <a:effectLst/>
                        </a:rPr>
                        <a:t>NKX2.1</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NKX2.1 </a:t>
                      </a:r>
                      <a:r>
                        <a:rPr lang="en-US" sz="900" dirty="0" err="1">
                          <a:effectLst/>
                          <a:latin typeface="Times New Roman" panose="02020603050405020304" pitchFamily="18" charset="0"/>
                          <a:cs typeface="Times New Roman" panose="02020603050405020304" pitchFamily="18" charset="0"/>
                        </a:rPr>
                        <a:t>Haploinsufficiency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81836">
                <a:tc>
                  <a:txBody>
                    <a:bodyPr/>
                    <a:lstStyle/>
                    <a:p>
                      <a:pPr algn="ctr" rtl="1">
                        <a:spcAft>
                          <a:spcPts val="0"/>
                        </a:spcAft>
                      </a:pPr>
                      <a:r>
                        <a:rPr lang="fa-IR" sz="900">
                          <a:effectLst/>
                        </a:rPr>
                        <a:t>پروتئینوز آلوئولار مادرزادی ریوی</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Hereditary pulmonary alveolar </a:t>
                      </a:r>
                      <a:r>
                        <a:rPr lang="en-US" sz="900" dirty="0" err="1">
                          <a:effectLst/>
                          <a:latin typeface="Times New Roman" panose="02020603050405020304" pitchFamily="18" charset="0"/>
                          <a:cs typeface="Times New Roman" panose="02020603050405020304" pitchFamily="18" charset="0"/>
                        </a:rPr>
                        <a:t>proteinosis</a:t>
                      </a:r>
                      <a:r>
                        <a:rPr lang="en-US" sz="900" dirty="0">
                          <a:effectLst/>
                          <a:latin typeface="Times New Roman" panose="02020603050405020304" pitchFamily="18" charset="0"/>
                          <a:cs typeface="Times New Roman" panose="02020603050405020304" pitchFamily="18" charset="0"/>
                        </a:rPr>
                        <a:t> (PAP)</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11480">
                <a:tc>
                  <a:txBody>
                    <a:bodyPr/>
                    <a:lstStyle/>
                    <a:p>
                      <a:pPr algn="ctr" rtl="1">
                        <a:spcAft>
                          <a:spcPts val="0"/>
                        </a:spcAft>
                      </a:pPr>
                      <a:r>
                        <a:rPr lang="fa-IR" sz="900">
                          <a:effectLst/>
                        </a:rPr>
                        <a:t>دیسپلازی مویرگی آلوئولار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Alveolar Capillary Dysplasia With Misalignment Of The Pulmonary Veins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a:effectLst/>
                        </a:rPr>
                        <a:t>لنفانژکتازی</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spcAft>
                          <a:spcPts val="0"/>
                        </a:spcAft>
                      </a:pPr>
                      <a:r>
                        <a:rPr lang="en-US" sz="900" dirty="0">
                          <a:effectLst/>
                          <a:latin typeface="Times New Roman" panose="02020603050405020304" pitchFamily="18" charset="0"/>
                          <a:cs typeface="Times New Roman" panose="02020603050405020304" pitchFamily="18" charset="0"/>
                        </a:rPr>
                        <a:t>Pulmonary </a:t>
                      </a:r>
                      <a:r>
                        <a:rPr lang="en-US" sz="900" dirty="0" err="1">
                          <a:effectLst/>
                          <a:latin typeface="Times New Roman" panose="02020603050405020304" pitchFamily="18" charset="0"/>
                          <a:cs typeface="Times New Roman" panose="02020603050405020304" pitchFamily="18" charset="0"/>
                        </a:rPr>
                        <a:t>Lymphangiectasia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08598">
                <a:tc>
                  <a:txBody>
                    <a:bodyPr/>
                    <a:lstStyle/>
                    <a:p>
                      <a:pPr algn="ctr" rtl="1">
                        <a:spcAft>
                          <a:spcPts val="0"/>
                        </a:spcAft>
                      </a:pPr>
                      <a:r>
                        <a:rPr lang="fa-IR" sz="900" dirty="0">
                          <a:effectLst/>
                        </a:rPr>
                        <a:t>سيستيك فيبروزيس</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900" dirty="0">
                          <a:effectLst/>
                          <a:latin typeface="Times New Roman" panose="02020603050405020304" pitchFamily="18" charset="0"/>
                          <a:cs typeface="Times New Roman" panose="02020603050405020304" pitchFamily="18" charset="0"/>
                        </a:rPr>
                        <a:t>Cystic Fibrosis (CF)</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2497282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15090"/>
            <a:ext cx="7886700" cy="5761874"/>
          </a:xfrm>
        </p:spPr>
        <p:txBody>
          <a:bodyPr/>
          <a:lstStyle/>
          <a:p>
            <a:pPr marL="0" indent="0" algn="ctr">
              <a:buNone/>
            </a:pPr>
            <a:r>
              <a:rPr lang="fa-IR" sz="2000" b="1" u="sng" dirty="0"/>
              <a:t>ژنتيك</a:t>
            </a:r>
            <a:endParaRPr lang="en-US" sz="2000" b="1" u="sng" dirty="0"/>
          </a:p>
          <a:p>
            <a:pPr marL="0" indent="0">
              <a:buNone/>
            </a:pPr>
            <a:endParaRPr lang="fa-IR" dirty="0" smtClean="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4148772787"/>
              </p:ext>
            </p:extLst>
          </p:nvPr>
        </p:nvGraphicFramePr>
        <p:xfrm>
          <a:off x="791411" y="920416"/>
          <a:ext cx="7571872" cy="3305217"/>
        </p:xfrm>
        <a:graphic>
          <a:graphicData uri="http://schemas.openxmlformats.org/drawingml/2006/table">
            <a:tbl>
              <a:tblPr rtl="1" firstRow="1" bandRow="1">
                <a:tableStyleId>{E8B1032C-EA38-4F05-BA0D-38AFFFC7BED3}</a:tableStyleId>
              </a:tblPr>
              <a:tblGrid>
                <a:gridCol w="3785936"/>
                <a:gridCol w="3785936"/>
              </a:tblGrid>
              <a:tr h="704589">
                <a:tc>
                  <a:txBody>
                    <a:bodyPr/>
                    <a:lstStyle/>
                    <a:p>
                      <a:pPr algn="ctr" rtl="1">
                        <a:spcAft>
                          <a:spcPts val="0"/>
                        </a:spcAft>
                        <a:tabLst>
                          <a:tab pos="1737360" algn="l"/>
                        </a:tabLst>
                      </a:pPr>
                      <a:r>
                        <a:rPr lang="fa-IR" sz="900" dirty="0">
                          <a:effectLst/>
                        </a:rPr>
                        <a:t>تريزومي هركدام از كروموزوم</a:t>
                      </a:r>
                      <a:r>
                        <a:rPr lang="en-US" sz="900" dirty="0">
                          <a:effectLst/>
                        </a:rPr>
                        <a:t>­</a:t>
                      </a:r>
                      <a:r>
                        <a:rPr lang="fa-IR" sz="900" dirty="0">
                          <a:effectLst/>
                        </a:rPr>
                        <a:t>ها به جز كروموزوم</a:t>
                      </a:r>
                      <a:r>
                        <a:rPr lang="en-US" sz="900" dirty="0">
                          <a:effectLst/>
                        </a:rPr>
                        <a:t>­</a:t>
                      </a:r>
                      <a:r>
                        <a:rPr lang="fa-IR" sz="900" dirty="0">
                          <a:effectLst/>
                        </a:rPr>
                        <a:t>هاي جنسي </a:t>
                      </a:r>
                      <a:endParaRPr lang="en-US" sz="900" dirty="0">
                        <a:effectLst/>
                      </a:endParaRPr>
                    </a:p>
                    <a:p>
                      <a:pPr algn="ctr" rtl="1">
                        <a:spcAft>
                          <a:spcPts val="0"/>
                        </a:spcAft>
                        <a:tabLst>
                          <a:tab pos="1737360" algn="l"/>
                        </a:tabLst>
                      </a:pPr>
                      <a:r>
                        <a:rPr lang="fa-IR" sz="900" dirty="0">
                          <a:effectLst/>
                        </a:rPr>
                        <a:t>مانند: سندرم داون (تريزومي 21)</a:t>
                      </a:r>
                      <a:endParaRPr lang="en-US" sz="900" dirty="0">
                        <a:effectLst/>
                      </a:endParaRPr>
                    </a:p>
                    <a:p>
                      <a:pPr algn="ctr" rtl="1">
                        <a:spcAft>
                          <a:spcPts val="0"/>
                        </a:spcAft>
                        <a:tabLst>
                          <a:tab pos="1737360" algn="l"/>
                        </a:tabLst>
                      </a:pPr>
                      <a:r>
                        <a:rPr lang="en-US" sz="900" dirty="0">
                          <a:effectLst/>
                        </a:rPr>
                        <a:t>*</a:t>
                      </a:r>
                      <a:r>
                        <a:rPr lang="fa-IR" sz="900" dirty="0">
                          <a:effectLst/>
                        </a:rPr>
                        <a:t>توجه گردد جهت </a:t>
                      </a:r>
                      <a:r>
                        <a:rPr lang="fa-IR" sz="900" u="sng" dirty="0">
                          <a:effectLst/>
                        </a:rPr>
                        <a:t>سندرم كلاين فيلتر</a:t>
                      </a:r>
                      <a:r>
                        <a:rPr lang="fa-IR" sz="900" dirty="0">
                          <a:effectLst/>
                        </a:rPr>
                        <a:t> و </a:t>
                      </a:r>
                      <a:r>
                        <a:rPr lang="fa-IR" sz="900" u="sng" dirty="0">
                          <a:effectLst/>
                        </a:rPr>
                        <a:t>تريپل </a:t>
                      </a:r>
                      <a:r>
                        <a:rPr lang="en-US" sz="900" u="sng" dirty="0">
                          <a:effectLst/>
                        </a:rPr>
                        <a:t>x </a:t>
                      </a:r>
                      <a:r>
                        <a:rPr lang="fa-IR" sz="900" dirty="0">
                          <a:effectLst/>
                        </a:rPr>
                        <a:t>مجوز داده نمي­شود.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Trisomy (except sexual chromosomes)</a:t>
                      </a:r>
                    </a:p>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EX: Down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822960">
                <a:tc>
                  <a:txBody>
                    <a:bodyPr/>
                    <a:lstStyle/>
                    <a:p>
                      <a:pPr algn="ctr" rtl="1">
                        <a:spcAft>
                          <a:spcPts val="0"/>
                        </a:spcAft>
                        <a:tabLst>
                          <a:tab pos="1737360" algn="l"/>
                        </a:tabLst>
                      </a:pPr>
                      <a:r>
                        <a:rPr lang="fa-IR" sz="900" dirty="0">
                          <a:effectLst/>
                        </a:rPr>
                        <a:t>مونوزومي هركدام از كروموزوم هاي غيرجنسي</a:t>
                      </a:r>
                      <a:endParaRPr lang="en-US" sz="900" dirty="0">
                        <a:effectLst/>
                      </a:endParaRPr>
                    </a:p>
                    <a:p>
                      <a:pPr algn="ctr" rtl="1">
                        <a:spcAft>
                          <a:spcPts val="0"/>
                        </a:spcAft>
                        <a:tabLst>
                          <a:tab pos="1737360" algn="l"/>
                        </a:tabLst>
                      </a:pPr>
                      <a:r>
                        <a:rPr lang="en-US" sz="900" dirty="0">
                          <a:effectLst/>
                        </a:rPr>
                        <a:t>* </a:t>
                      </a:r>
                      <a:r>
                        <a:rPr lang="fa-IR" sz="900" dirty="0">
                          <a:effectLst/>
                        </a:rPr>
                        <a:t>براي</a:t>
                      </a:r>
                      <a:r>
                        <a:rPr lang="fa-IR" sz="900" u="sng" dirty="0">
                          <a:effectLst/>
                        </a:rPr>
                        <a:t> سندرم ترنر</a:t>
                      </a:r>
                      <a:r>
                        <a:rPr lang="fa-IR" sz="900" dirty="0">
                          <a:effectLst/>
                        </a:rPr>
                        <a:t> (</a:t>
                      </a:r>
                      <a:r>
                        <a:rPr lang="en-US" sz="900" dirty="0">
                          <a:effectLst/>
                        </a:rPr>
                        <a:t>XO </a:t>
                      </a:r>
                      <a:r>
                        <a:rPr lang="fa-IR" sz="900" dirty="0">
                          <a:effectLst/>
                        </a:rPr>
                        <a:t>) در صورتي مجوز سقط صادر مي­گردد كه همراه با آنومالي­هاي موجود در ليست انديكاسيون­هاي جنيني سقط باشد.</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Monosomy</a:t>
                      </a:r>
                      <a:r>
                        <a:rPr lang="en-US" sz="900" dirty="0">
                          <a:effectLst/>
                          <a:latin typeface="Times New Roman" panose="02020603050405020304" pitchFamily="18" charset="0"/>
                          <a:cs typeface="Times New Roman" panose="02020603050405020304" pitchFamily="18" charset="0"/>
                        </a:rPr>
                        <a:t> (each of autosomal chromosomes)</a:t>
                      </a:r>
                    </a:p>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92556">
                <a:tc>
                  <a:txBody>
                    <a:bodyPr/>
                    <a:lstStyle/>
                    <a:p>
                      <a:pPr algn="ctr" rtl="1">
                        <a:spcAft>
                          <a:spcPts val="0"/>
                        </a:spcAft>
                        <a:tabLst>
                          <a:tab pos="1737360" algn="l"/>
                        </a:tabLst>
                      </a:pPr>
                      <a:r>
                        <a:rPr lang="fa-IR" sz="900">
                          <a:effectLst/>
                        </a:rPr>
                        <a:t>سندرم مولتيپل سينوستوزيس</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Multiple </a:t>
                      </a:r>
                      <a:r>
                        <a:rPr lang="en-US" sz="900" dirty="0" err="1">
                          <a:effectLst/>
                          <a:latin typeface="Times New Roman" panose="02020603050405020304" pitchFamily="18" charset="0"/>
                          <a:cs typeface="Times New Roman" panose="02020603050405020304" pitchFamily="18" charset="0"/>
                        </a:rPr>
                        <a:t>synostosis</a:t>
                      </a:r>
                      <a:r>
                        <a:rPr lang="en-US" sz="900" dirty="0">
                          <a:effectLst/>
                          <a:latin typeface="Times New Roman" panose="02020603050405020304" pitchFamily="18" charset="0"/>
                          <a:cs typeface="Times New Roman" panose="02020603050405020304" pitchFamily="18" charset="0"/>
                        </a:rPr>
                        <a:t>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92556">
                <a:tc>
                  <a:txBody>
                    <a:bodyPr/>
                    <a:lstStyle/>
                    <a:p>
                      <a:pPr algn="ctr" rtl="1">
                        <a:spcAft>
                          <a:spcPts val="0"/>
                        </a:spcAft>
                        <a:tabLst>
                          <a:tab pos="1737360" algn="l"/>
                        </a:tabLst>
                      </a:pPr>
                      <a:r>
                        <a:rPr lang="fa-IR" sz="900">
                          <a:effectLst/>
                        </a:rPr>
                        <a:t>تري پلوئيدي</a:t>
                      </a:r>
                      <a:endParaRPr lang="en-US" sz="900">
                        <a:effectLst/>
                      </a:endParaRPr>
                    </a:p>
                    <a:p>
                      <a:pPr algn="ctr" rtl="1">
                        <a:spcAft>
                          <a:spcPts val="0"/>
                        </a:spcAft>
                        <a:tabLst>
                          <a:tab pos="1737360" algn="l"/>
                        </a:tabLst>
                      </a:pPr>
                      <a:r>
                        <a:rPr lang="fa-IR" sz="900">
                          <a:effectLst/>
                        </a:rPr>
                        <a:t>پلي پلوئيدي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Triploidy</a:t>
                      </a:r>
                      <a:endParaRPr lang="en-US" sz="900" dirty="0">
                        <a:effectLst/>
                        <a:latin typeface="Times New Roman" panose="02020603050405020304" pitchFamily="18" charset="0"/>
                        <a:cs typeface="Times New Roman" panose="02020603050405020304" pitchFamily="18" charset="0"/>
                      </a:endParaRPr>
                    </a:p>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polyploidy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92556">
                <a:tc>
                  <a:txBody>
                    <a:bodyPr/>
                    <a:lstStyle/>
                    <a:p>
                      <a:pPr algn="ctr" rtl="1">
                        <a:spcAft>
                          <a:spcPts val="0"/>
                        </a:spcAft>
                        <a:tabLst>
                          <a:tab pos="1737360" algn="l"/>
                        </a:tabLst>
                      </a:pPr>
                      <a:r>
                        <a:rPr lang="fa-IR" sz="900" dirty="0">
                          <a:effectLst/>
                        </a:rPr>
                        <a:t>ناهنجاري نامتعادل هركـدام از كروموزوم</a:t>
                      </a:r>
                      <a:r>
                        <a:rPr lang="en-US" sz="900" dirty="0">
                          <a:effectLst/>
                        </a:rPr>
                        <a:t>­</a:t>
                      </a:r>
                      <a:r>
                        <a:rPr lang="fa-IR" sz="900" dirty="0">
                          <a:effectLst/>
                        </a:rPr>
                        <a:t>ها كـه به روش سيتوژنيك استاندارد (</a:t>
                      </a:r>
                      <a:r>
                        <a:rPr lang="en-US" sz="900" dirty="0">
                          <a:effectLst/>
                        </a:rPr>
                        <a:t>G banding</a:t>
                      </a:r>
                      <a:r>
                        <a:rPr lang="fa-IR" sz="900" dirty="0">
                          <a:effectLst/>
                        </a:rPr>
                        <a:t>- كاريوتايپ) گزارش شده باشد</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Unbalanced Chromosome Abnormality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1745072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idx="1"/>
          </p:nvPr>
        </p:nvSpPr>
        <p:spPr/>
        <p:txBody>
          <a:bodyPr>
            <a:normAutofit/>
          </a:bodyPr>
          <a:lstStyle/>
          <a:p>
            <a:pPr algn="r" rtl="1" eaLnBrk="1" hangingPunct="1">
              <a:buFont typeface="Wingdings" pitchFamily="2" charset="2"/>
              <a:buNone/>
              <a:defRPr/>
            </a:pPr>
            <a:r>
              <a:rPr lang="fa-IR" sz="2800" b="1" dirty="0" smtClean="0"/>
              <a:t>  </a:t>
            </a:r>
          </a:p>
          <a:p>
            <a:pPr algn="r" rtl="1" eaLnBrk="1" hangingPunct="1">
              <a:buFont typeface="Wingdings" pitchFamily="2" charset="2"/>
              <a:buNone/>
              <a:defRPr/>
            </a:pPr>
            <a:endParaRPr lang="fa-IR" sz="2800" b="1" dirty="0"/>
          </a:p>
          <a:p>
            <a:pPr algn="r" rtl="1" eaLnBrk="1" hangingPunct="1">
              <a:buFont typeface="Wingdings" pitchFamily="2" charset="2"/>
              <a:buNone/>
              <a:defRPr/>
            </a:pPr>
            <a:r>
              <a:rPr lang="fa-IR" sz="2800" b="1" dirty="0" smtClean="0">
                <a:solidFill>
                  <a:srgbClr val="0070C0"/>
                </a:solidFill>
                <a:latin typeface="Times New Roman" pitchFamily="18" charset="0"/>
              </a:rPr>
              <a:t>من نهايت احترام را از زمان تشكيل نطفه برای حيات بشری قائلم</a:t>
            </a:r>
          </a:p>
          <a:p>
            <a:pPr algn="r" rtl="1" eaLnBrk="1" hangingPunct="1">
              <a:buFont typeface="Wingdings" pitchFamily="2" charset="2"/>
              <a:buNone/>
              <a:defRPr/>
            </a:pPr>
            <a:endParaRPr lang="fa-IR" sz="2800" b="1" dirty="0" smtClean="0">
              <a:latin typeface="Times New Roman" pitchFamily="18" charset="0"/>
            </a:endParaRPr>
          </a:p>
          <a:p>
            <a:pPr algn="ctr" rtl="1" eaLnBrk="1" hangingPunct="1">
              <a:buFont typeface="Wingdings" pitchFamily="2" charset="2"/>
              <a:buNone/>
              <a:defRPr/>
            </a:pPr>
            <a:r>
              <a:rPr lang="fa-IR" sz="2800" b="1" dirty="0" smtClean="0">
                <a:latin typeface="Times New Roman" pitchFamily="18" charset="0"/>
              </a:rPr>
              <a:t>        </a:t>
            </a:r>
            <a:r>
              <a:rPr lang="fa-IR" sz="2800" dirty="0" smtClean="0">
                <a:latin typeface="Times New Roman" pitchFamily="18" charset="0"/>
              </a:rPr>
              <a:t>از بيانيه انجمن جهانی پزشكان 1948 - ژنو</a:t>
            </a:r>
            <a:endParaRPr lang="en-US" sz="2800" dirty="0" smtClean="0">
              <a:latin typeface="Times New Roman" pitchFamily="18" charset="0"/>
            </a:endParaRPr>
          </a:p>
        </p:txBody>
      </p:sp>
      <p:sp>
        <p:nvSpPr>
          <p:cNvPr id="146434" name="Rectangle 2"/>
          <p:cNvSpPr>
            <a:spLocks noGrp="1" noChangeArrowheads="1"/>
          </p:cNvSpPr>
          <p:nvPr>
            <p:ph type="title"/>
          </p:nvPr>
        </p:nvSpPr>
        <p:spPr>
          <a:xfrm>
            <a:off x="468313" y="692150"/>
            <a:ext cx="8229600" cy="1143000"/>
          </a:xfrm>
        </p:spPr>
        <p:txBody>
          <a:bodyPr/>
          <a:lstStyle/>
          <a:p>
            <a:pPr algn="ctr" rtl="1" eaLnBrk="1" hangingPunct="1">
              <a:defRPr/>
            </a:pPr>
            <a:endParaRPr lang="en-US" sz="6600" i="1" dirty="0" smtClean="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15090"/>
            <a:ext cx="7886700" cy="5761874"/>
          </a:xfrm>
        </p:spPr>
        <p:txBody>
          <a:bodyPr/>
          <a:lstStyle/>
          <a:p>
            <a:pPr marL="0" indent="0" algn="ctr">
              <a:buNone/>
            </a:pPr>
            <a:r>
              <a:rPr lang="fa-IR" sz="2000" b="1" u="sng" dirty="0" smtClean="0"/>
              <a:t>عفوني</a:t>
            </a:r>
          </a:p>
          <a:p>
            <a:pPr marL="0" indent="0">
              <a:buNone/>
            </a:pPr>
            <a:endParaRPr lang="fa-IR" b="1" i="1" u="sng"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lgn="just">
              <a:lnSpc>
                <a:spcPct val="150000"/>
              </a:lnSpc>
              <a:buNone/>
            </a:pPr>
            <a:endParaRPr lang="fa-IR" dirty="0"/>
          </a:p>
          <a:p>
            <a:pPr marL="0" indent="0" algn="just">
              <a:lnSpc>
                <a:spcPct val="150000"/>
              </a:lnSpc>
              <a:buNone/>
            </a:pPr>
            <a:r>
              <a:rPr lang="fa-IR" b="1" dirty="0"/>
              <a:t>در صورتي­كه بيماري­هاي فوق همراه آنومالي­هاي مندرج در ليست  انديكاسيون­هاي جنيني باشد مجوز سقط داده خواهد شد و صرف افزايش آنتي­بادي­هاي مربوط به بيماري­هاي فوق در مايع آمنيوتيك، انديكاسيون صدور مجوز سقط نمي­باشد. </a:t>
            </a:r>
            <a:endParaRPr lang="en-US"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398725970"/>
              </p:ext>
            </p:extLst>
          </p:nvPr>
        </p:nvGraphicFramePr>
        <p:xfrm>
          <a:off x="1090862" y="1109914"/>
          <a:ext cx="7272422" cy="1894974"/>
        </p:xfrm>
        <a:graphic>
          <a:graphicData uri="http://schemas.openxmlformats.org/drawingml/2006/table">
            <a:tbl>
              <a:tblPr rtl="1" firstRow="1" bandRow="1">
                <a:tableStyleId>{E8B1032C-EA38-4F05-BA0D-38AFFFC7BED3}</a:tableStyleId>
              </a:tblPr>
              <a:tblGrid>
                <a:gridCol w="3636211"/>
                <a:gridCol w="3636211"/>
              </a:tblGrid>
              <a:tr h="252663">
                <a:tc>
                  <a:txBody>
                    <a:bodyPr/>
                    <a:lstStyle/>
                    <a:p>
                      <a:pPr algn="ctr" rtl="1">
                        <a:spcAft>
                          <a:spcPts val="0"/>
                        </a:spcAft>
                        <a:tabLst>
                          <a:tab pos="1146175" algn="l"/>
                        </a:tabLst>
                      </a:pPr>
                      <a:r>
                        <a:rPr lang="fa-IR" sz="1000" dirty="0">
                          <a:effectLst/>
                        </a:rPr>
                        <a:t>توكسوپلاسما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err="1">
                          <a:effectLst/>
                          <a:latin typeface="Times New Roman" panose="02020603050405020304" pitchFamily="18" charset="0"/>
                          <a:cs typeface="Times New Roman" panose="02020603050405020304" pitchFamily="18" charset="0"/>
                        </a:rPr>
                        <a:t>Toxoplasmasis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69971">
                <a:tc>
                  <a:txBody>
                    <a:bodyPr/>
                    <a:lstStyle/>
                    <a:p>
                      <a:pPr algn="ctr" rtl="1">
                        <a:spcAft>
                          <a:spcPts val="0"/>
                        </a:spcAft>
                      </a:pPr>
                      <a:r>
                        <a:rPr lang="fa-IR" sz="1000">
                          <a:effectLst/>
                        </a:rPr>
                        <a:t>سيتومگالو ويروس</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Cytomegalovirus (CMV)</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24853">
                <a:tc>
                  <a:txBody>
                    <a:bodyPr/>
                    <a:lstStyle/>
                    <a:p>
                      <a:pPr algn="ctr" rtl="1">
                        <a:spcAft>
                          <a:spcPts val="0"/>
                        </a:spcAft>
                      </a:pPr>
                      <a:r>
                        <a:rPr lang="fa-IR" sz="1000">
                          <a:effectLst/>
                        </a:rPr>
                        <a:t>واريسلا</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Varicella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60947">
                <a:tc>
                  <a:txBody>
                    <a:bodyPr/>
                    <a:lstStyle/>
                    <a:p>
                      <a:pPr algn="ctr" rtl="1">
                        <a:spcAft>
                          <a:spcPts val="0"/>
                        </a:spcAft>
                      </a:pPr>
                      <a:r>
                        <a:rPr lang="fa-IR" sz="1000">
                          <a:effectLst/>
                        </a:rPr>
                        <a:t>روبلا</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Rubella</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86540">
                <a:tc>
                  <a:txBody>
                    <a:bodyPr/>
                    <a:lstStyle/>
                    <a:p>
                      <a:pPr algn="ctr" rtl="1">
                        <a:spcAft>
                          <a:spcPts val="0"/>
                        </a:spcAft>
                      </a:pPr>
                      <a:r>
                        <a:rPr lang="fa-IR" sz="1000" dirty="0">
                          <a:effectLst/>
                        </a:rPr>
                        <a:t>پارو ويروس </a:t>
                      </a:r>
                      <a:r>
                        <a:rPr lang="en-US" sz="1000" dirty="0">
                          <a:effectLst/>
                        </a:rPr>
                        <a:t>B19</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1000" dirty="0">
                          <a:effectLst/>
                          <a:latin typeface="Times New Roman" panose="02020603050405020304" pitchFamily="18" charset="0"/>
                          <a:cs typeface="Times New Roman" panose="02020603050405020304" pitchFamily="18" charset="0"/>
                        </a:rPr>
                        <a:t>Parvovirus B19</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29856797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188641"/>
            <a:ext cx="7886700" cy="5988326"/>
          </a:xfrm>
        </p:spPr>
        <p:txBody>
          <a:bodyPr/>
          <a:lstStyle/>
          <a:p>
            <a:pPr marL="0" indent="0" algn="ctr">
              <a:buNone/>
            </a:pPr>
            <a:r>
              <a:rPr lang="fa-IR" sz="2000" b="1" u="sng" dirty="0" smtClean="0"/>
              <a:t>غدد </a:t>
            </a:r>
            <a:r>
              <a:rPr lang="fa-IR" sz="2000" b="1" u="sng" dirty="0"/>
              <a:t>و </a:t>
            </a:r>
            <a:r>
              <a:rPr lang="fa-IR" sz="2000" b="1" u="sng" dirty="0" smtClean="0"/>
              <a:t>متابوليك</a:t>
            </a:r>
          </a:p>
          <a:p>
            <a:pPr marL="0" indent="0">
              <a:buNone/>
            </a:pPr>
            <a:endParaRPr lang="fa-IR" b="1" dirty="0"/>
          </a:p>
          <a:p>
            <a:pPr marL="0" indent="0">
              <a:buNone/>
            </a:pPr>
            <a:r>
              <a:rPr lang="fa-IR" b="1" dirty="0"/>
              <a:t>الف- اختلالات اسيدهاي </a:t>
            </a:r>
            <a:r>
              <a:rPr lang="fa-IR" b="1" dirty="0" smtClean="0"/>
              <a:t>آمينه</a:t>
            </a: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r>
              <a:rPr lang="fa-IR" b="1" dirty="0"/>
              <a:t>ب- اختلالات اسيدهاي </a:t>
            </a:r>
            <a:r>
              <a:rPr lang="fa-IR" b="1" dirty="0" smtClean="0"/>
              <a:t>چرب</a:t>
            </a:r>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2821348228"/>
              </p:ext>
            </p:extLst>
          </p:nvPr>
        </p:nvGraphicFramePr>
        <p:xfrm>
          <a:off x="876967" y="1506956"/>
          <a:ext cx="7464926" cy="1988673"/>
        </p:xfrm>
        <a:graphic>
          <a:graphicData uri="http://schemas.openxmlformats.org/drawingml/2006/table">
            <a:tbl>
              <a:tblPr rtl="1" firstRow="1" bandRow="1">
                <a:tableStyleId>{E8B1032C-EA38-4F05-BA0D-38AFFFC7BED3}</a:tableStyleId>
              </a:tblPr>
              <a:tblGrid>
                <a:gridCol w="3732463"/>
                <a:gridCol w="3732463"/>
              </a:tblGrid>
              <a:tr h="313426">
                <a:tc>
                  <a:txBody>
                    <a:bodyPr/>
                    <a:lstStyle/>
                    <a:p>
                      <a:pPr lvl="0" algn="ctr" rtl="1">
                        <a:lnSpc>
                          <a:spcPct val="70000"/>
                        </a:lnSpc>
                        <a:spcAft>
                          <a:spcPts val="0"/>
                        </a:spcAft>
                      </a:pPr>
                      <a:endParaRPr lang="fa-IR" sz="900" dirty="0" smtClean="0">
                        <a:effectLst/>
                      </a:endParaRPr>
                    </a:p>
                    <a:p>
                      <a:pPr lvl="0" algn="ctr" rtl="1">
                        <a:lnSpc>
                          <a:spcPct val="70000"/>
                        </a:lnSpc>
                        <a:spcAft>
                          <a:spcPts val="0"/>
                        </a:spcAft>
                      </a:pPr>
                      <a:r>
                        <a:rPr lang="fa-IR" sz="900" dirty="0" smtClean="0">
                          <a:effectLst/>
                        </a:rPr>
                        <a:t>فنيل </a:t>
                      </a:r>
                      <a:r>
                        <a:rPr lang="fa-IR" sz="900" dirty="0">
                          <a:effectLst/>
                        </a:rPr>
                        <a:t>كتونوري كلاسيك و غير كلاسيك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Phenylketonuria (PKU)</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9557">
                <a:tc>
                  <a:txBody>
                    <a:bodyPr/>
                    <a:lstStyle/>
                    <a:p>
                      <a:pPr lvl="0" algn="ctr" rtl="1">
                        <a:spcAft>
                          <a:spcPts val="0"/>
                        </a:spcAft>
                        <a:tabLst>
                          <a:tab pos="1737360" algn="l"/>
                        </a:tabLst>
                      </a:pPr>
                      <a:r>
                        <a:rPr lang="fa-IR" sz="900">
                          <a:effectLst/>
                        </a:rPr>
                        <a:t>تيروزينمي و تيروزينوز</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Tyrosinemia</a:t>
                      </a:r>
                      <a:r>
                        <a:rPr lang="en-US" sz="900" dirty="0">
                          <a:effectLst/>
                          <a:latin typeface="Times New Roman" panose="02020603050405020304" pitchFamily="18" charset="0"/>
                          <a:cs typeface="Times New Roman" panose="02020603050405020304" pitchFamily="18" charset="0"/>
                        </a:rPr>
                        <a:t> / </a:t>
                      </a:r>
                      <a:r>
                        <a:rPr lang="en-US" sz="900" dirty="0" err="1">
                          <a:effectLst/>
                          <a:latin typeface="Times New Roman" panose="02020603050405020304" pitchFamily="18" charset="0"/>
                          <a:cs typeface="Times New Roman" panose="02020603050405020304" pitchFamily="18" charset="0"/>
                        </a:rPr>
                        <a:t>Tyrosinosis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88731">
                <a:tc>
                  <a:txBody>
                    <a:bodyPr/>
                    <a:lstStyle/>
                    <a:p>
                      <a:pPr lvl="0" algn="ctr" rtl="1">
                        <a:spcAft>
                          <a:spcPts val="0"/>
                        </a:spcAft>
                        <a:tabLst>
                          <a:tab pos="1737360" algn="l"/>
                        </a:tabLst>
                      </a:pPr>
                      <a:r>
                        <a:rPr lang="fa-IR" sz="900">
                          <a:effectLst/>
                        </a:rPr>
                        <a:t>هوموسيستينوري (كلاسيك و غيركلاسيك)</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Homocystinuria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88731">
                <a:tc>
                  <a:txBody>
                    <a:bodyPr/>
                    <a:lstStyle/>
                    <a:p>
                      <a:pPr lvl="0" algn="ctr" rtl="1">
                        <a:spcAft>
                          <a:spcPts val="0"/>
                        </a:spcAft>
                        <a:tabLst>
                          <a:tab pos="1737360" algn="l"/>
                        </a:tabLst>
                      </a:pPr>
                      <a:r>
                        <a:rPr lang="fa-IR" sz="900">
                          <a:effectLst/>
                        </a:rPr>
                        <a:t>بيماري شريت افرا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Maple syrup urine disease (MSUD)</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9557">
                <a:tc>
                  <a:txBody>
                    <a:bodyPr/>
                    <a:lstStyle/>
                    <a:p>
                      <a:pPr lvl="0" algn="ctr" rtl="1">
                        <a:spcAft>
                          <a:spcPts val="0"/>
                        </a:spcAft>
                        <a:tabLst>
                          <a:tab pos="1737360" algn="l"/>
                        </a:tabLst>
                      </a:pPr>
                      <a:r>
                        <a:rPr lang="fa-IR" sz="900">
                          <a:effectLst/>
                        </a:rPr>
                        <a:t>متيل مالونيك اسيدمي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Methylmalonic</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acidemia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9557">
                <a:tc>
                  <a:txBody>
                    <a:bodyPr/>
                    <a:lstStyle/>
                    <a:p>
                      <a:pPr lvl="0" algn="ctr" rtl="1">
                        <a:spcAft>
                          <a:spcPts val="0"/>
                        </a:spcAft>
                        <a:tabLst>
                          <a:tab pos="1737360" algn="l"/>
                        </a:tabLst>
                      </a:pPr>
                      <a:r>
                        <a:rPr lang="fa-IR" sz="900" dirty="0">
                          <a:effectLst/>
                        </a:rPr>
                        <a:t>ايزووالريك اسيدمي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Isovaleric</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acidemia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9557">
                <a:tc>
                  <a:txBody>
                    <a:bodyPr/>
                    <a:lstStyle/>
                    <a:p>
                      <a:pPr lvl="0" algn="ctr" rtl="1">
                        <a:spcAft>
                          <a:spcPts val="0"/>
                        </a:spcAft>
                        <a:tabLst>
                          <a:tab pos="1737360" algn="l"/>
                        </a:tabLst>
                      </a:pPr>
                      <a:r>
                        <a:rPr lang="fa-IR" sz="900">
                          <a:effectLst/>
                        </a:rPr>
                        <a:t>پروپيونيك اسيدمي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Propionic </a:t>
                      </a:r>
                      <a:r>
                        <a:rPr lang="en-US" sz="900" dirty="0" err="1">
                          <a:effectLst/>
                          <a:latin typeface="Times New Roman" panose="02020603050405020304" pitchFamily="18" charset="0"/>
                          <a:cs typeface="Times New Roman" panose="02020603050405020304" pitchFamily="18" charset="0"/>
                        </a:rPr>
                        <a:t>acidemia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9557">
                <a:tc>
                  <a:txBody>
                    <a:bodyPr/>
                    <a:lstStyle/>
                    <a:p>
                      <a:pPr lvl="0" algn="ctr" rtl="1">
                        <a:spcAft>
                          <a:spcPts val="0"/>
                        </a:spcAft>
                        <a:tabLst>
                          <a:tab pos="1737360" algn="l"/>
                        </a:tabLst>
                      </a:pPr>
                      <a:r>
                        <a:rPr lang="fa-IR" sz="900" dirty="0">
                          <a:effectLst/>
                        </a:rPr>
                        <a:t>گلوتاريك اسيدمي نوع </a:t>
                      </a:r>
                      <a:r>
                        <a:rPr lang="en-US" sz="900" dirty="0">
                          <a:effectLst/>
                        </a:rPr>
                        <a:t>I</a:t>
                      </a:r>
                      <a:r>
                        <a:rPr lang="fa-IR" sz="900" dirty="0">
                          <a:effectLst/>
                        </a:rPr>
                        <a:t> و </a:t>
                      </a:r>
                      <a:r>
                        <a:rPr lang="en-US" sz="900" dirty="0">
                          <a:effectLst/>
                        </a:rPr>
                        <a:t>II</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lvl="0" algn="ctr" rtl="1">
                        <a:spcAft>
                          <a:spcPts val="0"/>
                        </a:spcAft>
                        <a:tabLst>
                          <a:tab pos="1737360" algn="l"/>
                        </a:tabLst>
                      </a:pPr>
                      <a:r>
                        <a:rPr lang="en-US" sz="900" dirty="0" err="1">
                          <a:effectLst/>
                          <a:latin typeface="Times New Roman" panose="02020603050405020304" pitchFamily="18" charset="0"/>
                          <a:cs typeface="Times New Roman" panose="02020603050405020304" pitchFamily="18" charset="0"/>
                        </a:rPr>
                        <a:t>Glutaric</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acidemia</a:t>
                      </a:r>
                      <a:r>
                        <a:rPr lang="en-US" sz="900" dirty="0">
                          <a:effectLst/>
                          <a:latin typeface="Times New Roman" panose="02020603050405020304" pitchFamily="18" charset="0"/>
                          <a:cs typeface="Times New Roman" panose="02020603050405020304" pitchFamily="18" charset="0"/>
                        </a:rPr>
                        <a:t> (Type I,II)</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90759454"/>
              </p:ext>
            </p:extLst>
          </p:nvPr>
        </p:nvGraphicFramePr>
        <p:xfrm>
          <a:off x="834189" y="4285741"/>
          <a:ext cx="7681160" cy="1280972"/>
        </p:xfrm>
        <a:graphic>
          <a:graphicData uri="http://schemas.openxmlformats.org/drawingml/2006/table">
            <a:tbl>
              <a:tblPr rtl="1" firstRow="1" bandRow="1">
                <a:tableStyleId>{E8B1032C-EA38-4F05-BA0D-38AFFFC7BED3}</a:tableStyleId>
              </a:tblPr>
              <a:tblGrid>
                <a:gridCol w="3840580"/>
                <a:gridCol w="3840580"/>
              </a:tblGrid>
              <a:tr h="421625">
                <a:tc>
                  <a:txBody>
                    <a:bodyPr/>
                    <a:lstStyle/>
                    <a:p>
                      <a:pPr marL="457200" algn="ctr" rtl="1">
                        <a:spcAft>
                          <a:spcPts val="0"/>
                        </a:spcAft>
                      </a:pPr>
                      <a:r>
                        <a:rPr lang="fa-IR" sz="1000" dirty="0">
                          <a:effectLst/>
                        </a:rPr>
                        <a:t>كمبود پروتئيني سه كاره ميتوكندري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457200" algn="ctr" rtl="0">
                        <a:spcAft>
                          <a:spcPts val="0"/>
                        </a:spcAft>
                      </a:pPr>
                      <a:r>
                        <a:rPr lang="en-US" sz="1000" dirty="0">
                          <a:effectLst/>
                          <a:latin typeface="Times New Roman" panose="02020603050405020304" pitchFamily="18" charset="0"/>
                          <a:cs typeface="Times New Roman" panose="02020603050405020304" pitchFamily="18" charset="0"/>
                        </a:rPr>
                        <a:t>Mitochondrial </a:t>
                      </a:r>
                      <a:r>
                        <a:rPr lang="en-US" sz="1000" dirty="0" err="1">
                          <a:effectLst/>
                          <a:latin typeface="Times New Roman" panose="02020603050405020304" pitchFamily="18" charset="0"/>
                          <a:cs typeface="Times New Roman" panose="02020603050405020304" pitchFamily="18" charset="0"/>
                        </a:rPr>
                        <a:t>trifunctional</a:t>
                      </a:r>
                      <a:r>
                        <a:rPr lang="en-US" sz="1000" dirty="0">
                          <a:effectLst/>
                          <a:latin typeface="Times New Roman" panose="02020603050405020304" pitchFamily="18" charset="0"/>
                          <a:cs typeface="Times New Roman" panose="02020603050405020304" pitchFamily="18" charset="0"/>
                        </a:rPr>
                        <a:t> protein (MTP)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562167">
                <a:tc>
                  <a:txBody>
                    <a:bodyPr/>
                    <a:lstStyle/>
                    <a:p>
                      <a:pPr marL="457200" algn="ctr" rtl="1">
                        <a:spcAft>
                          <a:spcPts val="0"/>
                        </a:spcAft>
                      </a:pPr>
                      <a:r>
                        <a:rPr lang="fa-IR" sz="1000" dirty="0">
                          <a:effectLst/>
                        </a:rPr>
                        <a:t>گلوتاريك اسيدوري تيپ </a:t>
                      </a:r>
                      <a:r>
                        <a:rPr lang="en-US" sz="1000" dirty="0">
                          <a:effectLst/>
                        </a:rPr>
                        <a:t> II</a:t>
                      </a:r>
                      <a:r>
                        <a:rPr lang="fa-IR" sz="1000" dirty="0">
                          <a:effectLst/>
                        </a:rPr>
                        <a:t>‌يا </a:t>
                      </a:r>
                      <a:r>
                        <a:rPr lang="en-US" sz="1000" dirty="0">
                          <a:effectLst/>
                        </a:rPr>
                        <a:t>MAD </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457200" algn="ctr" rtl="0">
                        <a:spcAft>
                          <a:spcPts val="0"/>
                        </a:spcAft>
                      </a:pPr>
                      <a:r>
                        <a:rPr lang="en-US" sz="1000" dirty="0" err="1">
                          <a:effectLst/>
                          <a:latin typeface="Times New Roman" panose="02020603050405020304" pitchFamily="18" charset="0"/>
                          <a:cs typeface="Times New Roman" panose="02020603050405020304" pitchFamily="18" charset="0"/>
                        </a:rPr>
                        <a:t>Glutaric</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aciduria</a:t>
                      </a:r>
                      <a:r>
                        <a:rPr lang="en-US" sz="1000" dirty="0">
                          <a:effectLst/>
                          <a:latin typeface="Times New Roman" panose="02020603050405020304" pitchFamily="18" charset="0"/>
                          <a:cs typeface="Times New Roman" panose="02020603050405020304" pitchFamily="18" charset="0"/>
                        </a:rPr>
                        <a:t> type II (Multiple acyl-co A dehydrogenase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97180">
                <a:tc>
                  <a:txBody>
                    <a:bodyPr/>
                    <a:lstStyle/>
                    <a:p>
                      <a:pPr marL="457200" algn="ctr" rtl="1">
                        <a:spcAft>
                          <a:spcPts val="0"/>
                        </a:spcAft>
                      </a:pPr>
                      <a:r>
                        <a:rPr lang="fa-IR" sz="1000" dirty="0">
                          <a:effectLst/>
                        </a:rPr>
                        <a:t>نقص كارنيتين ترانس لوكاز</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457200" algn="ctr" rtl="0">
                        <a:spcAft>
                          <a:spcPts val="0"/>
                        </a:spcAft>
                      </a:pPr>
                      <a:r>
                        <a:rPr lang="en-US" sz="1000" dirty="0" err="1">
                          <a:effectLst/>
                          <a:latin typeface="Times New Roman" panose="02020603050405020304" pitchFamily="18" charset="0"/>
                          <a:cs typeface="Times New Roman" panose="02020603050405020304" pitchFamily="18" charset="0"/>
                        </a:rPr>
                        <a:t>Carnitine</a:t>
                      </a:r>
                      <a:r>
                        <a:rPr lang="en-US" sz="1000" dirty="0">
                          <a:effectLst/>
                          <a:latin typeface="Times New Roman" panose="02020603050405020304" pitchFamily="18" charset="0"/>
                          <a:cs typeface="Times New Roman" panose="02020603050405020304" pitchFamily="18" charset="0"/>
                        </a:rPr>
                        <a:t>/</a:t>
                      </a:r>
                      <a:r>
                        <a:rPr lang="en-US" sz="1000" dirty="0" err="1">
                          <a:effectLst/>
                          <a:latin typeface="Times New Roman" panose="02020603050405020304" pitchFamily="18" charset="0"/>
                          <a:cs typeface="Times New Roman" panose="02020603050405020304" pitchFamily="18" charset="0"/>
                        </a:rPr>
                        <a:t>acylcarnitine</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translocase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1231338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541421"/>
            <a:ext cx="7886700" cy="5635542"/>
          </a:xfrm>
        </p:spPr>
        <p:txBody>
          <a:bodyPr/>
          <a:lstStyle/>
          <a:p>
            <a:pPr marL="0" indent="0">
              <a:buNone/>
            </a:pPr>
            <a:r>
              <a:rPr lang="fa-IR" b="1" dirty="0"/>
              <a:t>ج- اختلالات سيكل </a:t>
            </a:r>
            <a:r>
              <a:rPr lang="fa-IR" b="1" dirty="0" smtClean="0"/>
              <a:t>اوره</a:t>
            </a:r>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014581781"/>
              </p:ext>
            </p:extLst>
          </p:nvPr>
        </p:nvGraphicFramePr>
        <p:xfrm>
          <a:off x="962526" y="1073819"/>
          <a:ext cx="7357978" cy="2237874"/>
        </p:xfrm>
        <a:graphic>
          <a:graphicData uri="http://schemas.openxmlformats.org/drawingml/2006/table">
            <a:tbl>
              <a:tblPr rtl="1" firstRow="1" bandRow="1">
                <a:tableStyleId>{E8B1032C-EA38-4F05-BA0D-38AFFFC7BED3}</a:tableStyleId>
              </a:tblPr>
              <a:tblGrid>
                <a:gridCol w="3678989"/>
                <a:gridCol w="3678989"/>
              </a:tblGrid>
              <a:tr h="372979">
                <a:tc>
                  <a:txBody>
                    <a:bodyPr/>
                    <a:lstStyle/>
                    <a:p>
                      <a:pPr algn="ctr" rtl="1">
                        <a:lnSpc>
                          <a:spcPct val="115000"/>
                        </a:lnSpc>
                        <a:spcAft>
                          <a:spcPts val="0"/>
                        </a:spcAft>
                      </a:pPr>
                      <a:r>
                        <a:rPr lang="fa-IR" sz="1000" dirty="0">
                          <a:effectLst/>
                        </a:rPr>
                        <a:t>نقص كارباميل فسفات سنتتاز</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err="1">
                          <a:effectLst/>
                          <a:latin typeface="Times New Roman" panose="02020603050405020304" pitchFamily="18" charset="0"/>
                          <a:cs typeface="Times New Roman" panose="02020603050405020304" pitchFamily="18" charset="0"/>
                        </a:rPr>
                        <a:t>Carbamyl</a:t>
                      </a:r>
                      <a:r>
                        <a:rPr lang="en-US" sz="1000" dirty="0">
                          <a:effectLst/>
                          <a:latin typeface="Times New Roman" panose="02020603050405020304" pitchFamily="18" charset="0"/>
                          <a:cs typeface="Times New Roman" panose="02020603050405020304" pitchFamily="18" charset="0"/>
                        </a:rPr>
                        <a:t> phosphate </a:t>
                      </a:r>
                      <a:r>
                        <a:rPr lang="en-US" sz="1000" dirty="0" err="1">
                          <a:effectLst/>
                          <a:latin typeface="Times New Roman" panose="02020603050405020304" pitchFamily="18" charset="0"/>
                          <a:cs typeface="Times New Roman" panose="02020603050405020304" pitchFamily="18" charset="0"/>
                        </a:rPr>
                        <a:t>synthetase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2979">
                <a:tc>
                  <a:txBody>
                    <a:bodyPr/>
                    <a:lstStyle/>
                    <a:p>
                      <a:pPr algn="ctr" rtl="1">
                        <a:lnSpc>
                          <a:spcPct val="115000"/>
                        </a:lnSpc>
                        <a:spcAft>
                          <a:spcPts val="0"/>
                        </a:spcAft>
                      </a:pPr>
                      <a:r>
                        <a:rPr lang="fa-IR" sz="1000" dirty="0">
                          <a:effectLst/>
                        </a:rPr>
                        <a:t>نقص اورنيتين ترانس كارباميلار</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a:effectLst/>
                          <a:latin typeface="Times New Roman" panose="02020603050405020304" pitchFamily="18" charset="0"/>
                          <a:cs typeface="Times New Roman" panose="02020603050405020304" pitchFamily="18" charset="0"/>
                        </a:rPr>
                        <a:t>Ornithine </a:t>
                      </a:r>
                      <a:r>
                        <a:rPr lang="en-US" sz="1000" dirty="0" err="1">
                          <a:effectLst/>
                          <a:latin typeface="Times New Roman" panose="02020603050405020304" pitchFamily="18" charset="0"/>
                          <a:cs typeface="Times New Roman" panose="02020603050405020304" pitchFamily="18" charset="0"/>
                        </a:rPr>
                        <a:t>transcarbamylase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2979">
                <a:tc>
                  <a:txBody>
                    <a:bodyPr/>
                    <a:lstStyle/>
                    <a:p>
                      <a:pPr algn="ctr" rtl="1">
                        <a:lnSpc>
                          <a:spcPct val="115000"/>
                        </a:lnSpc>
                        <a:spcAft>
                          <a:spcPts val="0"/>
                        </a:spcAft>
                      </a:pPr>
                      <a:r>
                        <a:rPr lang="fa-IR" sz="1000" dirty="0">
                          <a:effectLst/>
                        </a:rPr>
                        <a:t>نقص آرژينينوسوكسينات سنتاز</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err="1">
                          <a:effectLst/>
                          <a:latin typeface="Times New Roman" panose="02020603050405020304" pitchFamily="18" charset="0"/>
                          <a:cs typeface="Times New Roman" panose="02020603050405020304" pitchFamily="18" charset="0"/>
                        </a:rPr>
                        <a:t>Argininosuccinate</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synthetase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2979">
                <a:tc>
                  <a:txBody>
                    <a:bodyPr/>
                    <a:lstStyle/>
                    <a:p>
                      <a:pPr algn="ctr" rtl="1">
                        <a:lnSpc>
                          <a:spcPct val="115000"/>
                        </a:lnSpc>
                        <a:spcAft>
                          <a:spcPts val="0"/>
                        </a:spcAft>
                      </a:pPr>
                      <a:r>
                        <a:rPr lang="fa-IR" sz="1000" dirty="0">
                          <a:effectLst/>
                        </a:rPr>
                        <a:t>نقص آرژينينو سوكسينات لياز</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err="1">
                          <a:effectLst/>
                          <a:latin typeface="Times New Roman" panose="02020603050405020304" pitchFamily="18" charset="0"/>
                          <a:cs typeface="Times New Roman" panose="02020603050405020304" pitchFamily="18" charset="0"/>
                        </a:rPr>
                        <a:t>Argininosuccinate</a:t>
                      </a:r>
                      <a:r>
                        <a:rPr lang="en-US" sz="1000" dirty="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lyase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2979">
                <a:tc>
                  <a:txBody>
                    <a:bodyPr/>
                    <a:lstStyle/>
                    <a:p>
                      <a:pPr algn="ctr" rtl="1">
                        <a:lnSpc>
                          <a:spcPct val="115000"/>
                        </a:lnSpc>
                        <a:spcAft>
                          <a:spcPts val="0"/>
                        </a:spcAft>
                      </a:pPr>
                      <a:r>
                        <a:rPr lang="fa-IR" sz="1000">
                          <a:effectLst/>
                        </a:rPr>
                        <a:t>نقص آرژيناز</a:t>
                      </a:r>
                      <a:endParaRPr lang="en-US" sz="10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err="1">
                          <a:effectLst/>
                          <a:latin typeface="Times New Roman" panose="02020603050405020304" pitchFamily="18" charset="0"/>
                          <a:cs typeface="Times New Roman" panose="02020603050405020304" pitchFamily="18" charset="0"/>
                        </a:rPr>
                        <a:t>Arginase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72979">
                <a:tc>
                  <a:txBody>
                    <a:bodyPr/>
                    <a:lstStyle/>
                    <a:p>
                      <a:pPr algn="ctr" rtl="1">
                        <a:lnSpc>
                          <a:spcPct val="115000"/>
                        </a:lnSpc>
                        <a:spcAft>
                          <a:spcPts val="0"/>
                        </a:spcAft>
                      </a:pPr>
                      <a:r>
                        <a:rPr lang="fa-IR" sz="1000" dirty="0">
                          <a:effectLst/>
                        </a:rPr>
                        <a:t>نقص </a:t>
                      </a:r>
                      <a:r>
                        <a:rPr lang="en-US" sz="1000" dirty="0">
                          <a:effectLst/>
                        </a:rPr>
                        <a:t>N</a:t>
                      </a:r>
                      <a:r>
                        <a:rPr lang="fa-IR" sz="1000" dirty="0">
                          <a:effectLst/>
                        </a:rPr>
                        <a:t> استيل گلوتامات سنتتاز</a:t>
                      </a:r>
                      <a:endParaRPr lang="en-US" sz="10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1000" dirty="0" smtClean="0">
                          <a:effectLst/>
                          <a:latin typeface="Times New Roman" panose="02020603050405020304" pitchFamily="18" charset="0"/>
                          <a:cs typeface="Times New Roman" panose="02020603050405020304" pitchFamily="18" charset="0"/>
                        </a:rPr>
                        <a:t>N-</a:t>
                      </a:r>
                      <a:r>
                        <a:rPr lang="en-US" sz="1000" dirty="0" err="1" smtClean="0">
                          <a:effectLst/>
                          <a:latin typeface="Times New Roman" panose="02020603050405020304" pitchFamily="18" charset="0"/>
                          <a:cs typeface="Times New Roman" panose="02020603050405020304" pitchFamily="18" charset="0"/>
                        </a:rPr>
                        <a:t>Acetylglutamate</a:t>
                      </a:r>
                      <a:r>
                        <a:rPr lang="en-US" sz="1000" dirty="0" smtClean="0">
                          <a:effectLst/>
                          <a:latin typeface="Times New Roman" panose="02020603050405020304" pitchFamily="18" charset="0"/>
                          <a:cs typeface="Times New Roman" panose="02020603050405020304" pitchFamily="18" charset="0"/>
                        </a:rPr>
                        <a:t> </a:t>
                      </a:r>
                      <a:r>
                        <a:rPr lang="en-US" sz="1000" dirty="0" err="1">
                          <a:effectLst/>
                          <a:latin typeface="Times New Roman" panose="02020603050405020304" pitchFamily="18" charset="0"/>
                          <a:cs typeface="Times New Roman" panose="02020603050405020304" pitchFamily="18" charset="0"/>
                        </a:rPr>
                        <a:t>synthetase</a:t>
                      </a:r>
                      <a:r>
                        <a:rPr lang="en-US" sz="1000" dirty="0">
                          <a:effectLst/>
                          <a:latin typeface="Times New Roman" panose="02020603050405020304" pitchFamily="18" charset="0"/>
                          <a:cs typeface="Times New Roman" panose="02020603050405020304" pitchFamily="18" charset="0"/>
                        </a:rPr>
                        <a:t> deficiency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337053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81210"/>
            <a:ext cx="7886700" cy="5635542"/>
          </a:xfrm>
        </p:spPr>
        <p:txBody>
          <a:bodyPr/>
          <a:lstStyle/>
          <a:p>
            <a:pPr marL="0" indent="0">
              <a:buNone/>
            </a:pPr>
            <a:r>
              <a:rPr lang="fa-IR" dirty="0"/>
              <a:t>د- بيماريهاي متابوليك و نورومتابوليك </a:t>
            </a:r>
            <a:r>
              <a:rPr lang="fa-IR" dirty="0" smtClean="0"/>
              <a:t>ماكرومولكولي</a:t>
            </a:r>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r>
              <a:rPr lang="fa-IR" b="1" dirty="0" smtClean="0"/>
              <a:t>ه- بيماري هاي ميتوكندريائي</a:t>
            </a:r>
          </a:p>
          <a:p>
            <a:pPr marL="0" indent="0">
              <a:buNone/>
            </a:pPr>
            <a:endParaRPr lang="fa-IR" dirty="0" smtClean="0"/>
          </a:p>
          <a:p>
            <a:pPr marL="0" indent="0">
              <a:buNone/>
            </a:pPr>
            <a:endParaRPr lang="fa-IR"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326723103"/>
              </p:ext>
            </p:extLst>
          </p:nvPr>
        </p:nvGraphicFramePr>
        <p:xfrm>
          <a:off x="628650" y="476672"/>
          <a:ext cx="7886702" cy="2742262"/>
        </p:xfrm>
        <a:graphic>
          <a:graphicData uri="http://schemas.openxmlformats.org/drawingml/2006/table">
            <a:tbl>
              <a:tblPr rtl="1" firstRow="1" bandRow="1">
                <a:tableStyleId>{E8B1032C-EA38-4F05-BA0D-38AFFFC7BED3}</a:tableStyleId>
              </a:tblPr>
              <a:tblGrid>
                <a:gridCol w="3943351"/>
                <a:gridCol w="3943351"/>
              </a:tblGrid>
              <a:tr h="158819">
                <a:tc>
                  <a:txBody>
                    <a:bodyPr/>
                    <a:lstStyle/>
                    <a:p>
                      <a:pPr algn="ctr" rtl="1">
                        <a:lnSpc>
                          <a:spcPct val="150000"/>
                        </a:lnSpc>
                        <a:spcAft>
                          <a:spcPts val="0"/>
                        </a:spcAft>
                      </a:pPr>
                      <a:r>
                        <a:rPr lang="fa-IR" sz="900" dirty="0">
                          <a:effectLst/>
                        </a:rPr>
                        <a:t>بيماري گوشه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fa-IR" sz="900" dirty="0">
                          <a:effectLst/>
                          <a:latin typeface="Times New Roman" panose="02020603050405020304" pitchFamily="18" charset="0"/>
                          <a:cs typeface="Times New Roman" panose="02020603050405020304" pitchFamily="18" charset="0"/>
                        </a:rPr>
                        <a:t>ْْْْْْ</a:t>
                      </a:r>
                      <a:r>
                        <a:rPr lang="en-US" sz="900" dirty="0" err="1">
                          <a:effectLst/>
                          <a:latin typeface="Times New Roman" panose="02020603050405020304" pitchFamily="18" charset="0"/>
                          <a:cs typeface="Times New Roman" panose="02020603050405020304" pitchFamily="18" charset="0"/>
                        </a:rPr>
                        <a:t>Gausher</a:t>
                      </a:r>
                      <a:r>
                        <a:rPr lang="en-US" sz="900" dirty="0">
                          <a:effectLst/>
                          <a:latin typeface="Times New Roman" panose="02020603050405020304" pitchFamily="18" charset="0"/>
                          <a:cs typeface="Times New Roman" panose="02020603050405020304" pitchFamily="18" charset="0"/>
                        </a:rPr>
                        <a:t> disease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a:effectLst/>
                        </a:rPr>
                        <a:t>بيماري نيمان پيك</a:t>
                      </a:r>
                      <a:r>
                        <a:rPr lang="en-US" sz="900">
                          <a:effectLst/>
                        </a:rPr>
                        <a:t>/C A/B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Niemann</a:t>
                      </a:r>
                      <a:r>
                        <a:rPr lang="en-US" sz="900" dirty="0">
                          <a:effectLst/>
                          <a:latin typeface="Times New Roman" panose="02020603050405020304" pitchFamily="18" charset="0"/>
                          <a:cs typeface="Times New Roman" panose="02020603050405020304" pitchFamily="18" charset="0"/>
                        </a:rPr>
                        <a:t>- Pick disease A/B/C</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a:effectLst/>
                        </a:rPr>
                        <a:t>بيماري تي</a:t>
                      </a:r>
                      <a:r>
                        <a:rPr lang="en-US" sz="900">
                          <a:effectLst/>
                        </a:rPr>
                        <a:t>­</a:t>
                      </a:r>
                      <a:r>
                        <a:rPr lang="fa-IR" sz="900">
                          <a:effectLst/>
                        </a:rPr>
                        <a:t>ساكس</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Tay</a:t>
                      </a:r>
                      <a:r>
                        <a:rPr lang="en-US" sz="900" dirty="0">
                          <a:effectLst/>
                          <a:latin typeface="Times New Roman" panose="02020603050405020304" pitchFamily="18" charset="0"/>
                          <a:cs typeface="Times New Roman" panose="02020603050405020304" pitchFamily="18" charset="0"/>
                        </a:rPr>
                        <a:t>-Sachs disease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a:effectLst/>
                        </a:rPr>
                        <a:t>بيماري سندهوف</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Sandhoff</a:t>
                      </a:r>
                      <a:r>
                        <a:rPr lang="en-US" sz="900" dirty="0">
                          <a:effectLst/>
                          <a:latin typeface="Times New Roman" panose="02020603050405020304" pitchFamily="18" charset="0"/>
                          <a:cs typeface="Times New Roman" panose="02020603050405020304" pitchFamily="18" charset="0"/>
                        </a:rPr>
                        <a:t> disease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a:effectLst/>
                        </a:rPr>
                        <a:t>بيماري گانگليوزيدوز </a:t>
                      </a:r>
                      <a:r>
                        <a:rPr lang="en-US" sz="900">
                          <a:effectLst/>
                        </a:rPr>
                        <a:t>GM1 / GM2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Gangliosidosis</a:t>
                      </a:r>
                      <a:r>
                        <a:rPr lang="en-US" sz="900" dirty="0">
                          <a:effectLst/>
                          <a:latin typeface="Times New Roman" panose="02020603050405020304" pitchFamily="18" charset="0"/>
                          <a:cs typeface="Times New Roman" panose="02020603050405020304" pitchFamily="18" charset="0"/>
                        </a:rPr>
                        <a:t>  GM1 /GM2</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845507">
                <a:tc>
                  <a:txBody>
                    <a:bodyPr/>
                    <a:lstStyle/>
                    <a:p>
                      <a:pPr algn="ctr" rtl="1">
                        <a:lnSpc>
                          <a:spcPct val="150000"/>
                        </a:lnSpc>
                        <a:spcAft>
                          <a:spcPts val="0"/>
                        </a:spcAft>
                      </a:pPr>
                      <a:r>
                        <a:rPr lang="fa-IR" sz="900" dirty="0">
                          <a:effectLst/>
                        </a:rPr>
                        <a:t>لكوديستروفي ها (متاكروماتيك/كرابه/كاناوان/آلكساندر)</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Leuko</a:t>
                      </a:r>
                      <a:r>
                        <a:rPr lang="en-US" sz="900" dirty="0">
                          <a:effectLst/>
                          <a:latin typeface="Times New Roman" panose="02020603050405020304" pitchFamily="18" charset="0"/>
                          <a:cs typeface="Times New Roman" panose="02020603050405020304" pitchFamily="18" charset="0"/>
                        </a:rPr>
                        <a:t> dystrophy</a:t>
                      </a:r>
                    </a:p>
                    <a:p>
                      <a:pPr algn="ctr" rtl="0">
                        <a:lnSpc>
                          <a:spcPct val="150000"/>
                        </a:lnSpc>
                        <a:spcAft>
                          <a:spcPts val="0"/>
                        </a:spcAft>
                      </a:pPr>
                      <a:r>
                        <a:rPr lang="en-US" sz="900" dirty="0">
                          <a:effectLst/>
                          <a:latin typeface="Times New Roman" panose="02020603050405020304" pitchFamily="18" charset="0"/>
                          <a:cs typeface="Times New Roman" panose="02020603050405020304" pitchFamily="18" charset="0"/>
                        </a:rPr>
                        <a:t> </a:t>
                      </a:r>
                    </a:p>
                    <a:p>
                      <a:pPr algn="ctr" rtl="0">
                        <a:lnSpc>
                          <a:spcPct val="150000"/>
                        </a:lnSpc>
                        <a:spcAft>
                          <a:spcPts val="0"/>
                        </a:spcAft>
                      </a:pPr>
                      <a:r>
                        <a:rPr lang="en-US" sz="900" dirty="0">
                          <a:effectLst/>
                          <a:latin typeface="Times New Roman" panose="02020603050405020304" pitchFamily="18" charset="0"/>
                          <a:cs typeface="Times New Roman" panose="02020603050405020304" pitchFamily="18" charset="0"/>
                        </a:rPr>
                        <a:t>(Meta chromatic (MLD) / </a:t>
                      </a:r>
                      <a:r>
                        <a:rPr lang="en-US" sz="900" dirty="0" err="1">
                          <a:effectLst/>
                          <a:latin typeface="Times New Roman" panose="02020603050405020304" pitchFamily="18" charset="0"/>
                          <a:cs typeface="Times New Roman" panose="02020603050405020304" pitchFamily="18" charset="0"/>
                        </a:rPr>
                        <a:t>Krabbe</a:t>
                      </a:r>
                      <a:r>
                        <a:rPr lang="en-US" sz="900" dirty="0">
                          <a:effectLst/>
                          <a:latin typeface="Times New Roman" panose="02020603050405020304" pitchFamily="18" charset="0"/>
                          <a:cs typeface="Times New Roman" panose="02020603050405020304" pitchFamily="18" charset="0"/>
                        </a:rPr>
                        <a:t> / </a:t>
                      </a:r>
                      <a:r>
                        <a:rPr lang="en-US" sz="900" dirty="0" err="1">
                          <a:effectLst/>
                          <a:latin typeface="Times New Roman" panose="02020603050405020304" pitchFamily="18" charset="0"/>
                          <a:cs typeface="Times New Roman" panose="02020603050405020304" pitchFamily="18" charset="0"/>
                        </a:rPr>
                        <a:t>Canavan</a:t>
                      </a:r>
                      <a:r>
                        <a:rPr lang="en-US" sz="900" dirty="0">
                          <a:effectLst/>
                          <a:latin typeface="Times New Roman" panose="02020603050405020304" pitchFamily="18" charset="0"/>
                          <a:cs typeface="Times New Roman" panose="02020603050405020304" pitchFamily="18" charset="0"/>
                        </a:rPr>
                        <a:t> / Alexander)</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422753">
                <a:tc>
                  <a:txBody>
                    <a:bodyPr/>
                    <a:lstStyle/>
                    <a:p>
                      <a:pPr algn="ctr" rtl="1">
                        <a:lnSpc>
                          <a:spcPct val="150000"/>
                        </a:lnSpc>
                        <a:spcAft>
                          <a:spcPts val="0"/>
                        </a:spcAft>
                      </a:pPr>
                      <a:r>
                        <a:rPr lang="fa-IR" sz="900">
                          <a:effectLst/>
                        </a:rPr>
                        <a:t>نورونال سروئيد ليپوفوشينوز نوع 1 و 2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Neuronal </a:t>
                      </a:r>
                      <a:r>
                        <a:rPr lang="en-US" sz="900" dirty="0" err="1">
                          <a:effectLst/>
                          <a:latin typeface="Times New Roman" panose="02020603050405020304" pitchFamily="18" charset="0"/>
                          <a:cs typeface="Times New Roman" panose="02020603050405020304" pitchFamily="18" charset="0"/>
                        </a:rPr>
                        <a:t>ceroid</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lipofuscinosis</a:t>
                      </a:r>
                      <a:r>
                        <a:rPr lang="en-US" sz="900" dirty="0">
                          <a:effectLst/>
                          <a:latin typeface="Times New Roman" panose="02020603050405020304" pitchFamily="18" charset="0"/>
                          <a:cs typeface="Times New Roman" panose="02020603050405020304" pitchFamily="18" charset="0"/>
                        </a:rPr>
                        <a:t> type I / II (NCL)</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a:effectLst/>
                        </a:rPr>
                        <a:t>موكوپلي ساكاريدوزها (7-6-4-3-2-1)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err="1">
                          <a:effectLst/>
                          <a:latin typeface="Times New Roman" panose="02020603050405020304" pitchFamily="18" charset="0"/>
                          <a:cs typeface="Times New Roman" panose="02020603050405020304" pitchFamily="18" charset="0"/>
                        </a:rPr>
                        <a:t>MucoPolysaccaridosis</a:t>
                      </a:r>
                      <a:r>
                        <a:rPr lang="en-US" sz="900" dirty="0">
                          <a:effectLst/>
                          <a:latin typeface="Times New Roman" panose="02020603050405020304" pitchFamily="18" charset="0"/>
                          <a:cs typeface="Times New Roman" panose="02020603050405020304" pitchFamily="18" charset="0"/>
                        </a:rPr>
                        <a:t> (MPS)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11377">
                <a:tc>
                  <a:txBody>
                    <a:bodyPr/>
                    <a:lstStyle/>
                    <a:p>
                      <a:pPr algn="ctr" rtl="1">
                        <a:lnSpc>
                          <a:spcPct val="150000"/>
                        </a:lnSpc>
                        <a:spcAft>
                          <a:spcPts val="0"/>
                        </a:spcAft>
                      </a:pPr>
                      <a:r>
                        <a:rPr lang="fa-IR" sz="900" dirty="0">
                          <a:effectLst/>
                        </a:rPr>
                        <a:t>موكوليپيدوزها نوع </a:t>
                      </a:r>
                      <a:r>
                        <a:rPr lang="en-US" sz="900" dirty="0">
                          <a:effectLst/>
                        </a:rPr>
                        <a:t>I </a:t>
                      </a:r>
                      <a:r>
                        <a:rPr lang="fa-IR" sz="900" dirty="0">
                          <a:effectLst/>
                        </a:rPr>
                        <a:t> و </a:t>
                      </a:r>
                      <a:r>
                        <a:rPr lang="en-US" sz="900" dirty="0">
                          <a:effectLst/>
                        </a:rPr>
                        <a:t>II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err="1">
                          <a:effectLst/>
                          <a:latin typeface="Times New Roman" panose="02020603050405020304" pitchFamily="18" charset="0"/>
                          <a:cs typeface="Times New Roman" panose="02020603050405020304" pitchFamily="18" charset="0"/>
                        </a:rPr>
                        <a:t>Mucolipidosis</a:t>
                      </a:r>
                      <a:r>
                        <a:rPr lang="en-US" sz="900" dirty="0">
                          <a:effectLst/>
                          <a:latin typeface="Times New Roman" panose="02020603050405020304" pitchFamily="18" charset="0"/>
                          <a:cs typeface="Times New Roman" panose="02020603050405020304" pitchFamily="18" charset="0"/>
                        </a:rPr>
                        <a:t> type I / II</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03272927"/>
              </p:ext>
            </p:extLst>
          </p:nvPr>
        </p:nvGraphicFramePr>
        <p:xfrm>
          <a:off x="628653" y="4221090"/>
          <a:ext cx="7886698" cy="2561889"/>
        </p:xfrm>
        <a:graphic>
          <a:graphicData uri="http://schemas.openxmlformats.org/drawingml/2006/table">
            <a:tbl>
              <a:tblPr rtl="1" firstRow="1" bandRow="1">
                <a:tableStyleId>{E8B1032C-EA38-4F05-BA0D-38AFFFC7BED3}</a:tableStyleId>
              </a:tblPr>
              <a:tblGrid>
                <a:gridCol w="3943349"/>
                <a:gridCol w="3943349"/>
              </a:tblGrid>
              <a:tr h="508386">
                <a:tc>
                  <a:txBody>
                    <a:bodyPr/>
                    <a:lstStyle/>
                    <a:p>
                      <a:pPr algn="ctr" rtl="1">
                        <a:lnSpc>
                          <a:spcPct val="150000"/>
                        </a:lnSpc>
                        <a:spcAft>
                          <a:spcPts val="0"/>
                        </a:spcAft>
                      </a:pPr>
                      <a:r>
                        <a:rPr lang="fa-IR" sz="900" dirty="0">
                          <a:effectLst/>
                        </a:rPr>
                        <a:t>سندرم ميوپاتي آنسفالوپاتي ميتوكندريال همراه با اسيد لاكتيك و حملات شبيه سكته مغزي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Mitochondrial myopathy </a:t>
                      </a:r>
                      <a:r>
                        <a:rPr lang="en-US" sz="900" dirty="0" err="1">
                          <a:effectLst/>
                          <a:latin typeface="Times New Roman" panose="02020603050405020304" pitchFamily="18" charset="0"/>
                          <a:cs typeface="Times New Roman" panose="02020603050405020304" pitchFamily="18" charset="0"/>
                        </a:rPr>
                        <a:t>encephalo</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pathy</a:t>
                      </a:r>
                      <a:r>
                        <a:rPr lang="en-US" sz="900" dirty="0">
                          <a:effectLst/>
                          <a:latin typeface="Times New Roman" panose="02020603050405020304" pitchFamily="18" charset="0"/>
                          <a:cs typeface="Times New Roman" panose="02020603050405020304" pitchFamily="18" charset="0"/>
                        </a:rPr>
                        <a:t> lactic acidosis and stroke-like episodes (MELAS)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2674">
                <a:tc>
                  <a:txBody>
                    <a:bodyPr/>
                    <a:lstStyle/>
                    <a:p>
                      <a:pPr algn="ctr" rtl="1">
                        <a:lnSpc>
                          <a:spcPct val="150000"/>
                        </a:lnSpc>
                        <a:spcAft>
                          <a:spcPts val="0"/>
                        </a:spcAft>
                      </a:pPr>
                      <a:r>
                        <a:rPr lang="fa-IR" sz="900" dirty="0">
                          <a:effectLst/>
                        </a:rPr>
                        <a:t>بيماري مرف</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Myoclonic epilepsy and ragged – red fibers (MERRF)</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10838">
                <a:tc>
                  <a:txBody>
                    <a:bodyPr/>
                    <a:lstStyle/>
                    <a:p>
                      <a:pPr algn="ctr" rtl="1">
                        <a:lnSpc>
                          <a:spcPct val="150000"/>
                        </a:lnSpc>
                        <a:spcAft>
                          <a:spcPts val="0"/>
                        </a:spcAft>
                      </a:pPr>
                      <a:r>
                        <a:rPr lang="fa-IR" sz="900" dirty="0">
                          <a:effectLst/>
                        </a:rPr>
                        <a:t>نوروپاتي ارثي عصب بينائي لبر</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err="1">
                          <a:effectLst/>
                          <a:latin typeface="Times New Roman" panose="02020603050405020304" pitchFamily="18" charset="0"/>
                          <a:cs typeface="Times New Roman" panose="02020603050405020304" pitchFamily="18" charset="0"/>
                        </a:rPr>
                        <a:t>Leber</a:t>
                      </a:r>
                      <a:r>
                        <a:rPr lang="en-US" sz="900" dirty="0">
                          <a:effectLst/>
                          <a:latin typeface="Times New Roman" panose="02020603050405020304" pitchFamily="18" charset="0"/>
                          <a:cs typeface="Times New Roman" panose="02020603050405020304" pitchFamily="18" charset="0"/>
                        </a:rPr>
                        <a:t> Hereditary optic Neuropathy (LHON)</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02549">
                <a:tc>
                  <a:txBody>
                    <a:bodyPr/>
                    <a:lstStyle/>
                    <a:p>
                      <a:pPr algn="ctr" rtl="1">
                        <a:lnSpc>
                          <a:spcPct val="150000"/>
                        </a:lnSpc>
                        <a:spcAft>
                          <a:spcPts val="0"/>
                        </a:spcAft>
                      </a:pPr>
                      <a:r>
                        <a:rPr lang="fa-IR" sz="900">
                          <a:effectLst/>
                        </a:rPr>
                        <a:t>سندرم نارسايي پانكراس و مغز استخوان يا پيرسون </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Pearson  </a:t>
                      </a:r>
                      <a:r>
                        <a:rPr lang="en-US" sz="900" dirty="0" err="1">
                          <a:effectLst/>
                          <a:latin typeface="Times New Roman" panose="02020603050405020304" pitchFamily="18" charset="0"/>
                          <a:cs typeface="Times New Roman" panose="02020603050405020304" pitchFamily="18" charset="0"/>
                        </a:rPr>
                        <a:t>Marow</a:t>
                      </a:r>
                      <a:r>
                        <a:rPr lang="en-US" sz="900" dirty="0">
                          <a:effectLst/>
                          <a:latin typeface="Times New Roman" panose="02020603050405020304" pitchFamily="18" charset="0"/>
                          <a:cs typeface="Times New Roman" panose="02020603050405020304" pitchFamily="18" charset="0"/>
                        </a:rPr>
                        <a:t> pancreas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2674">
                <a:tc>
                  <a:txBody>
                    <a:bodyPr/>
                    <a:lstStyle/>
                    <a:p>
                      <a:pPr algn="ctr" rtl="1">
                        <a:lnSpc>
                          <a:spcPct val="150000"/>
                        </a:lnSpc>
                        <a:spcAft>
                          <a:spcPts val="0"/>
                        </a:spcAft>
                      </a:pPr>
                      <a:r>
                        <a:rPr lang="fa-IR" sz="900" dirty="0">
                          <a:effectLst/>
                        </a:rPr>
                        <a:t>سندرم نارپ</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dirty="0">
                          <a:effectLst/>
                          <a:latin typeface="Times New Roman" panose="02020603050405020304" pitchFamily="18" charset="0"/>
                          <a:cs typeface="Times New Roman" panose="02020603050405020304" pitchFamily="18" charset="0"/>
                        </a:rPr>
                        <a:t>Neurogenic weakness</a:t>
                      </a:r>
                      <a:r>
                        <a:rPr lang="fa-IR" sz="900" dirty="0">
                          <a:effectLst/>
                          <a:latin typeface="Times New Roman" panose="02020603050405020304" pitchFamily="18" charset="0"/>
                          <a:cs typeface="Times New Roman" panose="02020603050405020304" pitchFamily="18" charset="0"/>
                        </a:rPr>
                        <a:t> ،</a:t>
                      </a:r>
                      <a:r>
                        <a:rPr lang="en-US" sz="900" dirty="0">
                          <a:effectLst/>
                          <a:latin typeface="Times New Roman" panose="02020603050405020304" pitchFamily="18" charset="0"/>
                          <a:cs typeface="Times New Roman" panose="02020603050405020304" pitchFamily="18" charset="0"/>
                        </a:rPr>
                        <a:t>ataxia</a:t>
                      </a:r>
                      <a:r>
                        <a:rPr lang="fa-IR" sz="900" dirty="0">
                          <a:effectLst/>
                          <a:latin typeface="Times New Roman" panose="02020603050405020304" pitchFamily="18" charset="0"/>
                          <a:cs typeface="Times New Roman" panose="02020603050405020304" pitchFamily="18" charset="0"/>
                        </a:rPr>
                        <a:t>، </a:t>
                      </a:r>
                      <a:r>
                        <a:rPr lang="en-US" sz="900" dirty="0">
                          <a:effectLst/>
                          <a:latin typeface="Times New Roman" panose="02020603050405020304" pitchFamily="18" charset="0"/>
                          <a:cs typeface="Times New Roman" panose="02020603050405020304" pitchFamily="18" charset="0"/>
                        </a:rPr>
                        <a:t>and retinitis </a:t>
                      </a:r>
                      <a:r>
                        <a:rPr lang="en-US" sz="900" dirty="0" err="1">
                          <a:effectLst/>
                          <a:latin typeface="Times New Roman" panose="02020603050405020304" pitchFamily="18" charset="0"/>
                          <a:cs typeface="Times New Roman" panose="02020603050405020304" pitchFamily="18" charset="0"/>
                        </a:rPr>
                        <a:t>pigmentosa</a:t>
                      </a:r>
                      <a:r>
                        <a:rPr lang="en-US" sz="900" dirty="0">
                          <a:effectLst/>
                          <a:latin typeface="Times New Roman" panose="02020603050405020304" pitchFamily="18" charset="0"/>
                          <a:cs typeface="Times New Roman" panose="02020603050405020304" pitchFamily="18" charset="0"/>
                        </a:rPr>
                        <a:t> (NARP)</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32674">
                <a:tc>
                  <a:txBody>
                    <a:bodyPr/>
                    <a:lstStyle/>
                    <a:p>
                      <a:pPr algn="ctr" rtl="1">
                        <a:lnSpc>
                          <a:spcPct val="150000"/>
                        </a:lnSpc>
                        <a:spcAft>
                          <a:spcPts val="0"/>
                        </a:spcAft>
                      </a:pPr>
                      <a:r>
                        <a:rPr lang="fa-IR" sz="900">
                          <a:effectLst/>
                        </a:rPr>
                        <a:t>بيماري لي</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Leigh disease; </a:t>
                      </a:r>
                      <a:r>
                        <a:rPr lang="en-US" sz="900" dirty="0" err="1">
                          <a:effectLst/>
                          <a:latin typeface="Times New Roman" panose="02020603050405020304" pitchFamily="18" charset="0"/>
                          <a:cs typeface="Times New Roman" panose="02020603050405020304" pitchFamily="18" charset="0"/>
                        </a:rPr>
                        <a:t>subacute</a:t>
                      </a:r>
                      <a:r>
                        <a:rPr lang="en-US" sz="900" dirty="0">
                          <a:effectLst/>
                          <a:latin typeface="Times New Roman" panose="02020603050405020304" pitchFamily="18" charset="0"/>
                          <a:cs typeface="Times New Roman" panose="02020603050405020304" pitchFamily="18" charset="0"/>
                        </a:rPr>
                        <a:t> necrotizing </a:t>
                      </a:r>
                      <a:r>
                        <a:rPr lang="en-US" sz="900" dirty="0" err="1">
                          <a:effectLst/>
                          <a:latin typeface="Times New Roman" panose="02020603050405020304" pitchFamily="18" charset="0"/>
                          <a:cs typeface="Times New Roman" panose="02020603050405020304" pitchFamily="18" charset="0"/>
                        </a:rPr>
                        <a:t>encephalomyopathy</a:t>
                      </a: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21047">
                <a:tc>
                  <a:txBody>
                    <a:bodyPr/>
                    <a:lstStyle/>
                    <a:p>
                      <a:pPr algn="ctr" rtl="1">
                        <a:lnSpc>
                          <a:spcPct val="150000"/>
                        </a:lnSpc>
                        <a:spcAft>
                          <a:spcPts val="0"/>
                        </a:spcAft>
                      </a:pPr>
                      <a:r>
                        <a:rPr lang="fa-IR" sz="900">
                          <a:effectLst/>
                        </a:rPr>
                        <a:t>آتاكسي فردريش</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err="1">
                          <a:effectLst/>
                          <a:latin typeface="Times New Roman" panose="02020603050405020304" pitchFamily="18" charset="0"/>
                          <a:cs typeface="Times New Roman" panose="02020603050405020304" pitchFamily="18" charset="0"/>
                        </a:rPr>
                        <a:t>Friedreich’s</a:t>
                      </a:r>
                      <a:r>
                        <a:rPr lang="en-US" sz="900" dirty="0">
                          <a:effectLst/>
                          <a:latin typeface="Times New Roman" panose="02020603050405020304" pitchFamily="18" charset="0"/>
                          <a:cs typeface="Times New Roman" panose="02020603050405020304" pitchFamily="18" charset="0"/>
                        </a:rPr>
                        <a:t> ataxia (FA)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21047">
                <a:tc>
                  <a:txBody>
                    <a:bodyPr/>
                    <a:lstStyle/>
                    <a:p>
                      <a:pPr algn="ctr" rtl="1">
                        <a:lnSpc>
                          <a:spcPct val="150000"/>
                        </a:lnSpc>
                        <a:spcAft>
                          <a:spcPts val="0"/>
                        </a:spcAft>
                      </a:pPr>
                      <a:r>
                        <a:rPr lang="fa-IR" sz="900" dirty="0">
                          <a:effectLst/>
                        </a:rPr>
                        <a:t>آتاكسي- تلانژكتازي</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dirty="0">
                          <a:effectLst/>
                          <a:latin typeface="Times New Roman" panose="02020603050405020304" pitchFamily="18" charset="0"/>
                          <a:cs typeface="Times New Roman" panose="02020603050405020304" pitchFamily="18" charset="0"/>
                        </a:rPr>
                        <a:t>Ataxia- Telangiectasia</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spTree>
    <p:extLst>
      <p:ext uri="{BB962C8B-B14F-4D97-AF65-F5344CB8AC3E}">
        <p14:creationId xmlns:p14="http://schemas.microsoft.com/office/powerpoint/2010/main" val="31575864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306806"/>
            <a:ext cx="7886700" cy="5870158"/>
          </a:xfrm>
        </p:spPr>
        <p:txBody>
          <a:bodyPr>
            <a:normAutofit fontScale="92500" lnSpcReduction="10000"/>
          </a:bodyPr>
          <a:lstStyle/>
          <a:p>
            <a:pPr marL="0" indent="0">
              <a:buNone/>
            </a:pPr>
            <a:r>
              <a:rPr lang="fa-IR" dirty="0"/>
              <a:t>و- بيماري هاي </a:t>
            </a:r>
            <a:r>
              <a:rPr lang="fa-IR" dirty="0" smtClean="0"/>
              <a:t>پراوكسيزومي</a:t>
            </a:r>
            <a:endParaRPr lang="en-US" dirty="0" smtClean="0"/>
          </a:p>
          <a:p>
            <a:pPr marL="0" indent="0">
              <a:buNone/>
            </a:pPr>
            <a:endParaRPr lang="fa-IR" dirty="0" smtClean="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r>
              <a:rPr lang="fa-IR" dirty="0"/>
              <a:t>ز- اختلالات متابوليسم كربوهيدرات               </a:t>
            </a:r>
            <a:endParaRPr lang="en-US" dirty="0"/>
          </a:p>
          <a:p>
            <a:pPr marL="0" indent="0">
              <a:buNone/>
            </a:pPr>
            <a:endParaRPr lang="fa-IR" dirty="0"/>
          </a:p>
          <a:p>
            <a:pPr marL="0" indent="0">
              <a:buNone/>
            </a:pPr>
            <a:endParaRPr lang="fa-IR" dirty="0" smtClean="0"/>
          </a:p>
          <a:p>
            <a:pPr marL="0" indent="0">
              <a:buNone/>
            </a:pPr>
            <a:endParaRPr lang="fa-IR" dirty="0"/>
          </a:p>
          <a:p>
            <a:pPr marL="0" indent="0">
              <a:buNone/>
            </a:pPr>
            <a:r>
              <a:rPr lang="fa-IR" dirty="0"/>
              <a:t>ز- اختلالات  ارگانيك اسيد </a:t>
            </a:r>
            <a:r>
              <a:rPr lang="fa-IR" dirty="0" smtClean="0"/>
              <a:t>اوري</a:t>
            </a:r>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en-US" dirty="0"/>
          </a:p>
          <a:p>
            <a:pPr marL="0" indent="0" algn="just">
              <a:lnSpc>
                <a:spcPct val="150000"/>
              </a:lnSpc>
              <a:buNone/>
            </a:pPr>
            <a:r>
              <a:rPr lang="en-US" b="1" dirty="0"/>
              <a:t>*** </a:t>
            </a:r>
            <a:r>
              <a:rPr lang="fa-IR" b="1" dirty="0"/>
              <a:t>تشخيص قطعي مي­بايستي براساس آزمايش ژنتيكي يا آنزيمي مربوطه باشد و صرف افزايش برخي متابوليت­ها در مايع آمنيوتيك تشخيص قطعي محسوب نمي­شود.</a:t>
            </a:r>
            <a:endParaRPr lang="en-US" dirty="0"/>
          </a:p>
          <a:p>
            <a:pPr marL="0" indent="0">
              <a:buNone/>
            </a:pPr>
            <a:endParaRPr lang="fa-IR" dirty="0"/>
          </a:p>
        </p:txBody>
      </p:sp>
      <p:graphicFrame>
        <p:nvGraphicFramePr>
          <p:cNvPr id="7" name="Table 6"/>
          <p:cNvGraphicFramePr>
            <a:graphicFrameLocks noGrp="1"/>
          </p:cNvGraphicFramePr>
          <p:nvPr>
            <p:extLst>
              <p:ext uri="{D42A27DB-BD31-4B8C-83A1-F6EECF244321}">
                <p14:modId xmlns:p14="http://schemas.microsoft.com/office/powerpoint/2010/main" val="2002552212"/>
              </p:ext>
            </p:extLst>
          </p:nvPr>
        </p:nvGraphicFramePr>
        <p:xfrm>
          <a:off x="628649" y="785060"/>
          <a:ext cx="7691856" cy="1371600"/>
        </p:xfrm>
        <a:graphic>
          <a:graphicData uri="http://schemas.openxmlformats.org/drawingml/2006/table">
            <a:tbl>
              <a:tblPr rtl="1" firstRow="1" bandRow="1">
                <a:tableStyleId>{E8B1032C-EA38-4F05-BA0D-38AFFFC7BED3}</a:tableStyleId>
              </a:tblPr>
              <a:tblGrid>
                <a:gridCol w="3845928"/>
                <a:gridCol w="3845928"/>
              </a:tblGrid>
              <a:tr h="342900">
                <a:tc>
                  <a:txBody>
                    <a:bodyPr/>
                    <a:lstStyle/>
                    <a:p>
                      <a:pPr algn="ctr" rtl="1">
                        <a:lnSpc>
                          <a:spcPct val="115000"/>
                        </a:lnSpc>
                        <a:spcAft>
                          <a:spcPts val="0"/>
                        </a:spcAft>
                      </a:pPr>
                      <a:r>
                        <a:rPr lang="fa-IR" sz="900" dirty="0">
                          <a:effectLst/>
                        </a:rPr>
                        <a:t>بيماري زلوگر</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900" dirty="0" err="1">
                          <a:effectLst/>
                          <a:latin typeface="Times New Roman" panose="02020603050405020304" pitchFamily="18" charset="0"/>
                          <a:cs typeface="Times New Roman" panose="02020603050405020304" pitchFamily="18" charset="0"/>
                        </a:rPr>
                        <a:t>Zellweger</a:t>
                      </a:r>
                      <a:r>
                        <a:rPr lang="en-US" sz="900" dirty="0">
                          <a:effectLst/>
                          <a:latin typeface="Times New Roman" panose="02020603050405020304" pitchFamily="18" charset="0"/>
                          <a:cs typeface="Times New Roman" panose="02020603050405020304" pitchFamily="18" charset="0"/>
                        </a:rPr>
                        <a:t>  syndrome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42900">
                <a:tc>
                  <a:txBody>
                    <a:bodyPr/>
                    <a:lstStyle/>
                    <a:p>
                      <a:pPr algn="ctr" rtl="1">
                        <a:lnSpc>
                          <a:spcPct val="115000"/>
                        </a:lnSpc>
                        <a:spcAft>
                          <a:spcPts val="0"/>
                        </a:spcAft>
                      </a:pPr>
                      <a:r>
                        <a:rPr lang="fa-IR" sz="900" dirty="0">
                          <a:effectLst/>
                        </a:rPr>
                        <a:t>كوندروديسپلازي ها</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900" dirty="0" err="1">
                          <a:effectLst/>
                          <a:latin typeface="Times New Roman" panose="02020603050405020304" pitchFamily="18" charset="0"/>
                          <a:cs typeface="Times New Roman" panose="02020603050405020304" pitchFamily="18" charset="0"/>
                        </a:rPr>
                        <a:t>Chondro</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dys</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plasia</a:t>
                      </a:r>
                      <a:r>
                        <a:rPr lang="en-US" sz="900" dirty="0">
                          <a:effectLst/>
                          <a:latin typeface="Times New Roman" panose="02020603050405020304" pitchFamily="18" charset="0"/>
                          <a:cs typeface="Times New Roman" panose="02020603050405020304" pitchFamily="18" charset="0"/>
                        </a:rPr>
                        <a:t> I/II/III</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42900">
                <a:tc>
                  <a:txBody>
                    <a:bodyPr/>
                    <a:lstStyle/>
                    <a:p>
                      <a:pPr algn="ctr" rtl="1">
                        <a:lnSpc>
                          <a:spcPct val="115000"/>
                        </a:lnSpc>
                        <a:spcAft>
                          <a:spcPts val="0"/>
                        </a:spcAft>
                      </a:pPr>
                      <a:r>
                        <a:rPr lang="fa-IR" sz="900">
                          <a:effectLst/>
                        </a:rPr>
                        <a:t>بيماري رفسام</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900" dirty="0" err="1">
                          <a:effectLst/>
                          <a:latin typeface="Times New Roman" panose="02020603050405020304" pitchFamily="18" charset="0"/>
                          <a:cs typeface="Times New Roman" panose="02020603050405020304" pitchFamily="18" charset="0"/>
                        </a:rPr>
                        <a:t>Refsam’s</a:t>
                      </a:r>
                      <a:r>
                        <a:rPr lang="en-US" sz="900" dirty="0">
                          <a:effectLst/>
                          <a:latin typeface="Times New Roman" panose="02020603050405020304" pitchFamily="18" charset="0"/>
                          <a:cs typeface="Times New Roman" panose="02020603050405020304" pitchFamily="18" charset="0"/>
                        </a:rPr>
                        <a:t>  disease</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342900">
                <a:tc>
                  <a:txBody>
                    <a:bodyPr/>
                    <a:lstStyle/>
                    <a:p>
                      <a:pPr algn="ctr" rtl="1">
                        <a:lnSpc>
                          <a:spcPct val="115000"/>
                        </a:lnSpc>
                        <a:spcAft>
                          <a:spcPts val="0"/>
                        </a:spcAft>
                      </a:pPr>
                      <a:r>
                        <a:rPr lang="fa-IR" sz="900" dirty="0">
                          <a:effectLst/>
                        </a:rPr>
                        <a:t>آدرنولوكوديستروفي ها</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15000"/>
                        </a:lnSpc>
                        <a:spcAft>
                          <a:spcPts val="0"/>
                        </a:spcAft>
                      </a:pPr>
                      <a:r>
                        <a:rPr lang="en-US" sz="900" dirty="0" err="1">
                          <a:effectLst/>
                          <a:latin typeface="Times New Roman" panose="02020603050405020304" pitchFamily="18" charset="0"/>
                          <a:cs typeface="Times New Roman" panose="02020603050405020304" pitchFamily="18" charset="0"/>
                        </a:rPr>
                        <a:t>Adreno</a:t>
                      </a:r>
                      <a:r>
                        <a:rPr lang="en-US" sz="900" dirty="0">
                          <a:effectLst/>
                          <a:latin typeface="Times New Roman" panose="02020603050405020304" pitchFamily="18" charset="0"/>
                          <a:cs typeface="Times New Roman" panose="02020603050405020304" pitchFamily="18" charset="0"/>
                        </a:rPr>
                        <a:t> </a:t>
                      </a:r>
                      <a:r>
                        <a:rPr lang="en-US" sz="900" dirty="0" err="1">
                          <a:effectLst/>
                          <a:latin typeface="Times New Roman" panose="02020603050405020304" pitchFamily="18" charset="0"/>
                          <a:cs typeface="Times New Roman" panose="02020603050405020304" pitchFamily="18" charset="0"/>
                        </a:rPr>
                        <a:t>leukodystrophy</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99921336"/>
              </p:ext>
            </p:extLst>
          </p:nvPr>
        </p:nvGraphicFramePr>
        <p:xfrm>
          <a:off x="628651" y="2770272"/>
          <a:ext cx="7563518" cy="560819"/>
        </p:xfrm>
        <a:graphic>
          <a:graphicData uri="http://schemas.openxmlformats.org/drawingml/2006/table">
            <a:tbl>
              <a:tblPr rtl="1" firstRow="1" bandRow="1">
                <a:tableStyleId>{E8B1032C-EA38-4F05-BA0D-38AFFFC7BED3}</a:tableStyleId>
              </a:tblPr>
              <a:tblGrid>
                <a:gridCol w="3781759"/>
                <a:gridCol w="3781759"/>
              </a:tblGrid>
              <a:tr h="278983">
                <a:tc>
                  <a:txBody>
                    <a:bodyPr/>
                    <a:lstStyle/>
                    <a:p>
                      <a:pPr marL="457200" algn="ctr" rtl="1">
                        <a:spcAft>
                          <a:spcPts val="0"/>
                        </a:spcAft>
                      </a:pPr>
                      <a:r>
                        <a:rPr lang="fa-IR" sz="900" dirty="0">
                          <a:effectLst/>
                        </a:rPr>
                        <a:t>گالاكتوزمي</a:t>
                      </a:r>
                      <a:r>
                        <a:rPr lang="en-US" sz="900" dirty="0">
                          <a:effectLst/>
                        </a:rPr>
                        <a:t>­</a:t>
                      </a:r>
                      <a:r>
                        <a:rPr lang="fa-IR" sz="900" dirty="0">
                          <a:effectLst/>
                        </a:rPr>
                        <a:t>ها</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457200" algn="ctr" rtl="0">
                        <a:spcAft>
                          <a:spcPts val="0"/>
                        </a:spcAft>
                      </a:pPr>
                      <a:r>
                        <a:rPr lang="en-US" sz="900">
                          <a:effectLst/>
                          <a:latin typeface="Times New Roman" panose="02020603050405020304" pitchFamily="18" charset="0"/>
                          <a:cs typeface="Times New Roman" panose="02020603050405020304" pitchFamily="18" charset="0"/>
                        </a:rPr>
                        <a:t>Galactosemia</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r h="281836">
                <a:tc>
                  <a:txBody>
                    <a:bodyPr/>
                    <a:lstStyle/>
                    <a:p>
                      <a:pPr algn="ctr" rtl="1">
                        <a:spcAft>
                          <a:spcPts val="0"/>
                        </a:spcAft>
                        <a:tabLst>
                          <a:tab pos="1737360" algn="l"/>
                        </a:tabLst>
                      </a:pPr>
                      <a:r>
                        <a:rPr lang="fa-IR" sz="900" dirty="0">
                          <a:effectLst/>
                        </a:rPr>
                        <a:t>بيماري ذخيره گليكوژن يا گليكوژنوزها</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tabLst>
                          <a:tab pos="1737360" algn="l"/>
                        </a:tabLst>
                      </a:pPr>
                      <a:r>
                        <a:rPr lang="en-US" sz="900" dirty="0">
                          <a:effectLst/>
                          <a:latin typeface="Times New Roman" panose="02020603050405020304" pitchFamily="18" charset="0"/>
                          <a:cs typeface="Times New Roman" panose="02020603050405020304" pitchFamily="18" charset="0"/>
                        </a:rPr>
                        <a:t>Glycogen storage disease(GSD) </a:t>
                      </a:r>
                      <a:r>
                        <a:rPr lang="en-US" sz="900" dirty="0" err="1">
                          <a:effectLst/>
                          <a:latin typeface="Times New Roman" panose="02020603050405020304" pitchFamily="18" charset="0"/>
                          <a:cs typeface="Times New Roman" panose="02020603050405020304" pitchFamily="18" charset="0"/>
                        </a:rPr>
                        <a:t>Glycogenosis</a:t>
                      </a: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T="0" marB="0"/>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865737431"/>
              </p:ext>
            </p:extLst>
          </p:nvPr>
        </p:nvGraphicFramePr>
        <p:xfrm>
          <a:off x="683568" y="3861048"/>
          <a:ext cx="7377829" cy="1178001"/>
        </p:xfrm>
        <a:graphic>
          <a:graphicData uri="http://schemas.openxmlformats.org/drawingml/2006/table">
            <a:tbl>
              <a:tblPr rtl="1" firstRow="1" firstCol="1" bandRow="1">
                <a:tableStyleId>{10A1B5D5-9B99-4C35-A422-299274C87663}</a:tableStyleId>
              </a:tblPr>
              <a:tblGrid>
                <a:gridCol w="3618923"/>
                <a:gridCol w="3758906"/>
              </a:tblGrid>
              <a:tr h="231776">
                <a:tc>
                  <a:txBody>
                    <a:bodyPr/>
                    <a:lstStyle/>
                    <a:p>
                      <a:pPr algn="ctr" rtl="1">
                        <a:spcAft>
                          <a:spcPts val="0"/>
                        </a:spcAft>
                        <a:tabLst>
                          <a:tab pos="1737360" algn="l"/>
                        </a:tabLst>
                      </a:pPr>
                      <a:r>
                        <a:rPr lang="fa-IR" sz="1000" b="0" dirty="0">
                          <a:effectLst/>
                          <a:cs typeface="+mn-cs"/>
                        </a:rPr>
                        <a:t>متيل مالونيك اسيدمي</a:t>
                      </a:r>
                      <a:endParaRPr lang="en-US" sz="1200" b="0" dirty="0">
                        <a:effectLst/>
                        <a:latin typeface="+mn-lt"/>
                        <a:ea typeface="Times New Roman"/>
                        <a:cs typeface="+mn-cs"/>
                      </a:endParaRPr>
                    </a:p>
                  </a:txBody>
                  <a:tcPr marL="68580" marR="68580" marT="0" marB="0"/>
                </a:tc>
                <a:tc>
                  <a:txBody>
                    <a:bodyPr/>
                    <a:lstStyle/>
                    <a:p>
                      <a:pPr algn="ctr" rtl="1">
                        <a:spcAft>
                          <a:spcPts val="0"/>
                        </a:spcAft>
                        <a:tabLst>
                          <a:tab pos="1737360" algn="l"/>
                        </a:tabLst>
                      </a:pPr>
                      <a:r>
                        <a:rPr lang="en-US" sz="1000" b="0" dirty="0" err="1">
                          <a:effectLst/>
                          <a:latin typeface="Times New Roman" panose="02020603050405020304" pitchFamily="18" charset="0"/>
                          <a:cs typeface="Times New Roman" panose="02020603050405020304" pitchFamily="18" charset="0"/>
                        </a:rPr>
                        <a:t>Methylmalonic</a:t>
                      </a:r>
                      <a:r>
                        <a:rPr lang="en-US" sz="1000" b="0" dirty="0">
                          <a:effectLst/>
                          <a:latin typeface="Times New Roman" panose="02020603050405020304" pitchFamily="18" charset="0"/>
                          <a:cs typeface="Times New Roman" panose="02020603050405020304" pitchFamily="18" charset="0"/>
                        </a:rPr>
                        <a:t> </a:t>
                      </a:r>
                      <a:r>
                        <a:rPr lang="en-US" sz="1000" b="0" dirty="0" err="1">
                          <a:effectLst/>
                          <a:latin typeface="Times New Roman" panose="02020603050405020304" pitchFamily="18" charset="0"/>
                          <a:cs typeface="Times New Roman" panose="02020603050405020304" pitchFamily="18" charset="0"/>
                        </a:rPr>
                        <a:t>acidemia</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31776">
                <a:tc>
                  <a:txBody>
                    <a:bodyPr/>
                    <a:lstStyle/>
                    <a:p>
                      <a:pPr algn="ctr" rtl="1">
                        <a:spcAft>
                          <a:spcPts val="0"/>
                        </a:spcAft>
                        <a:tabLst>
                          <a:tab pos="1737360" algn="l"/>
                        </a:tabLst>
                      </a:pPr>
                      <a:r>
                        <a:rPr lang="fa-IR" sz="1000" b="0" dirty="0">
                          <a:effectLst/>
                          <a:cs typeface="+mn-cs"/>
                        </a:rPr>
                        <a:t>ايزووالريك اسيدمي</a:t>
                      </a:r>
                      <a:endParaRPr lang="en-US" sz="1200" b="0" dirty="0">
                        <a:effectLst/>
                        <a:latin typeface="+mn-lt"/>
                        <a:ea typeface="Times New Roman"/>
                        <a:cs typeface="+mn-cs"/>
                      </a:endParaRPr>
                    </a:p>
                  </a:txBody>
                  <a:tcPr marL="68580" marR="68580" marT="0" marB="0"/>
                </a:tc>
                <a:tc>
                  <a:txBody>
                    <a:bodyPr/>
                    <a:lstStyle/>
                    <a:p>
                      <a:pPr algn="ctr" rtl="1">
                        <a:spcAft>
                          <a:spcPts val="0"/>
                        </a:spcAft>
                        <a:tabLst>
                          <a:tab pos="1737360" algn="l"/>
                        </a:tabLst>
                      </a:pPr>
                      <a:r>
                        <a:rPr lang="en-US" sz="1000" b="0" dirty="0" err="1">
                          <a:effectLst/>
                          <a:latin typeface="Times New Roman" panose="02020603050405020304" pitchFamily="18" charset="0"/>
                          <a:cs typeface="Times New Roman" panose="02020603050405020304" pitchFamily="18" charset="0"/>
                        </a:rPr>
                        <a:t>Isovaleric</a:t>
                      </a:r>
                      <a:r>
                        <a:rPr lang="en-US" sz="1000" b="0" dirty="0">
                          <a:effectLst/>
                          <a:latin typeface="Times New Roman" panose="02020603050405020304" pitchFamily="18" charset="0"/>
                          <a:cs typeface="Times New Roman" panose="02020603050405020304" pitchFamily="18" charset="0"/>
                        </a:rPr>
                        <a:t> </a:t>
                      </a:r>
                      <a:r>
                        <a:rPr lang="en-US" sz="1000" b="0" dirty="0" err="1">
                          <a:effectLst/>
                          <a:latin typeface="Times New Roman" panose="02020603050405020304" pitchFamily="18" charset="0"/>
                          <a:cs typeface="Times New Roman" panose="02020603050405020304" pitchFamily="18" charset="0"/>
                        </a:rPr>
                        <a:t>acidemia</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31776">
                <a:tc>
                  <a:txBody>
                    <a:bodyPr/>
                    <a:lstStyle/>
                    <a:p>
                      <a:pPr algn="ctr" rtl="1">
                        <a:spcAft>
                          <a:spcPts val="0"/>
                        </a:spcAft>
                        <a:tabLst>
                          <a:tab pos="1737360" algn="l"/>
                        </a:tabLst>
                      </a:pPr>
                      <a:r>
                        <a:rPr lang="fa-IR" sz="1000" b="0" dirty="0">
                          <a:effectLst/>
                          <a:cs typeface="+mn-cs"/>
                        </a:rPr>
                        <a:t>پروپيونيك اسيدمي</a:t>
                      </a:r>
                      <a:endParaRPr lang="en-US" sz="1200" b="0" dirty="0">
                        <a:effectLst/>
                        <a:latin typeface="+mn-lt"/>
                        <a:ea typeface="Times New Roman"/>
                        <a:cs typeface="+mn-cs"/>
                      </a:endParaRPr>
                    </a:p>
                  </a:txBody>
                  <a:tcPr marL="68580" marR="68580" marT="0" marB="0"/>
                </a:tc>
                <a:tc>
                  <a:txBody>
                    <a:bodyPr/>
                    <a:lstStyle/>
                    <a:p>
                      <a:pPr algn="ctr" rtl="1">
                        <a:spcAft>
                          <a:spcPts val="0"/>
                        </a:spcAft>
                        <a:tabLst>
                          <a:tab pos="1737360" algn="l"/>
                        </a:tabLst>
                      </a:pPr>
                      <a:r>
                        <a:rPr lang="en-US" sz="1000" b="0" dirty="0">
                          <a:effectLst/>
                          <a:latin typeface="Times New Roman" panose="02020603050405020304" pitchFamily="18" charset="0"/>
                          <a:cs typeface="Times New Roman" panose="02020603050405020304" pitchFamily="18" charset="0"/>
                        </a:rPr>
                        <a:t>Propionic </a:t>
                      </a:r>
                      <a:r>
                        <a:rPr lang="en-US" sz="1000" b="0" dirty="0" err="1">
                          <a:effectLst/>
                          <a:latin typeface="Times New Roman" panose="02020603050405020304" pitchFamily="18" charset="0"/>
                          <a:cs typeface="Times New Roman" panose="02020603050405020304" pitchFamily="18" charset="0"/>
                        </a:rPr>
                        <a:t>acidemia</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31776">
                <a:tc>
                  <a:txBody>
                    <a:bodyPr/>
                    <a:lstStyle/>
                    <a:p>
                      <a:pPr algn="ctr" rtl="1">
                        <a:spcAft>
                          <a:spcPts val="0"/>
                        </a:spcAft>
                        <a:tabLst>
                          <a:tab pos="1737360" algn="l"/>
                        </a:tabLst>
                      </a:pPr>
                      <a:r>
                        <a:rPr lang="fa-IR" sz="1000" b="0" dirty="0">
                          <a:effectLst/>
                          <a:cs typeface="+mn-cs"/>
                        </a:rPr>
                        <a:t>گلوتاريك اسيدمي نوع </a:t>
                      </a:r>
                      <a:r>
                        <a:rPr lang="en-US" sz="1000" b="0" dirty="0">
                          <a:effectLst/>
                          <a:cs typeface="+mn-cs"/>
                        </a:rPr>
                        <a:t>II , I</a:t>
                      </a:r>
                      <a:endParaRPr lang="en-US" sz="1200" b="0" dirty="0">
                        <a:effectLst/>
                        <a:latin typeface="+mn-lt"/>
                        <a:ea typeface="Times New Roman"/>
                        <a:cs typeface="+mn-cs"/>
                      </a:endParaRPr>
                    </a:p>
                  </a:txBody>
                  <a:tcPr marL="68580" marR="68580" marT="0" marB="0"/>
                </a:tc>
                <a:tc>
                  <a:txBody>
                    <a:bodyPr/>
                    <a:lstStyle/>
                    <a:p>
                      <a:pPr algn="ctr" rtl="1">
                        <a:spcAft>
                          <a:spcPts val="0"/>
                        </a:spcAft>
                        <a:tabLst>
                          <a:tab pos="1737360" algn="l"/>
                        </a:tabLst>
                      </a:pPr>
                      <a:r>
                        <a:rPr lang="en-US" sz="1000" b="0" dirty="0" err="1">
                          <a:effectLst/>
                          <a:latin typeface="Times New Roman" panose="02020603050405020304" pitchFamily="18" charset="0"/>
                          <a:cs typeface="Times New Roman" panose="02020603050405020304" pitchFamily="18" charset="0"/>
                        </a:rPr>
                        <a:t>Glutaric</a:t>
                      </a:r>
                      <a:r>
                        <a:rPr lang="en-US" sz="1000" b="0" dirty="0">
                          <a:effectLst/>
                          <a:latin typeface="Times New Roman" panose="02020603050405020304" pitchFamily="18" charset="0"/>
                          <a:cs typeface="Times New Roman" panose="02020603050405020304" pitchFamily="18" charset="0"/>
                        </a:rPr>
                        <a:t> </a:t>
                      </a:r>
                      <a:r>
                        <a:rPr lang="en-US" sz="1000" b="0" dirty="0" err="1">
                          <a:effectLst/>
                          <a:latin typeface="Times New Roman" panose="02020603050405020304" pitchFamily="18" charset="0"/>
                          <a:cs typeface="Times New Roman" panose="02020603050405020304" pitchFamily="18" charset="0"/>
                        </a:rPr>
                        <a:t>acidemia</a:t>
                      </a:r>
                      <a:r>
                        <a:rPr lang="en-US" sz="1000" b="0" dirty="0">
                          <a:effectLst/>
                          <a:latin typeface="Times New Roman" panose="02020603050405020304" pitchFamily="18" charset="0"/>
                          <a:cs typeface="Times New Roman" panose="02020603050405020304" pitchFamily="18" charset="0"/>
                        </a:rPr>
                        <a:t> (Type I,II)</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tc>
              </a:tr>
              <a:tr h="250897">
                <a:tc>
                  <a:txBody>
                    <a:bodyPr/>
                    <a:lstStyle/>
                    <a:p>
                      <a:pPr algn="ctr" rtl="1">
                        <a:lnSpc>
                          <a:spcPct val="115000"/>
                        </a:lnSpc>
                        <a:spcAft>
                          <a:spcPts val="0"/>
                        </a:spcAft>
                      </a:pPr>
                      <a:r>
                        <a:rPr lang="fa-IR" sz="1000" b="0" dirty="0">
                          <a:effectLst/>
                          <a:cs typeface="+mn-cs"/>
                        </a:rPr>
                        <a:t>هيدوركسي گلوتاريك اسيدوري فرم </a:t>
                      </a:r>
                      <a:r>
                        <a:rPr lang="en-US" sz="1000" b="0" dirty="0">
                          <a:effectLst/>
                          <a:cs typeface="+mn-cs"/>
                        </a:rPr>
                        <a:t>L-2 </a:t>
                      </a:r>
                      <a:endParaRPr lang="en-US" sz="1200" b="0" dirty="0">
                        <a:effectLst/>
                        <a:latin typeface="+mn-lt"/>
                        <a:ea typeface="Times New Roman"/>
                        <a:cs typeface="+mn-cs"/>
                      </a:endParaRPr>
                    </a:p>
                  </a:txBody>
                  <a:tcPr marL="68580" marR="68580" marT="0" marB="0"/>
                </a:tc>
                <a:tc>
                  <a:txBody>
                    <a:bodyPr/>
                    <a:lstStyle/>
                    <a:p>
                      <a:pPr algn="ctr" rtl="0">
                        <a:lnSpc>
                          <a:spcPct val="115000"/>
                        </a:lnSpc>
                        <a:spcAft>
                          <a:spcPts val="0"/>
                        </a:spcAft>
                      </a:pPr>
                      <a:r>
                        <a:rPr lang="en-US" sz="1000" b="0" dirty="0" smtClean="0">
                          <a:effectLst/>
                          <a:latin typeface="Times New Roman" panose="02020603050405020304" pitchFamily="18" charset="0"/>
                          <a:cs typeface="Times New Roman" panose="02020603050405020304" pitchFamily="18" charset="0"/>
                        </a:rPr>
                        <a:t>   L-2-Hydroxyglutaric </a:t>
                      </a:r>
                      <a:r>
                        <a:rPr lang="en-US" sz="1000" b="0" dirty="0" err="1" smtClean="0">
                          <a:effectLst/>
                          <a:latin typeface="Times New Roman" panose="02020603050405020304" pitchFamily="18" charset="0"/>
                          <a:cs typeface="Times New Roman" panose="02020603050405020304" pitchFamily="18" charset="0"/>
                        </a:rPr>
                        <a:t>aciduria</a:t>
                      </a:r>
                      <a:r>
                        <a:rPr lang="en-US" sz="1000" b="0" dirty="0" smtClean="0">
                          <a:effectLst/>
                          <a:latin typeface="Times New Roman" panose="02020603050405020304" pitchFamily="18" charset="0"/>
                          <a:cs typeface="Times New Roman" panose="02020603050405020304" pitchFamily="18" charset="0"/>
                        </a:rPr>
                        <a:t>  </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16361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288760"/>
            <a:ext cx="7886700" cy="5518234"/>
          </a:xfrm>
        </p:spPr>
        <p:txBody>
          <a:bodyPr/>
          <a:lstStyle/>
          <a:p>
            <a:pPr marL="0" indent="0" algn="ctr">
              <a:buNone/>
            </a:pPr>
            <a:r>
              <a:rPr lang="fa-IR" sz="2000" b="1" u="sng" dirty="0"/>
              <a:t>قلب  و  عروق</a:t>
            </a:r>
            <a:endParaRPr lang="en-US" sz="2000" b="1" dirty="0"/>
          </a:p>
          <a:p>
            <a:pPr marL="0" indent="0">
              <a:buNone/>
            </a:pPr>
            <a:endParaRPr lang="fa-IR" dirty="0" smtClean="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846581453"/>
              </p:ext>
            </p:extLst>
          </p:nvPr>
        </p:nvGraphicFramePr>
        <p:xfrm>
          <a:off x="863935" y="685801"/>
          <a:ext cx="7886698" cy="6200778"/>
        </p:xfrm>
        <a:graphic>
          <a:graphicData uri="http://schemas.openxmlformats.org/drawingml/2006/table">
            <a:tbl>
              <a:tblPr rtl="1" firstRow="1" bandRow="1">
                <a:tableStyleId>{E8B1032C-EA38-4F05-BA0D-38AFFFC7BED3}</a:tableStyleId>
              </a:tblPr>
              <a:tblGrid>
                <a:gridCol w="3943349"/>
                <a:gridCol w="3943349"/>
              </a:tblGrid>
              <a:tr h="565785">
                <a:tc>
                  <a:txBody>
                    <a:bodyPr/>
                    <a:lstStyle/>
                    <a:p>
                      <a:pPr algn="ctr" rtl="1">
                        <a:lnSpc>
                          <a:spcPct val="150000"/>
                        </a:lnSpc>
                        <a:spcAft>
                          <a:spcPts val="0"/>
                        </a:spcAft>
                        <a:tabLst>
                          <a:tab pos="1737360" algn="l"/>
                        </a:tabLst>
                      </a:pPr>
                      <a:r>
                        <a:rPr lang="fa-IR" sz="800" b="1" dirty="0">
                          <a:effectLst/>
                          <a:latin typeface="Times New Roman" panose="02020603050405020304" pitchFamily="18" charset="0"/>
                          <a:ea typeface="Times New Roman" panose="02020603050405020304" pitchFamily="18" charset="0"/>
                          <a:cs typeface="+mn-cs"/>
                        </a:rPr>
                        <a:t>تنگي و گشادي شديد دريچه اي مانند </a:t>
                      </a:r>
                      <a:r>
                        <a:rPr lang="en-US" sz="800" b="1" dirty="0">
                          <a:effectLst/>
                          <a:latin typeface="Times New Roman" panose="02020603050405020304" pitchFamily="18" charset="0"/>
                          <a:ea typeface="Times New Roman" panose="02020603050405020304" pitchFamily="18" charset="0"/>
                          <a:cs typeface="+mn-cs"/>
                        </a:rPr>
                        <a:t>TS-TR-MS-MR-AR-AS-PR-PS</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 Severe </a:t>
                      </a:r>
                      <a:r>
                        <a:rPr lang="en-US" sz="800" b="1" dirty="0" err="1">
                          <a:effectLst/>
                          <a:latin typeface="Times New Roman" panose="02020603050405020304" pitchFamily="18" charset="0"/>
                          <a:ea typeface="Times New Roman" panose="02020603050405020304" pitchFamily="18" charset="0"/>
                          <a:cs typeface="+mn-cs"/>
                        </a:rPr>
                        <a:t>Valvular</a:t>
                      </a:r>
                      <a:r>
                        <a:rPr lang="en-US" sz="800" b="1" dirty="0">
                          <a:effectLst/>
                          <a:latin typeface="Times New Roman" panose="02020603050405020304" pitchFamily="18" charset="0"/>
                          <a:ea typeface="Times New Roman" panose="02020603050405020304" pitchFamily="18" charset="0"/>
                          <a:cs typeface="+mn-cs"/>
                        </a:rPr>
                        <a:t> stenosis / regurgitation</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TS-TR-MS-MR-AR-AS-PR-PS</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آترزی دريچه قلبي به عنوان ضايعه اصلي</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Heart valve Atresia as main lesion</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ctr" rtl="1">
                        <a:lnSpc>
                          <a:spcPct val="150000"/>
                        </a:lnSpc>
                        <a:spcAft>
                          <a:spcPts val="0"/>
                        </a:spcAft>
                        <a:tabLst>
                          <a:tab pos="1737360" algn="l"/>
                        </a:tabLst>
                      </a:pPr>
                      <a:r>
                        <a:rPr lang="fa-IR" sz="800" b="1" dirty="0">
                          <a:effectLst/>
                          <a:latin typeface="Times New Roman" panose="02020603050405020304" pitchFamily="18" charset="0"/>
                          <a:ea typeface="Times New Roman" panose="02020603050405020304" pitchFamily="18" charset="0"/>
                          <a:cs typeface="+mn-cs"/>
                        </a:rPr>
                        <a:t>آنومالي اپشتاين با نارسايي شديد دريچه تريكوسپيد</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Ebstein’s</a:t>
                      </a:r>
                      <a:r>
                        <a:rPr lang="en-US" sz="800" b="1" dirty="0">
                          <a:effectLst/>
                          <a:latin typeface="Times New Roman" panose="02020603050405020304" pitchFamily="18" charset="0"/>
                          <a:ea typeface="Times New Roman" panose="02020603050405020304" pitchFamily="18" charset="0"/>
                          <a:cs typeface="+mn-cs"/>
                        </a:rPr>
                        <a:t> Anomaly with severe TR</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77190">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سندرم كواركتاسيون با هيپوپلازي قوس آئورت</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Coarctation</a:t>
                      </a:r>
                      <a:r>
                        <a:rPr lang="en-US" sz="800" b="1" dirty="0">
                          <a:effectLst/>
                          <a:latin typeface="Times New Roman" panose="02020603050405020304" pitchFamily="18" charset="0"/>
                          <a:ea typeface="Times New Roman" panose="02020603050405020304" pitchFamily="18" charset="0"/>
                          <a:cs typeface="+mn-cs"/>
                        </a:rPr>
                        <a:t> syndrome + </a:t>
                      </a:r>
                      <a:r>
                        <a:rPr lang="en-US" sz="800" b="1" dirty="0" err="1">
                          <a:effectLst/>
                          <a:latin typeface="Times New Roman" panose="02020603050405020304" pitchFamily="18" charset="0"/>
                          <a:ea typeface="Times New Roman" panose="02020603050405020304" pitchFamily="18" charset="0"/>
                          <a:cs typeface="+mn-cs"/>
                        </a:rPr>
                        <a:t>Hypoplastic</a:t>
                      </a:r>
                      <a:r>
                        <a:rPr lang="en-US" sz="800" b="1" dirty="0">
                          <a:effectLst/>
                          <a:latin typeface="Times New Roman" panose="02020603050405020304" pitchFamily="18" charset="0"/>
                          <a:ea typeface="Times New Roman" panose="02020603050405020304" pitchFamily="18" charset="0"/>
                          <a:cs typeface="+mn-cs"/>
                        </a:rPr>
                        <a:t> Aortic arch</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ctr" rtl="1">
                        <a:lnSpc>
                          <a:spcPct val="150000"/>
                        </a:lnSpc>
                        <a:spcAft>
                          <a:spcPts val="0"/>
                        </a:spcAft>
                        <a:tabLst>
                          <a:tab pos="1737360" algn="l"/>
                        </a:tabLst>
                      </a:pPr>
                      <a:r>
                        <a:rPr lang="fa-IR" sz="800" b="1" dirty="0">
                          <a:effectLst/>
                          <a:latin typeface="Times New Roman" panose="02020603050405020304" pitchFamily="18" charset="0"/>
                          <a:ea typeface="Times New Roman" panose="02020603050405020304" pitchFamily="18" charset="0"/>
                          <a:cs typeface="+mn-cs"/>
                        </a:rPr>
                        <a:t>قطع آئورت</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Aortic interruption</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565785">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بيماريهاي كمپلكس قلبي همراه با اختلالات احشايي (سندرم هتروتاكسي)</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Complex Heart disease + Visceral abnormal </a:t>
                      </a:r>
                      <a:r>
                        <a:rPr lang="en-US" sz="800" b="1" dirty="0" err="1">
                          <a:effectLst/>
                          <a:latin typeface="Times New Roman" panose="02020603050405020304" pitchFamily="18" charset="0"/>
                          <a:ea typeface="Times New Roman" panose="02020603050405020304" pitchFamily="18" charset="0"/>
                          <a:cs typeface="+mn-cs"/>
                        </a:rPr>
                        <a:t>situs</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a:t>
                      </a:r>
                      <a:r>
                        <a:rPr lang="en-US" sz="800" b="1" dirty="0" err="1">
                          <a:effectLst/>
                          <a:latin typeface="Times New Roman" panose="02020603050405020304" pitchFamily="18" charset="0"/>
                          <a:ea typeface="Times New Roman" panose="02020603050405020304" pitchFamily="18" charset="0"/>
                          <a:cs typeface="+mn-cs"/>
                        </a:rPr>
                        <a:t>Heterotaxia</a:t>
                      </a:r>
                      <a:r>
                        <a:rPr lang="en-US" sz="800" b="1" dirty="0">
                          <a:effectLst/>
                          <a:latin typeface="Times New Roman" panose="02020603050405020304" pitchFamily="18" charset="0"/>
                          <a:ea typeface="Times New Roman" panose="02020603050405020304" pitchFamily="18" charset="0"/>
                          <a:cs typeface="+mn-cs"/>
                        </a:rPr>
                        <a:t> syndrome)</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بطن واحد</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0">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 Single Ventricle</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سندرم هيپوپلازي قلب چپ</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Hypoplastic</a:t>
                      </a:r>
                      <a:r>
                        <a:rPr lang="en-US" sz="800" b="1" dirty="0">
                          <a:effectLst/>
                          <a:latin typeface="Times New Roman" panose="02020603050405020304" pitchFamily="18" charset="0"/>
                          <a:ea typeface="Times New Roman" panose="02020603050405020304" pitchFamily="18" charset="0"/>
                          <a:cs typeface="+mn-cs"/>
                        </a:rPr>
                        <a:t> Left Heart syndrome (HLHS)</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ctr" rtl="1">
                        <a:lnSpc>
                          <a:spcPct val="150000"/>
                        </a:lnSpc>
                        <a:spcAft>
                          <a:spcPts val="0"/>
                        </a:spcAft>
                        <a:tabLst>
                          <a:tab pos="1737360" algn="l"/>
                        </a:tabLst>
                      </a:pPr>
                      <a:r>
                        <a:rPr lang="fa-IR" sz="800" b="1" dirty="0">
                          <a:effectLst/>
                          <a:latin typeface="Times New Roman" panose="02020603050405020304" pitchFamily="18" charset="0"/>
                          <a:ea typeface="Times New Roman" panose="02020603050405020304" pitchFamily="18" charset="0"/>
                          <a:cs typeface="+mn-cs"/>
                        </a:rPr>
                        <a:t>سندرم هيپوپلازي قلب راست</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Hypoplastic</a:t>
                      </a:r>
                      <a:r>
                        <a:rPr lang="en-US" sz="800" b="1" dirty="0">
                          <a:effectLst/>
                          <a:latin typeface="Times New Roman" panose="02020603050405020304" pitchFamily="18" charset="0"/>
                          <a:ea typeface="Times New Roman" panose="02020603050405020304" pitchFamily="18" charset="0"/>
                          <a:cs typeface="+mn-cs"/>
                        </a:rPr>
                        <a:t> Right Heart syndrome (HRHS)</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قلب خارج از سينه</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Ectopia</a:t>
                      </a:r>
                      <a:r>
                        <a:rPr lang="en-US" sz="800" b="1" dirty="0">
                          <a:effectLst/>
                          <a:latin typeface="Times New Roman" panose="02020603050405020304" pitchFamily="18" charset="0"/>
                          <a:ea typeface="Times New Roman" panose="02020603050405020304" pitchFamily="18" charset="0"/>
                          <a:cs typeface="+mn-cs"/>
                        </a:rPr>
                        <a:t> </a:t>
                      </a:r>
                      <a:r>
                        <a:rPr lang="en-US" sz="800" b="1" dirty="0" err="1">
                          <a:effectLst/>
                          <a:latin typeface="Times New Roman" panose="02020603050405020304" pitchFamily="18" charset="0"/>
                          <a:ea typeface="Times New Roman" panose="02020603050405020304" pitchFamily="18" charset="0"/>
                          <a:cs typeface="+mn-cs"/>
                        </a:rPr>
                        <a:t>cordis</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77190">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بسته شدن </a:t>
                      </a:r>
                      <a:r>
                        <a:rPr lang="en-US" sz="800" b="1">
                          <a:effectLst/>
                          <a:latin typeface="Times New Roman" panose="02020603050405020304" pitchFamily="18" charset="0"/>
                          <a:ea typeface="Times New Roman" panose="02020603050405020304" pitchFamily="18" charset="0"/>
                          <a:cs typeface="+mn-cs"/>
                        </a:rPr>
                        <a:t>PDA</a:t>
                      </a:r>
                      <a:r>
                        <a:rPr lang="fa-IR" sz="800" b="1">
                          <a:effectLst/>
                          <a:latin typeface="Times New Roman" panose="02020603050405020304" pitchFamily="18" charset="0"/>
                          <a:ea typeface="Times New Roman" panose="02020603050405020304" pitchFamily="18" charset="0"/>
                          <a:cs typeface="+mn-cs"/>
                        </a:rPr>
                        <a:t>‌ و سوراخ بيضي</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Closure of foramen </a:t>
                      </a:r>
                      <a:r>
                        <a:rPr lang="en-US" sz="800" b="1" dirty="0" err="1">
                          <a:effectLst/>
                          <a:latin typeface="Times New Roman" panose="02020603050405020304" pitchFamily="18" charset="0"/>
                          <a:ea typeface="Times New Roman" panose="02020603050405020304" pitchFamily="18" charset="0"/>
                          <a:cs typeface="+mn-cs"/>
                        </a:rPr>
                        <a:t>ovale</a:t>
                      </a:r>
                      <a:r>
                        <a:rPr lang="en-US" sz="800" b="1" dirty="0">
                          <a:effectLst/>
                          <a:latin typeface="Times New Roman" panose="02020603050405020304" pitchFamily="18" charset="0"/>
                          <a:ea typeface="Times New Roman" panose="02020603050405020304" pitchFamily="18" charset="0"/>
                          <a:cs typeface="+mn-cs"/>
                        </a:rPr>
                        <a:t> &amp; PDA (patent </a:t>
                      </a:r>
                      <a:r>
                        <a:rPr lang="en-US" sz="800" b="1" dirty="0" err="1">
                          <a:effectLst/>
                          <a:latin typeface="Times New Roman" panose="02020603050405020304" pitchFamily="18" charset="0"/>
                          <a:ea typeface="Times New Roman" panose="02020603050405020304" pitchFamily="18" charset="0"/>
                          <a:cs typeface="+mn-cs"/>
                        </a:rPr>
                        <a:t>ductus</a:t>
                      </a:r>
                      <a:r>
                        <a:rPr lang="en-US" sz="800" b="1" dirty="0">
                          <a:effectLst/>
                          <a:latin typeface="Times New Roman" panose="02020603050405020304" pitchFamily="18" charset="0"/>
                          <a:ea typeface="Times New Roman" panose="02020603050405020304" pitchFamily="18" charset="0"/>
                          <a:cs typeface="+mn-cs"/>
                        </a:rPr>
                        <a:t> </a:t>
                      </a:r>
                      <a:r>
                        <a:rPr lang="en-US" sz="800" b="1" dirty="0" err="1">
                          <a:effectLst/>
                          <a:latin typeface="Times New Roman" panose="02020603050405020304" pitchFamily="18" charset="0"/>
                          <a:ea typeface="Times New Roman" panose="02020603050405020304" pitchFamily="18" charset="0"/>
                          <a:cs typeface="+mn-cs"/>
                        </a:rPr>
                        <a:t>Arteriosus</a:t>
                      </a:r>
                      <a:r>
                        <a:rPr lang="en-US" sz="800" b="1" dirty="0">
                          <a:effectLst/>
                          <a:latin typeface="Times New Roman" panose="02020603050405020304" pitchFamily="18" charset="0"/>
                          <a:ea typeface="Times New Roman" panose="02020603050405020304" pitchFamily="18" charset="0"/>
                          <a:cs typeface="+mn-cs"/>
                        </a:rPr>
                        <a:t>)</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565785">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هيدروپس فتاليس با منشاء قلبي (اختلال ساختماني/ نارسايي قلب/ آريتمي)</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err="1">
                          <a:effectLst/>
                          <a:latin typeface="Times New Roman" panose="02020603050405020304" pitchFamily="18" charset="0"/>
                          <a:ea typeface="Times New Roman" panose="02020603050405020304" pitchFamily="18" charset="0"/>
                          <a:cs typeface="+mn-cs"/>
                        </a:rPr>
                        <a:t>Hydrops</a:t>
                      </a:r>
                      <a:r>
                        <a:rPr lang="en-US" sz="800" b="1" dirty="0">
                          <a:effectLst/>
                          <a:latin typeface="Times New Roman" panose="02020603050405020304" pitchFamily="18" charset="0"/>
                          <a:ea typeface="Times New Roman" panose="02020603050405020304" pitchFamily="18" charset="0"/>
                          <a:cs typeface="+mn-cs"/>
                        </a:rPr>
                        <a:t> </a:t>
                      </a:r>
                      <a:r>
                        <a:rPr lang="en-US" sz="800" b="1" dirty="0" err="1">
                          <a:effectLst/>
                          <a:latin typeface="Times New Roman" panose="02020603050405020304" pitchFamily="18" charset="0"/>
                          <a:ea typeface="Times New Roman" panose="02020603050405020304" pitchFamily="18" charset="0"/>
                          <a:cs typeface="+mn-cs"/>
                        </a:rPr>
                        <a:t>fetalis</a:t>
                      </a:r>
                      <a:r>
                        <a:rPr lang="en-US" sz="800" b="1" dirty="0">
                          <a:effectLst/>
                          <a:latin typeface="Times New Roman" panose="02020603050405020304" pitchFamily="18" charset="0"/>
                          <a:ea typeface="Times New Roman" panose="02020603050405020304" pitchFamily="18" charset="0"/>
                          <a:cs typeface="+mn-cs"/>
                        </a:rPr>
                        <a:t> with cardiac  origin</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(structural/ congestive heart  failure d/</a:t>
                      </a:r>
                      <a:r>
                        <a:rPr lang="en-US" sz="800" b="1" dirty="0" err="1">
                          <a:effectLst/>
                          <a:latin typeface="Times New Roman" panose="02020603050405020304" pitchFamily="18" charset="0"/>
                          <a:ea typeface="Times New Roman" panose="02020603050405020304" pitchFamily="18" charset="0"/>
                          <a:cs typeface="+mn-cs"/>
                        </a:rPr>
                        <a:t>ysrhythmia</a:t>
                      </a:r>
                      <a:r>
                        <a:rPr lang="en-US" sz="800" b="1" dirty="0">
                          <a:effectLst/>
                          <a:latin typeface="Times New Roman" panose="02020603050405020304" pitchFamily="18" charset="0"/>
                          <a:ea typeface="Times New Roman" panose="02020603050405020304" pitchFamily="18" charset="0"/>
                          <a:cs typeface="+mn-cs"/>
                        </a:rPr>
                        <a:t>)</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77190">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كارديوميوپاتي ها (هيپرتروفيك/ رستريكتيو/ ديلاته)</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Cardiomyopathy</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(Hypertrophic/ Restrictive/ Dilated)</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540068">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تومورهاي پيشرفته داخل قلب و پريكارد (با انسداد راههاي خروجي و اشغال فضاي قفسه سينه)</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Heart tumors with outflow obstruction and space occupying</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540068">
                <a:tc>
                  <a:txBody>
                    <a:bodyPr/>
                    <a:lstStyle/>
                    <a:p>
                      <a:pPr algn="ctr" rtl="1">
                        <a:lnSpc>
                          <a:spcPct val="150000"/>
                        </a:lnSpc>
                        <a:spcAft>
                          <a:spcPts val="0"/>
                        </a:spcAft>
                        <a:tabLst>
                          <a:tab pos="1737360" algn="l"/>
                        </a:tabLst>
                      </a:pPr>
                      <a:r>
                        <a:rPr lang="fa-IR" sz="800" b="1">
                          <a:effectLst/>
                          <a:latin typeface="Times New Roman" panose="02020603050405020304" pitchFamily="18" charset="0"/>
                          <a:ea typeface="Times New Roman" panose="02020603050405020304" pitchFamily="18" charset="0"/>
                          <a:cs typeface="+mn-cs"/>
                        </a:rPr>
                        <a:t>بيماريهاي مادرزادي پيچيده قلب با هر اختلال كروموزومي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Complex Congenital Heart Disease with</a:t>
                      </a:r>
                      <a:endParaRPr lang="en-US" sz="800" dirty="0">
                        <a:effectLst/>
                        <a:latin typeface="Times New Roman" panose="02020603050405020304" pitchFamily="18" charset="0"/>
                        <a:ea typeface="Times New Roman" panose="02020603050405020304" pitchFamily="18" charset="0"/>
                        <a:cs typeface="+mn-cs"/>
                      </a:endParaRPr>
                    </a:p>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Chromosomal disorder</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77190">
                <a:tc>
                  <a:txBody>
                    <a:bodyPr/>
                    <a:lstStyle/>
                    <a:p>
                      <a:pPr algn="ctr" rtl="1">
                        <a:lnSpc>
                          <a:spcPct val="150000"/>
                        </a:lnSpc>
                        <a:spcAft>
                          <a:spcPts val="0"/>
                        </a:spcAft>
                        <a:tabLst>
                          <a:tab pos="1737360" algn="l"/>
                        </a:tabLst>
                      </a:pPr>
                      <a:r>
                        <a:rPr lang="fa-IR" sz="800" b="1" dirty="0">
                          <a:effectLst/>
                          <a:latin typeface="Times New Roman" panose="02020603050405020304" pitchFamily="18" charset="0"/>
                          <a:ea typeface="Times New Roman" panose="02020603050405020304" pitchFamily="18" charset="0"/>
                          <a:cs typeface="+mn-cs"/>
                        </a:rPr>
                        <a:t>بيماريهاي مادرزادي قلب همراه با بلوك كامل قلبي (بلوك درجه سه)</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800" b="1" dirty="0">
                          <a:effectLst/>
                          <a:latin typeface="Times New Roman" panose="02020603050405020304" pitchFamily="18" charset="0"/>
                          <a:ea typeface="Times New Roman" panose="02020603050405020304" pitchFamily="18" charset="0"/>
                          <a:cs typeface="+mn-cs"/>
                        </a:rPr>
                        <a:t>Congenital Heart Disease+ complete Heart  Block (Grade 3)</a:t>
                      </a:r>
                      <a:endParaRPr lang="en-US" sz="800" dirty="0">
                        <a:effectLst/>
                        <a:latin typeface="Times New Roman" panose="02020603050405020304" pitchFamily="18" charset="0"/>
                        <a:ea typeface="Times New Roman" panose="02020603050405020304" pitchFamily="18" charset="0"/>
                        <a:cs typeface="+mn-cs"/>
                      </a:endParaRPr>
                    </a:p>
                  </a:txBody>
                  <a:tcPr marT="0" marB="0"/>
                </a:tc>
              </a:tr>
            </a:tbl>
          </a:graphicData>
        </a:graphic>
      </p:graphicFrame>
    </p:spTree>
    <p:extLst>
      <p:ext uri="{BB962C8B-B14F-4D97-AF65-F5344CB8AC3E}">
        <p14:creationId xmlns:p14="http://schemas.microsoft.com/office/powerpoint/2010/main" val="22709149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8907" y="333876"/>
            <a:ext cx="8066172" cy="6226343"/>
          </a:xfrm>
        </p:spPr>
        <p:txBody>
          <a:bodyPr>
            <a:normAutofit/>
          </a:bodyPr>
          <a:lstStyle/>
          <a:p>
            <a:pPr marL="0" indent="0" algn="ctr">
              <a:buNone/>
            </a:pPr>
            <a:r>
              <a:rPr lang="fa-IR" sz="2000" b="1" u="sng" dirty="0"/>
              <a:t>كليه و سيستم </a:t>
            </a:r>
            <a:r>
              <a:rPr lang="fa-IR" sz="2000" b="1" u="sng" dirty="0" smtClean="0"/>
              <a:t>ادراري</a:t>
            </a:r>
          </a:p>
          <a:p>
            <a:pPr marL="0" indent="0">
              <a:buNone/>
            </a:pPr>
            <a:r>
              <a:rPr lang="fa-IR" sz="2000" b="1" dirty="0"/>
              <a:t>لف- ناهنجاري</a:t>
            </a:r>
            <a:r>
              <a:rPr lang="en-US" sz="2000" b="1" dirty="0"/>
              <a:t>­</a:t>
            </a:r>
            <a:r>
              <a:rPr lang="fa-IR" sz="2000" b="1" dirty="0"/>
              <a:t>هاي </a:t>
            </a:r>
            <a:r>
              <a:rPr lang="fa-IR" sz="2000" b="1" dirty="0" smtClean="0"/>
              <a:t>كليه</a:t>
            </a:r>
            <a:endParaRPr lang="fa-IR" sz="2000" dirty="0"/>
          </a:p>
          <a:p>
            <a:pPr marL="0" indent="0">
              <a:buNone/>
            </a:pPr>
            <a:endParaRPr lang="fa-IR" sz="2000" dirty="0" smtClean="0"/>
          </a:p>
          <a:p>
            <a:pPr marL="0" indent="0">
              <a:buNone/>
            </a:pPr>
            <a:endParaRPr lang="fa-IR" sz="2000" dirty="0"/>
          </a:p>
          <a:p>
            <a:pPr marL="0" indent="0">
              <a:buNone/>
            </a:pPr>
            <a:endParaRPr lang="fa-IR" sz="2000" dirty="0" smtClean="0"/>
          </a:p>
          <a:p>
            <a:pPr marL="0" indent="0">
              <a:buNone/>
            </a:pPr>
            <a:endParaRPr lang="fa-IR" sz="2000" dirty="0"/>
          </a:p>
          <a:p>
            <a:pPr marL="0" indent="0">
              <a:buNone/>
            </a:pPr>
            <a:endParaRPr lang="fa-IR" sz="2000" dirty="0" smtClean="0"/>
          </a:p>
          <a:p>
            <a:pPr marL="0" indent="0">
              <a:buNone/>
            </a:pPr>
            <a:endParaRPr lang="fa-IR" sz="2000" dirty="0"/>
          </a:p>
          <a:p>
            <a:pPr marL="0" indent="0">
              <a:buNone/>
            </a:pPr>
            <a:endParaRPr lang="fa-IR" sz="2000" dirty="0" smtClean="0"/>
          </a:p>
          <a:p>
            <a:pPr marL="0" indent="0">
              <a:buNone/>
            </a:pPr>
            <a:endParaRPr lang="fa-IR" sz="2000" dirty="0"/>
          </a:p>
          <a:p>
            <a:pPr marL="0" indent="0">
              <a:buNone/>
            </a:pPr>
            <a:r>
              <a:rPr lang="fa-IR" sz="2000" b="1" dirty="0" smtClean="0"/>
              <a:t>ب- ناهنجاري</a:t>
            </a:r>
            <a:r>
              <a:rPr lang="en-US" sz="2000" b="1" dirty="0" smtClean="0"/>
              <a:t>­</a:t>
            </a:r>
            <a:r>
              <a:rPr lang="fa-IR" sz="2000" b="1" dirty="0" smtClean="0"/>
              <a:t>هاي مجاري ادرار</a:t>
            </a:r>
          </a:p>
          <a:p>
            <a:pPr marL="0" indent="0">
              <a:buNone/>
            </a:pPr>
            <a:endParaRPr lang="fa-IR" sz="2000" dirty="0" smtClean="0"/>
          </a:p>
          <a:p>
            <a:pPr marL="0" indent="0">
              <a:buNone/>
            </a:pPr>
            <a:endParaRPr lang="fa-IR" sz="2000" dirty="0"/>
          </a:p>
        </p:txBody>
      </p:sp>
      <p:graphicFrame>
        <p:nvGraphicFramePr>
          <p:cNvPr id="4" name="Table 3"/>
          <p:cNvGraphicFramePr>
            <a:graphicFrameLocks noGrp="1"/>
          </p:cNvGraphicFramePr>
          <p:nvPr>
            <p:extLst>
              <p:ext uri="{D42A27DB-BD31-4B8C-83A1-F6EECF244321}">
                <p14:modId xmlns:p14="http://schemas.microsoft.com/office/powerpoint/2010/main" val="714338865"/>
              </p:ext>
            </p:extLst>
          </p:nvPr>
        </p:nvGraphicFramePr>
        <p:xfrm>
          <a:off x="406401" y="1046747"/>
          <a:ext cx="8106610" cy="2325143"/>
        </p:xfrm>
        <a:graphic>
          <a:graphicData uri="http://schemas.openxmlformats.org/drawingml/2006/table">
            <a:tbl>
              <a:tblPr rtl="1" firstRow="1" bandRow="1">
                <a:tableStyleId>{E8B1032C-EA38-4F05-BA0D-38AFFFC7BED3}</a:tableStyleId>
              </a:tblPr>
              <a:tblGrid>
                <a:gridCol w="4053305"/>
                <a:gridCol w="4053305"/>
              </a:tblGrid>
              <a:tr h="422753">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mn-cs"/>
                        </a:rPr>
                        <a:t>كليه پلي كيستيك نوع مغلوب</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a:effectLst/>
                          <a:latin typeface="Times New Roman" panose="02020603050405020304" pitchFamily="18" charset="0"/>
                          <a:ea typeface="Times New Roman" panose="02020603050405020304" pitchFamily="18" charset="0"/>
                          <a:cs typeface="+mn-cs"/>
                        </a:rPr>
                        <a:t>Autosomal Recessive Polycystic Kidney (ARPKD)</a:t>
                      </a:r>
                      <a:endParaRPr lang="en-US" sz="900">
                        <a:effectLst/>
                        <a:latin typeface="Times New Roman" panose="02020603050405020304" pitchFamily="18" charset="0"/>
                        <a:ea typeface="Times New Roman" panose="02020603050405020304" pitchFamily="18" charset="0"/>
                        <a:cs typeface="+mn-cs"/>
                      </a:endParaRPr>
                    </a:p>
                  </a:txBody>
                  <a:tcPr marT="0" marB="0"/>
                </a:tc>
              </a:tr>
              <a:tr h="211377">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mn-cs"/>
                        </a:rPr>
                        <a:t>سندرم نفروتيك جنين (نوع ژنتيك)</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a:effectLst/>
                          <a:latin typeface="Times New Roman" panose="02020603050405020304" pitchFamily="18" charset="0"/>
                          <a:ea typeface="Times New Roman" panose="02020603050405020304" pitchFamily="18" charset="0"/>
                          <a:cs typeface="+mn-cs"/>
                        </a:rPr>
                        <a:t>Fetal </a:t>
                      </a:r>
                      <a:r>
                        <a:rPr lang="en-US" sz="900" b="1" dirty="0" err="1">
                          <a:effectLst/>
                          <a:latin typeface="Times New Roman" panose="02020603050405020304" pitchFamily="18" charset="0"/>
                          <a:ea typeface="Times New Roman" panose="02020603050405020304" pitchFamily="18" charset="0"/>
                          <a:cs typeface="+mn-cs"/>
                        </a:rPr>
                        <a:t>Nephrotic</a:t>
                      </a:r>
                      <a:r>
                        <a:rPr lang="en-US" sz="900" b="1" dirty="0">
                          <a:effectLst/>
                          <a:latin typeface="Times New Roman" panose="02020603050405020304" pitchFamily="18" charset="0"/>
                          <a:ea typeface="Times New Roman" panose="02020603050405020304" pitchFamily="18" charset="0"/>
                          <a:cs typeface="+mn-cs"/>
                        </a:rPr>
                        <a:t> </a:t>
                      </a:r>
                      <a:r>
                        <a:rPr lang="en-US" sz="900" b="1" dirty="0" err="1">
                          <a:effectLst/>
                          <a:latin typeface="Times New Roman" panose="02020603050405020304" pitchFamily="18" charset="0"/>
                          <a:ea typeface="Times New Roman" panose="02020603050405020304" pitchFamily="18" charset="0"/>
                          <a:cs typeface="+mn-cs"/>
                        </a:rPr>
                        <a:t>Syndrom</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211377">
                <a:tc>
                  <a:txBody>
                    <a:bodyPr/>
                    <a:lstStyle/>
                    <a:p>
                      <a:pPr algn="ctr" rtl="1">
                        <a:lnSpc>
                          <a:spcPct val="150000"/>
                        </a:lnSpc>
                        <a:spcAft>
                          <a:spcPts val="0"/>
                        </a:spcAft>
                        <a:tabLst>
                          <a:tab pos="1737360" algn="l"/>
                        </a:tabLst>
                      </a:pPr>
                      <a:r>
                        <a:rPr lang="fa-IR" sz="900" b="1">
                          <a:effectLst/>
                          <a:latin typeface="Times New Roman" panose="02020603050405020304" pitchFamily="18" charset="0"/>
                          <a:ea typeface="Times New Roman" panose="02020603050405020304" pitchFamily="18" charset="0"/>
                          <a:cs typeface="+mn-cs"/>
                        </a:rPr>
                        <a:t>سندرم آلپورت</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err="1">
                          <a:effectLst/>
                          <a:latin typeface="Times New Roman" panose="02020603050405020304" pitchFamily="18" charset="0"/>
                          <a:ea typeface="Times New Roman" panose="02020603050405020304" pitchFamily="18" charset="0"/>
                          <a:cs typeface="+mn-cs"/>
                        </a:rPr>
                        <a:t>Alport</a:t>
                      </a:r>
                      <a:r>
                        <a:rPr lang="en-US" sz="900" b="1" dirty="0">
                          <a:effectLst/>
                          <a:latin typeface="Times New Roman" panose="02020603050405020304" pitchFamily="18" charset="0"/>
                          <a:ea typeface="Times New Roman" panose="02020603050405020304" pitchFamily="18" charset="0"/>
                          <a:cs typeface="+mn-cs"/>
                        </a:rPr>
                        <a:t> </a:t>
                      </a:r>
                      <a:r>
                        <a:rPr lang="en-US" sz="900" b="1" dirty="0" err="1">
                          <a:effectLst/>
                          <a:latin typeface="Times New Roman" panose="02020603050405020304" pitchFamily="18" charset="0"/>
                          <a:ea typeface="Times New Roman" panose="02020603050405020304" pitchFamily="18" charset="0"/>
                          <a:cs typeface="+mn-cs"/>
                        </a:rPr>
                        <a:t>Syndrom</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422753">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mn-cs"/>
                        </a:rPr>
                        <a:t>آژنزي دوطرفه كليه ها (از جمله پوتر)</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a:effectLst/>
                          <a:latin typeface="Times New Roman" panose="02020603050405020304" pitchFamily="18" charset="0"/>
                          <a:ea typeface="Times New Roman" panose="02020603050405020304" pitchFamily="18" charset="0"/>
                          <a:cs typeface="+mn-cs"/>
                        </a:rPr>
                        <a:t>Bilateral </a:t>
                      </a:r>
                      <a:r>
                        <a:rPr lang="en-US" sz="900" b="1" dirty="0" err="1">
                          <a:effectLst/>
                          <a:latin typeface="Times New Roman" panose="02020603050405020304" pitchFamily="18" charset="0"/>
                          <a:ea typeface="Times New Roman" panose="02020603050405020304" pitchFamily="18" charset="0"/>
                          <a:cs typeface="+mn-cs"/>
                        </a:rPr>
                        <a:t>Renl</a:t>
                      </a:r>
                      <a:r>
                        <a:rPr lang="en-US" sz="900" b="1" dirty="0">
                          <a:effectLst/>
                          <a:latin typeface="Times New Roman" panose="02020603050405020304" pitchFamily="18" charset="0"/>
                          <a:ea typeface="Times New Roman" panose="02020603050405020304" pitchFamily="18" charset="0"/>
                          <a:cs typeface="+mn-cs"/>
                        </a:rPr>
                        <a:t> Agenesis (</a:t>
                      </a:r>
                      <a:r>
                        <a:rPr lang="en-US" sz="900" b="1" dirty="0" err="1">
                          <a:effectLst/>
                          <a:latin typeface="Times New Roman" panose="02020603050405020304" pitchFamily="18" charset="0"/>
                          <a:ea typeface="Times New Roman" panose="02020603050405020304" pitchFamily="18" charset="0"/>
                          <a:cs typeface="+mn-cs"/>
                        </a:rPr>
                        <a:t>potere</a:t>
                      </a:r>
                      <a:r>
                        <a:rPr lang="en-US" sz="900" b="1" dirty="0">
                          <a:effectLst/>
                          <a:latin typeface="Times New Roman" panose="02020603050405020304" pitchFamily="18" charset="0"/>
                          <a:ea typeface="Times New Roman" panose="02020603050405020304" pitchFamily="18" charset="0"/>
                          <a:cs typeface="+mn-cs"/>
                        </a:rPr>
                        <a:t> </a:t>
                      </a:r>
                      <a:r>
                        <a:rPr lang="en-US" sz="900" b="1" dirty="0" err="1">
                          <a:effectLst/>
                          <a:latin typeface="Times New Roman" panose="02020603050405020304" pitchFamily="18" charset="0"/>
                          <a:ea typeface="Times New Roman" panose="02020603050405020304" pitchFamily="18" charset="0"/>
                          <a:cs typeface="+mn-cs"/>
                        </a:rPr>
                        <a:t>syndrom</a:t>
                      </a:r>
                      <a:r>
                        <a:rPr lang="en-US" sz="900" b="1" dirty="0">
                          <a:effectLst/>
                          <a:latin typeface="Times New Roman" panose="02020603050405020304" pitchFamily="18" charset="0"/>
                          <a:ea typeface="Times New Roman" panose="02020603050405020304" pitchFamily="18" charset="0"/>
                          <a:cs typeface="+mn-cs"/>
                        </a:rPr>
                        <a:t>)</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422753">
                <a:tc>
                  <a:txBody>
                    <a:bodyPr/>
                    <a:lstStyle/>
                    <a:p>
                      <a:pPr algn="ctr" rtl="1">
                        <a:lnSpc>
                          <a:spcPct val="150000"/>
                        </a:lnSpc>
                        <a:spcAft>
                          <a:spcPts val="0"/>
                        </a:spcAft>
                        <a:tabLst>
                          <a:tab pos="1737360" algn="l"/>
                        </a:tabLst>
                      </a:pPr>
                      <a:r>
                        <a:rPr lang="fa-IR" sz="900" b="1">
                          <a:effectLst/>
                          <a:latin typeface="Times New Roman" panose="02020603050405020304" pitchFamily="18" charset="0"/>
                          <a:ea typeface="Times New Roman" panose="02020603050405020304" pitchFamily="18" charset="0"/>
                          <a:cs typeface="+mn-cs"/>
                        </a:rPr>
                        <a:t>ديسپلازي مولتي كيستيك دو طرفه كليه ها</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a:effectLst/>
                          <a:latin typeface="Times New Roman" panose="02020603050405020304" pitchFamily="18" charset="0"/>
                          <a:ea typeface="Times New Roman" panose="02020603050405020304" pitchFamily="18" charset="0"/>
                          <a:cs typeface="+mn-cs"/>
                        </a:rPr>
                        <a:t>Bilateral  </a:t>
                      </a:r>
                      <a:r>
                        <a:rPr lang="en-US" sz="900" b="1" dirty="0" err="1">
                          <a:effectLst/>
                          <a:latin typeface="Times New Roman" panose="02020603050405020304" pitchFamily="18" charset="0"/>
                          <a:ea typeface="Times New Roman" panose="02020603050405020304" pitchFamily="18" charset="0"/>
                          <a:cs typeface="+mn-cs"/>
                        </a:rPr>
                        <a:t>Multicystic</a:t>
                      </a:r>
                      <a:r>
                        <a:rPr lang="en-US" sz="900" b="1" dirty="0">
                          <a:effectLst/>
                          <a:latin typeface="Times New Roman" panose="02020603050405020304" pitchFamily="18" charset="0"/>
                          <a:ea typeface="Times New Roman" panose="02020603050405020304" pitchFamily="18" charset="0"/>
                          <a:cs typeface="+mn-cs"/>
                        </a:rPr>
                        <a:t> Dysplastic Kidney (MCDK)</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422753">
                <a:tc>
                  <a:txBody>
                    <a:bodyPr/>
                    <a:lstStyle/>
                    <a:p>
                      <a:pPr algn="ctr" rtl="1">
                        <a:lnSpc>
                          <a:spcPct val="150000"/>
                        </a:lnSpc>
                        <a:spcAft>
                          <a:spcPts val="0"/>
                        </a:spcAft>
                        <a:tabLst>
                          <a:tab pos="1737360" algn="l"/>
                        </a:tabLst>
                      </a:pPr>
                      <a:r>
                        <a:rPr lang="fa-IR" sz="900" b="1">
                          <a:effectLst/>
                          <a:latin typeface="Times New Roman" panose="02020603050405020304" pitchFamily="18" charset="0"/>
                          <a:ea typeface="Times New Roman" panose="02020603050405020304" pitchFamily="18" charset="0"/>
                          <a:cs typeface="+mn-cs"/>
                        </a:rPr>
                        <a:t>ديسپلازي هيپوپلاستيك مولتي كيستيك دو طرفه كليه ها</a:t>
                      </a:r>
                      <a:endParaRPr lang="en-US" sz="9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a:effectLst/>
                          <a:latin typeface="Times New Roman" panose="02020603050405020304" pitchFamily="18" charset="0"/>
                          <a:ea typeface="Times New Roman" panose="02020603050405020304" pitchFamily="18" charset="0"/>
                          <a:cs typeface="+mn-cs"/>
                        </a:rPr>
                        <a:t>Bilateral </a:t>
                      </a:r>
                      <a:r>
                        <a:rPr lang="en-US" sz="900" b="1" dirty="0" err="1">
                          <a:effectLst/>
                          <a:latin typeface="Times New Roman" panose="02020603050405020304" pitchFamily="18" charset="0"/>
                          <a:ea typeface="Times New Roman" panose="02020603050405020304" pitchFamily="18" charset="0"/>
                          <a:cs typeface="+mn-cs"/>
                        </a:rPr>
                        <a:t>Hypoplastic</a:t>
                      </a:r>
                      <a:r>
                        <a:rPr lang="en-US" sz="900" b="1" dirty="0">
                          <a:effectLst/>
                          <a:latin typeface="Times New Roman" panose="02020603050405020304" pitchFamily="18" charset="0"/>
                          <a:ea typeface="Times New Roman" panose="02020603050405020304" pitchFamily="18" charset="0"/>
                          <a:cs typeface="+mn-cs"/>
                        </a:rPr>
                        <a:t> Dysplastic Kidney</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211377">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mn-cs"/>
                        </a:rPr>
                        <a:t>هيدروپس فتاليس با هر مكانيسمي</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en-US" sz="900" b="1" dirty="0" err="1">
                          <a:effectLst/>
                          <a:latin typeface="Times New Roman" panose="02020603050405020304" pitchFamily="18" charset="0"/>
                          <a:ea typeface="Times New Roman" panose="02020603050405020304" pitchFamily="18" charset="0"/>
                          <a:cs typeface="+mn-cs"/>
                        </a:rPr>
                        <a:t>Hydrops</a:t>
                      </a:r>
                      <a:r>
                        <a:rPr lang="en-US" sz="900" b="1" dirty="0">
                          <a:effectLst/>
                          <a:latin typeface="Times New Roman" panose="02020603050405020304" pitchFamily="18" charset="0"/>
                          <a:ea typeface="Times New Roman" panose="02020603050405020304" pitchFamily="18" charset="0"/>
                          <a:cs typeface="+mn-cs"/>
                        </a:rPr>
                        <a:t> </a:t>
                      </a:r>
                      <a:r>
                        <a:rPr lang="en-US" sz="900" b="1" dirty="0" err="1">
                          <a:effectLst/>
                          <a:latin typeface="Times New Roman" panose="02020603050405020304" pitchFamily="18" charset="0"/>
                          <a:ea typeface="Times New Roman" panose="02020603050405020304" pitchFamily="18" charset="0"/>
                          <a:cs typeface="+mn-cs"/>
                        </a:rPr>
                        <a:t>Fetalis</a:t>
                      </a:r>
                      <a:endParaRPr lang="en-US" sz="900" dirty="0">
                        <a:effectLst/>
                        <a:latin typeface="Times New Roman" panose="02020603050405020304" pitchFamily="18" charset="0"/>
                        <a:ea typeface="Times New Roman" panose="02020603050405020304" pitchFamily="18" charset="0"/>
                        <a:cs typeface="+mn-cs"/>
                      </a:endParaRPr>
                    </a:p>
                  </a:txBody>
                  <a:tcPr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56444556"/>
              </p:ext>
            </p:extLst>
          </p:nvPr>
        </p:nvGraphicFramePr>
        <p:xfrm>
          <a:off x="611560" y="4221088"/>
          <a:ext cx="7914104" cy="2367789"/>
        </p:xfrm>
        <a:graphic>
          <a:graphicData uri="http://schemas.openxmlformats.org/drawingml/2006/table">
            <a:tbl>
              <a:tblPr rtl="1" firstRow="1" bandRow="1">
                <a:tableStyleId>{E8B1032C-EA38-4F05-BA0D-38AFFFC7BED3}</a:tableStyleId>
              </a:tblPr>
              <a:tblGrid>
                <a:gridCol w="3957052"/>
                <a:gridCol w="3957052"/>
              </a:tblGrid>
              <a:tr h="861014">
                <a:tc>
                  <a:txBody>
                    <a:bodyPr/>
                    <a:lstStyle/>
                    <a:p>
                      <a:pPr marL="457200" algn="ctr" rtl="1">
                        <a:lnSpc>
                          <a:spcPct val="150000"/>
                        </a:lnSpc>
                        <a:spcAft>
                          <a:spcPts val="0"/>
                        </a:spcAft>
                      </a:pPr>
                      <a:r>
                        <a:rPr lang="fa-IR" sz="900" dirty="0">
                          <a:effectLst/>
                          <a:latin typeface="Times New Roman" panose="02020603050405020304" pitchFamily="18" charset="0"/>
                          <a:cs typeface="+mn-cs"/>
                        </a:rPr>
                        <a:t>والو مجراي خلفي همراه با هيدرونفروز درجه </a:t>
                      </a:r>
                      <a:r>
                        <a:rPr lang="en-US" sz="900" dirty="0">
                          <a:effectLst/>
                          <a:latin typeface="Times New Roman" panose="02020603050405020304" pitchFamily="18" charset="0"/>
                          <a:cs typeface="+mn-cs"/>
                        </a:rPr>
                        <a:t>III </a:t>
                      </a:r>
                      <a:r>
                        <a:rPr lang="fa-IR" sz="900" dirty="0">
                          <a:effectLst/>
                          <a:latin typeface="Times New Roman" panose="02020603050405020304" pitchFamily="18" charset="0"/>
                          <a:cs typeface="+mn-cs"/>
                        </a:rPr>
                        <a:t>(شديد)  يا با اليگوهيدرآمنيوس شديد</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457200" algn="ctr" rtl="0">
                        <a:lnSpc>
                          <a:spcPct val="150000"/>
                        </a:lnSpc>
                        <a:spcAft>
                          <a:spcPts val="0"/>
                        </a:spcAft>
                      </a:pPr>
                      <a:r>
                        <a:rPr lang="en-US" sz="900" dirty="0">
                          <a:effectLst/>
                          <a:latin typeface="Times New Roman" panose="02020603050405020304" pitchFamily="18" charset="0"/>
                          <a:cs typeface="+mn-cs"/>
                        </a:rPr>
                        <a:t>Posterior Urethral Valve (PUV) </a:t>
                      </a:r>
                      <a:r>
                        <a:rPr lang="fa-IR" sz="900" dirty="0">
                          <a:effectLst/>
                          <a:latin typeface="Times New Roman" panose="02020603050405020304" pitchFamily="18" charset="0"/>
                          <a:cs typeface="+mn-cs"/>
                        </a:rPr>
                        <a:t>+</a:t>
                      </a:r>
                      <a:r>
                        <a:rPr lang="en-US" sz="900" dirty="0">
                          <a:effectLst/>
                          <a:latin typeface="Times New Roman" panose="02020603050405020304" pitchFamily="18" charset="0"/>
                          <a:cs typeface="+mn-cs"/>
                        </a:rPr>
                        <a:t> Severe </a:t>
                      </a:r>
                      <a:r>
                        <a:rPr lang="en-US" sz="900" dirty="0" err="1">
                          <a:effectLst/>
                          <a:latin typeface="Times New Roman" panose="02020603050405020304" pitchFamily="18" charset="0"/>
                          <a:cs typeface="+mn-cs"/>
                        </a:rPr>
                        <a:t>Oligohydramnios</a:t>
                      </a:r>
                      <a:r>
                        <a:rPr lang="en-US" sz="900" dirty="0">
                          <a:effectLst/>
                          <a:latin typeface="Times New Roman" panose="02020603050405020304" pitchFamily="18" charset="0"/>
                          <a:cs typeface="+mn-cs"/>
                        </a:rPr>
                        <a:t> </a:t>
                      </a:r>
                      <a:r>
                        <a:rPr lang="fa-IR" sz="900" dirty="0">
                          <a:effectLst/>
                          <a:latin typeface="Times New Roman" panose="02020603050405020304" pitchFamily="18" charset="0"/>
                          <a:cs typeface="+mn-cs"/>
                        </a:rPr>
                        <a:t>/</a:t>
                      </a:r>
                      <a:r>
                        <a:rPr lang="en-US" sz="900" dirty="0">
                          <a:effectLst/>
                          <a:latin typeface="Times New Roman" panose="02020603050405020304" pitchFamily="18" charset="0"/>
                          <a:cs typeface="+mn-cs"/>
                        </a:rPr>
                        <a:t> </a:t>
                      </a:r>
                      <a:r>
                        <a:rPr lang="en-US" sz="900" dirty="0" err="1">
                          <a:effectLst/>
                          <a:latin typeface="Times New Roman" panose="02020603050405020304" pitchFamily="18" charset="0"/>
                          <a:cs typeface="+mn-cs"/>
                        </a:rPr>
                        <a:t>Hydronephrosis</a:t>
                      </a:r>
                      <a:r>
                        <a:rPr lang="en-US" sz="900" dirty="0">
                          <a:effectLst/>
                          <a:latin typeface="Times New Roman" panose="02020603050405020304" pitchFamily="18" charset="0"/>
                          <a:cs typeface="+mn-cs"/>
                        </a:rPr>
                        <a:t> (grade III)</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645761">
                <a:tc>
                  <a:txBody>
                    <a:bodyPr/>
                    <a:lstStyle/>
                    <a:p>
                      <a:pPr marL="457200" algn="ctr" rtl="1">
                        <a:lnSpc>
                          <a:spcPct val="150000"/>
                        </a:lnSpc>
                        <a:spcAft>
                          <a:spcPts val="0"/>
                        </a:spcAft>
                      </a:pPr>
                      <a:r>
                        <a:rPr lang="fa-IR" sz="900" dirty="0">
                          <a:effectLst/>
                          <a:latin typeface="Times New Roman" panose="02020603050405020304" pitchFamily="18" charset="0"/>
                          <a:cs typeface="+mn-cs"/>
                        </a:rPr>
                        <a:t>هر نوع اوروپاتي انسدادي شديد دو طرفه كليه ها همراه با اليگوهيدرآمينوس شديد</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457200" algn="ctr" rtl="0">
                        <a:lnSpc>
                          <a:spcPct val="150000"/>
                        </a:lnSpc>
                        <a:spcAft>
                          <a:spcPts val="0"/>
                        </a:spcAft>
                      </a:pPr>
                      <a:r>
                        <a:rPr lang="en-US" sz="900" dirty="0">
                          <a:effectLst/>
                          <a:latin typeface="Times New Roman" panose="02020603050405020304" pitchFamily="18" charset="0"/>
                          <a:cs typeface="+mn-cs"/>
                        </a:rPr>
                        <a:t>Severe Obstructive </a:t>
                      </a:r>
                      <a:r>
                        <a:rPr lang="en-US" sz="900" dirty="0" err="1">
                          <a:effectLst/>
                          <a:latin typeface="Times New Roman" panose="02020603050405020304" pitchFamily="18" charset="0"/>
                          <a:cs typeface="+mn-cs"/>
                        </a:rPr>
                        <a:t>Uropathy</a:t>
                      </a:r>
                      <a:r>
                        <a:rPr lang="en-US" sz="900" dirty="0">
                          <a:effectLst/>
                          <a:latin typeface="Times New Roman" panose="02020603050405020304" pitchFamily="18" charset="0"/>
                          <a:cs typeface="+mn-cs"/>
                        </a:rPr>
                        <a:t> + Severe </a:t>
                      </a:r>
                      <a:r>
                        <a:rPr lang="en-US" sz="900" dirty="0" err="1">
                          <a:effectLst/>
                          <a:latin typeface="Times New Roman" panose="02020603050405020304" pitchFamily="18" charset="0"/>
                          <a:cs typeface="+mn-cs"/>
                        </a:rPr>
                        <a:t>Oligohydramnios</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861014">
                <a:tc>
                  <a:txBody>
                    <a:bodyPr/>
                    <a:lstStyle/>
                    <a:p>
                      <a:pPr marL="457200" algn="ctr" rtl="1">
                        <a:lnSpc>
                          <a:spcPct val="150000"/>
                        </a:lnSpc>
                        <a:spcAft>
                          <a:spcPts val="0"/>
                        </a:spcAft>
                      </a:pPr>
                      <a:r>
                        <a:rPr lang="fa-IR" sz="900" dirty="0">
                          <a:effectLst/>
                          <a:latin typeface="Times New Roman" panose="02020603050405020304" pitchFamily="18" charset="0"/>
                          <a:cs typeface="+mn-cs"/>
                        </a:rPr>
                        <a:t>هيدرونفروز شديد دو طرفه كليه ها همراه با اليگوهيدرآمينوس شديد يا اختلال شديد رشد ريه ها</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457200" algn="ctr" rtl="0">
                        <a:lnSpc>
                          <a:spcPct val="150000"/>
                        </a:lnSpc>
                        <a:spcAft>
                          <a:spcPts val="0"/>
                        </a:spcAft>
                      </a:pPr>
                      <a:r>
                        <a:rPr lang="en-US" sz="900" dirty="0">
                          <a:effectLst/>
                          <a:latin typeface="Times New Roman" panose="02020603050405020304" pitchFamily="18" charset="0"/>
                          <a:cs typeface="+mn-cs"/>
                        </a:rPr>
                        <a:t>Bilateral </a:t>
                      </a:r>
                      <a:r>
                        <a:rPr lang="en-US" sz="900" dirty="0" err="1">
                          <a:effectLst/>
                          <a:latin typeface="Times New Roman" panose="02020603050405020304" pitchFamily="18" charset="0"/>
                          <a:cs typeface="+mn-cs"/>
                        </a:rPr>
                        <a:t>Hydronephrosis</a:t>
                      </a:r>
                      <a:r>
                        <a:rPr lang="en-US" sz="900" dirty="0">
                          <a:effectLst/>
                          <a:latin typeface="Times New Roman" panose="02020603050405020304" pitchFamily="18" charset="0"/>
                          <a:cs typeface="+mn-cs"/>
                        </a:rPr>
                        <a:t> + severe </a:t>
                      </a:r>
                      <a:r>
                        <a:rPr lang="en-US" sz="900" dirty="0" err="1">
                          <a:effectLst/>
                          <a:latin typeface="Times New Roman" panose="02020603050405020304" pitchFamily="18" charset="0"/>
                          <a:cs typeface="+mn-cs"/>
                        </a:rPr>
                        <a:t>Oligohydramnios</a:t>
                      </a:r>
                      <a:r>
                        <a:rPr lang="en-US" sz="900" dirty="0">
                          <a:effectLst/>
                          <a:latin typeface="Times New Roman" panose="02020603050405020304" pitchFamily="18" charset="0"/>
                          <a:cs typeface="+mn-cs"/>
                        </a:rPr>
                        <a:t> / Bilateral </a:t>
                      </a:r>
                      <a:r>
                        <a:rPr lang="en-US" sz="900" dirty="0" err="1">
                          <a:effectLst/>
                          <a:latin typeface="Times New Roman" panose="02020603050405020304" pitchFamily="18" charset="0"/>
                          <a:cs typeface="+mn-cs"/>
                        </a:rPr>
                        <a:t>Pulmunary</a:t>
                      </a:r>
                      <a:r>
                        <a:rPr lang="en-US" sz="900" dirty="0">
                          <a:effectLst/>
                          <a:latin typeface="Times New Roman" panose="02020603050405020304" pitchFamily="18" charset="0"/>
                          <a:cs typeface="+mn-cs"/>
                        </a:rPr>
                        <a:t> Hypoplasia</a:t>
                      </a:r>
                      <a:endParaRPr lang="en-US" sz="900" dirty="0">
                        <a:effectLst/>
                        <a:latin typeface="Times New Roman" panose="02020603050405020304" pitchFamily="18" charset="0"/>
                        <a:ea typeface="Times New Roman" panose="02020603050405020304" pitchFamily="18" charset="0"/>
                        <a:cs typeface="+mn-cs"/>
                      </a:endParaRPr>
                    </a:p>
                  </a:txBody>
                  <a:tcPr marT="0" marB="0"/>
                </a:tc>
              </a:tr>
            </a:tbl>
          </a:graphicData>
        </a:graphic>
      </p:graphicFrame>
    </p:spTree>
    <p:extLst>
      <p:ext uri="{BB962C8B-B14F-4D97-AF65-F5344CB8AC3E}">
        <p14:creationId xmlns:p14="http://schemas.microsoft.com/office/powerpoint/2010/main" val="3292896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78256"/>
            <a:ext cx="7886700" cy="5698708"/>
          </a:xfrm>
        </p:spPr>
        <p:txBody>
          <a:bodyPr/>
          <a:lstStyle/>
          <a:p>
            <a:pPr marL="0" indent="0">
              <a:buNone/>
            </a:pPr>
            <a:r>
              <a:rPr lang="fa-IR" b="1" dirty="0"/>
              <a:t>ج- بيماري</a:t>
            </a:r>
            <a:r>
              <a:rPr lang="en-US" b="1" dirty="0"/>
              <a:t>­</a:t>
            </a:r>
            <a:r>
              <a:rPr lang="fa-IR" b="1" dirty="0"/>
              <a:t>هاي سيستميك با گرفتاري </a:t>
            </a:r>
            <a:r>
              <a:rPr lang="fa-IR" b="1" dirty="0" smtClean="0"/>
              <a:t>كليه</a:t>
            </a: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r>
              <a:rPr lang="fa-IR" b="1" dirty="0"/>
              <a:t>د- بيماري</a:t>
            </a:r>
            <a:r>
              <a:rPr lang="en-US" b="1" dirty="0"/>
              <a:t>­</a:t>
            </a:r>
            <a:r>
              <a:rPr lang="fa-IR" b="1" dirty="0"/>
              <a:t>هاي مولتي </a:t>
            </a:r>
            <a:r>
              <a:rPr lang="fa-IR" b="1" dirty="0" smtClean="0"/>
              <a:t>ارگان</a:t>
            </a:r>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1990892679"/>
              </p:ext>
            </p:extLst>
          </p:nvPr>
        </p:nvGraphicFramePr>
        <p:xfrm>
          <a:off x="628648" y="1082843"/>
          <a:ext cx="7713246" cy="422754"/>
        </p:xfrm>
        <a:graphic>
          <a:graphicData uri="http://schemas.openxmlformats.org/drawingml/2006/table">
            <a:tbl>
              <a:tblPr rtl="1" firstRow="1" bandRow="1">
                <a:tableStyleId>{E8B1032C-EA38-4F05-BA0D-38AFFFC7BED3}</a:tableStyleId>
              </a:tblPr>
              <a:tblGrid>
                <a:gridCol w="3856623"/>
                <a:gridCol w="3856623"/>
              </a:tblGrid>
              <a:tr h="211377">
                <a:tc>
                  <a:txBody>
                    <a:bodyPr/>
                    <a:lstStyle/>
                    <a:p>
                      <a:pPr marL="179070"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سيستينوز</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tabLst>
                          <a:tab pos="114300" algn="r"/>
                        </a:tabLs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Cystinosis</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marL="179070" algn="ctr" rtl="1">
                        <a:lnSpc>
                          <a:spcPct val="150000"/>
                        </a:lnSpc>
                        <a:spcAft>
                          <a:spcPts val="0"/>
                        </a:spcAft>
                      </a:pPr>
                      <a:r>
                        <a:rPr lang="fa-IR" sz="900" b="1">
                          <a:effectLst/>
                          <a:latin typeface="Times New Roman" panose="02020603050405020304" pitchFamily="18" charset="0"/>
                          <a:ea typeface="Times New Roman" panose="02020603050405020304" pitchFamily="18" charset="0"/>
                          <a:cs typeface="B Lotus" panose="00000400000000000000" pitchFamily="2" charset="-78"/>
                        </a:rPr>
                        <a:t>هيپراگزالوري اوليه (تايپ </a:t>
                      </a:r>
                      <a:r>
                        <a:rPr lang="en-US" sz="900" b="1">
                          <a:effectLst/>
                          <a:latin typeface="Times New Roman" panose="02020603050405020304" pitchFamily="18" charset="0"/>
                          <a:ea typeface="Times New Roman" panose="02020603050405020304" pitchFamily="18" charset="0"/>
                          <a:cs typeface="B Lotus" panose="00000400000000000000" pitchFamily="2" charset="-78"/>
                        </a:rPr>
                        <a:t>I</a:t>
                      </a:r>
                      <a:r>
                        <a:rPr lang="fa-IR" sz="900" b="1">
                          <a:effectLst/>
                          <a:latin typeface="Times New Roman" panose="02020603050405020304" pitchFamily="18" charset="0"/>
                          <a:ea typeface="Times New Roman" panose="02020603050405020304" pitchFamily="18" charset="0"/>
                          <a:cs typeface="B Lotus" panose="00000400000000000000" pitchFamily="2" charset="-78"/>
                        </a:rPr>
                        <a:t>)</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tabLst>
                          <a:tab pos="114300" algn="r"/>
                        </a:tabLs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Hyperoxaluria</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(type I)</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13744144"/>
              </p:ext>
            </p:extLst>
          </p:nvPr>
        </p:nvGraphicFramePr>
        <p:xfrm>
          <a:off x="683568" y="3068960"/>
          <a:ext cx="7649074" cy="1056883"/>
        </p:xfrm>
        <a:graphic>
          <a:graphicData uri="http://schemas.openxmlformats.org/drawingml/2006/table">
            <a:tbl>
              <a:tblPr rtl="1" firstRow="1" bandRow="1">
                <a:tableStyleId>{E8B1032C-EA38-4F05-BA0D-38AFFFC7BED3}</a:tableStyleId>
              </a:tblPr>
              <a:tblGrid>
                <a:gridCol w="3824537"/>
                <a:gridCol w="3824537"/>
              </a:tblGrid>
              <a:tr h="211377">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وكترل</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VACTERL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Associoation</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22753">
                <a:tc>
                  <a:txBody>
                    <a:bodyPr/>
                    <a:lstStyle/>
                    <a:p>
                      <a:pPr algn="ctr" rtl="1">
                        <a:lnSpc>
                          <a:spcPct val="150000"/>
                        </a:lnSpc>
                        <a:spcAft>
                          <a:spcPts val="0"/>
                        </a:spcAft>
                      </a:pPr>
                      <a:r>
                        <a:rPr lang="fa-IR" sz="900" b="1">
                          <a:effectLst/>
                          <a:latin typeface="Times New Roman" panose="02020603050405020304" pitchFamily="18" charset="0"/>
                          <a:ea typeface="Times New Roman" panose="02020603050405020304" pitchFamily="18" charset="0"/>
                          <a:cs typeface="B Lotus" panose="00000400000000000000" pitchFamily="2" charset="-78"/>
                        </a:rPr>
                        <a:t>چارج</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CHARGE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Associoation</a:t>
                      </a:r>
                      <a:r>
                        <a:rPr lang="en-US" sz="900" b="1" dirty="0">
                          <a:effectLst/>
                          <a:latin typeface="Lotus" panose="00000400000000000000" pitchFamily="2" charset="-78"/>
                          <a:ea typeface="Times New Roman" panose="02020603050405020304" pitchFamily="18" charset="0"/>
                          <a:cs typeface="B Lotus" panose="00000400000000000000" pitchFamily="2" charset="-78"/>
                        </a:rPr>
                        <a:t> </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(CHARGE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Syndrom</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22753">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آنومالي استخواني و كليوي شديد به همراه هيدروسفالي شديد</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36810010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3094" y="306806"/>
            <a:ext cx="7886700" cy="5554329"/>
          </a:xfrm>
        </p:spPr>
        <p:txBody>
          <a:bodyPr/>
          <a:lstStyle/>
          <a:p>
            <a:pPr marL="0" indent="0">
              <a:buNone/>
            </a:pPr>
            <a:r>
              <a:rPr lang="fa-IR" b="1" i="1" u="sng" dirty="0"/>
              <a:t>دستگاه </a:t>
            </a:r>
            <a:r>
              <a:rPr lang="fa-IR" b="1" i="1" u="sng" dirty="0" smtClean="0"/>
              <a:t>گوارش</a:t>
            </a:r>
            <a:endParaRPr lang="fa-IR" dirty="0" smtClean="0"/>
          </a:p>
          <a:p>
            <a:pPr marL="0" indent="0">
              <a:buNone/>
            </a:pPr>
            <a:r>
              <a:rPr lang="fa-IR" dirty="0"/>
              <a:t>الف- اختلالات آناتوميكي </a:t>
            </a:r>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r>
              <a:rPr lang="fa-IR" dirty="0" smtClean="0"/>
              <a:t>ب- اختلالات آنزيمي (ريشه ژنتيك دارند)</a:t>
            </a:r>
          </a:p>
          <a:p>
            <a:pPr marL="0" indent="0">
              <a:buNone/>
            </a:pPr>
            <a:endParaRPr lang="fa-IR"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23531610"/>
              </p:ext>
            </p:extLst>
          </p:nvPr>
        </p:nvGraphicFramePr>
        <p:xfrm>
          <a:off x="629819" y="1127961"/>
          <a:ext cx="7713246" cy="2113768"/>
        </p:xfrm>
        <a:graphic>
          <a:graphicData uri="http://schemas.openxmlformats.org/drawingml/2006/table">
            <a:tbl>
              <a:tblPr rtl="1" firstRow="1" bandRow="1">
                <a:tableStyleId>{E8B1032C-EA38-4F05-BA0D-38AFFFC7BED3}</a:tableStyleId>
              </a:tblPr>
              <a:tblGrid>
                <a:gridCol w="3856623"/>
                <a:gridCol w="3856623"/>
              </a:tblGrid>
              <a:tr h="634130">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گاستروشزي</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لازم است تشخيص سونوگرافي بعد از هفته 13 باشد</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a:effectLst/>
                          <a:latin typeface="Times New Roman" panose="02020603050405020304" pitchFamily="18" charset="0"/>
                          <a:ea typeface="Times New Roman" panose="02020603050405020304" pitchFamily="18" charset="0"/>
                          <a:cs typeface="B Lotus" panose="00000400000000000000" pitchFamily="2" charset="-78"/>
                        </a:rPr>
                        <a:t>Gastroschesis</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634130">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امفالوسل</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لازم است تشخيص سونوگرافي بعد از هفته 13 باشد</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Omphalocele</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فتق ديافراگماتيك</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a:effectLst/>
                          <a:latin typeface="Times New Roman" panose="02020603050405020304" pitchFamily="18" charset="0"/>
                          <a:ea typeface="Times New Roman" panose="02020603050405020304" pitchFamily="18" charset="0"/>
                          <a:cs typeface="B Lotus" panose="00000400000000000000" pitchFamily="2" charset="-78"/>
                        </a:rPr>
                        <a:t>Diaphragmatic hernia</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آنوس ايمپرفوره</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Imperforated anus</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tabLst>
                          <a:tab pos="1737360" algn="l"/>
                        </a:tabLst>
                      </a:pPr>
                      <a:r>
                        <a:rPr lang="fa-IR" sz="900" b="1">
                          <a:effectLst/>
                          <a:latin typeface="Times New Roman" panose="02020603050405020304" pitchFamily="18" charset="0"/>
                          <a:ea typeface="Times New Roman" panose="02020603050405020304" pitchFamily="18" charset="0"/>
                          <a:cs typeface="B Lotus" panose="00000400000000000000" pitchFamily="2" charset="-78"/>
                        </a:rPr>
                        <a:t>كيست كلوآك</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Cloacal</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cyst</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tabLst>
                          <a:tab pos="1737360" algn="l"/>
                        </a:tabLs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سندرم كارولي</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tabLst>
                          <a:tab pos="1737360" algn="l"/>
                        </a:tabLs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Caroli’s</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syndrome</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53573828"/>
              </p:ext>
            </p:extLst>
          </p:nvPr>
        </p:nvGraphicFramePr>
        <p:xfrm>
          <a:off x="802107" y="3758543"/>
          <a:ext cx="7627686" cy="3022458"/>
        </p:xfrm>
        <a:graphic>
          <a:graphicData uri="http://schemas.openxmlformats.org/drawingml/2006/table">
            <a:tbl>
              <a:tblPr rtl="1" firstRow="1" bandRow="1">
                <a:tableStyleId>{E8B1032C-EA38-4F05-BA0D-38AFFFC7BED3}</a:tableStyleId>
              </a:tblPr>
              <a:tblGrid>
                <a:gridCol w="3813843"/>
                <a:gridCol w="3813843"/>
              </a:tblGrid>
              <a:tr h="232631">
                <a:tc>
                  <a:txBody>
                    <a:bodyPr/>
                    <a:lstStyle/>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سندرم زلوگر</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Zellweger</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syndrome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بيماري رفسام</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Refsum</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آدرنولكوديستروفي</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Adreno</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leukodystrophy</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سندرم گراسيل</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GRACILE syndrome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بيماري فابري</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Fabry</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بيماري پمپه</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Pompe</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اختلال سيكل اوره</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Urea cycle disorder</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اختلال ميتوكندريال</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Mitochondrial disorder</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سندرم آپكس</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APEX syndrome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48074">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بيماري ذخيره اي گليكوژن تيپ 4</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Glycogen storage disease (GSD) type 4</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48074">
                <a:tc>
                  <a:txBody>
                    <a:bodyPr/>
                    <a:lstStyle/>
                    <a:p>
                      <a:pPr algn="ctr" rtl="1">
                        <a:lnSpc>
                          <a:spcPct val="150000"/>
                        </a:lnSpc>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پوليپوز آدنوماتوز فاميليال روده بزرگ</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Familial adenomatous polyposis (FAP)</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32631">
                <a:tc>
                  <a:txBody>
                    <a:bodyPr/>
                    <a:lstStyle/>
                    <a:p>
                      <a:pPr algn="ctr" rtl="1">
                        <a:spcAft>
                          <a:spcPts val="0"/>
                        </a:spcAft>
                      </a:pPr>
                      <a:r>
                        <a:rPr lang="fa-IR" sz="800" b="1">
                          <a:effectLst/>
                          <a:latin typeface="Times New Roman" panose="02020603050405020304" pitchFamily="18" charset="0"/>
                          <a:ea typeface="Times New Roman" panose="02020603050405020304" pitchFamily="18" charset="0"/>
                          <a:cs typeface="B Lotus" panose="00000400000000000000" pitchFamily="2" charset="-78"/>
                        </a:rPr>
                        <a:t>بيماري ولمن</a:t>
                      </a:r>
                      <a:endParaRPr lang="en-US" sz="8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Wolman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36390305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378995"/>
            <a:ext cx="7886700" cy="5797969"/>
          </a:xfrm>
        </p:spPr>
        <p:txBody>
          <a:bodyPr/>
          <a:lstStyle/>
          <a:p>
            <a:pPr marL="0" indent="0">
              <a:buNone/>
            </a:pPr>
            <a:endParaRPr lang="fa-IR" dirty="0" smtClean="0"/>
          </a:p>
          <a:p>
            <a:pPr marL="0" indent="0">
              <a:buNone/>
            </a:pPr>
            <a:r>
              <a:rPr lang="fa-IR" dirty="0" smtClean="0"/>
              <a:t>ج- </a:t>
            </a:r>
            <a:r>
              <a:rPr lang="fa-IR" dirty="0"/>
              <a:t>اختلالات </a:t>
            </a:r>
            <a:r>
              <a:rPr lang="fa-IR" dirty="0" smtClean="0"/>
              <a:t>ژنتيكي</a:t>
            </a:r>
          </a:p>
          <a:p>
            <a:pPr marL="0" indent="0">
              <a:buNone/>
            </a:pPr>
            <a:endParaRPr lang="fa-IR" dirty="0"/>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3348391476"/>
              </p:ext>
            </p:extLst>
          </p:nvPr>
        </p:nvGraphicFramePr>
        <p:xfrm>
          <a:off x="611560" y="1772816"/>
          <a:ext cx="7606296" cy="1056884"/>
        </p:xfrm>
        <a:graphic>
          <a:graphicData uri="http://schemas.openxmlformats.org/drawingml/2006/table">
            <a:tbl>
              <a:tblPr rtl="1" firstRow="1" bandRow="1">
                <a:tableStyleId>{E8B1032C-EA38-4F05-BA0D-38AFFFC7BED3}</a:tableStyleId>
              </a:tblPr>
              <a:tblGrid>
                <a:gridCol w="3803148"/>
                <a:gridCol w="3803148"/>
              </a:tblGrid>
              <a:tr h="211377">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سيستيك فيبروزيس</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a:effectLst/>
                          <a:latin typeface="Times New Roman" panose="02020603050405020304" pitchFamily="18" charset="0"/>
                          <a:ea typeface="Times New Roman" panose="02020603050405020304" pitchFamily="18" charset="0"/>
                          <a:cs typeface="B Lotus" panose="00000400000000000000" pitchFamily="2" charset="-78"/>
                        </a:rPr>
                        <a:t>Cystic Fibrosis  (CF)</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ويلسون</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Wilson</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211377">
                <a:tc>
                  <a:txBody>
                    <a:bodyPr/>
                    <a:lstStyle/>
                    <a:p>
                      <a:pPr algn="ctr" rtl="1">
                        <a:lnSpc>
                          <a:spcPct val="150000"/>
                        </a:lnSpc>
                        <a:spcAft>
                          <a:spcPts val="0"/>
                        </a:spcAft>
                      </a:pPr>
                      <a:r>
                        <a:rPr lang="fa-IR" sz="900" b="1">
                          <a:effectLst/>
                          <a:latin typeface="Times New Roman" panose="02020603050405020304" pitchFamily="18" charset="0"/>
                          <a:ea typeface="Times New Roman" panose="02020603050405020304" pitchFamily="18" charset="0"/>
                          <a:cs typeface="B Lotus" panose="00000400000000000000" pitchFamily="2" charset="-78"/>
                        </a:rPr>
                        <a:t>نقص آلفا -1 آنتي تريپسين (ب)</a:t>
                      </a:r>
                      <a:endParaRPr lang="en-US" sz="90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Alpha-1 antitrypsin deficiency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22753">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لنفوهيستيوسيتوزيس هموفاگوسيتيك</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0">
                        <a:lnSpc>
                          <a:spcPct val="150000"/>
                        </a:lnSpc>
                        <a:spcAft>
                          <a:spcPts val="0"/>
                        </a:spcAft>
                      </a:pP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Hemophagocytic</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lympho</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histiocytosis</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(HLH)</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2387418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458611"/>
          </a:xfrm>
        </p:spPr>
        <p:txBody>
          <a:bodyPr>
            <a:normAutofit/>
          </a:bodyPr>
          <a:lstStyle/>
          <a:p>
            <a:pPr marL="0" indent="0" algn="r" rtl="1">
              <a:buNone/>
            </a:pPr>
            <a:r>
              <a:rPr lang="fa-IR" sz="3200" dirty="0" smtClean="0">
                <a:effectLst/>
              </a:rPr>
              <a:t>درکشورما تعریف سقط از نظر قانونی و علمی متفاوت است </a:t>
            </a:r>
          </a:p>
          <a:p>
            <a:pPr marL="0" indent="0" algn="r" rtl="1">
              <a:buNone/>
            </a:pPr>
            <a:r>
              <a:rPr lang="fa-IR" sz="3200" dirty="0" smtClean="0">
                <a:effectLst/>
              </a:rPr>
              <a:t>تعریف </a:t>
            </a:r>
            <a:r>
              <a:rPr lang="fa-IR" sz="3200" dirty="0" smtClean="0">
                <a:solidFill>
                  <a:srgbClr val="FF0000"/>
                </a:solidFill>
                <a:effectLst/>
              </a:rPr>
              <a:t>علمی</a:t>
            </a:r>
            <a:r>
              <a:rPr lang="fa-IR" sz="3200" dirty="0" smtClean="0">
                <a:effectLst/>
              </a:rPr>
              <a:t>:خروج جنین ومحصولات حاملگی قبل از </a:t>
            </a:r>
            <a:r>
              <a:rPr lang="fa-IR" sz="3200" dirty="0" smtClean="0">
                <a:solidFill>
                  <a:srgbClr val="FF0000"/>
                </a:solidFill>
                <a:effectLst/>
              </a:rPr>
              <a:t>20 هفته </a:t>
            </a:r>
            <a:r>
              <a:rPr lang="fa-IR" sz="3200" dirty="0" smtClean="0">
                <a:effectLst/>
              </a:rPr>
              <a:t>یا وزن جنین کمتر از500گرم</a:t>
            </a:r>
            <a:endParaRPr lang="en-US" sz="3200" dirty="0" smtClean="0">
              <a:effectLst/>
            </a:endParaRPr>
          </a:p>
          <a:p>
            <a:pPr marL="0" indent="0" algn="r" rtl="1">
              <a:buNone/>
            </a:pPr>
            <a:endParaRPr lang="fa-IR" sz="3200" dirty="0" smtClean="0">
              <a:effectLst/>
            </a:endParaRPr>
          </a:p>
          <a:p>
            <a:pPr marL="0" indent="0" algn="r" rtl="1">
              <a:buNone/>
            </a:pPr>
            <a:r>
              <a:rPr lang="fa-IR" sz="3200" dirty="0" smtClean="0">
                <a:effectLst/>
              </a:rPr>
              <a:t>و ختم بارداری بعد از این زمان با عنوان پره ترم لیبر عنوان می گردد</a:t>
            </a:r>
            <a:endParaRPr lang="en-US" sz="3200" dirty="0" smtClean="0">
              <a:effectLst/>
            </a:endParaRPr>
          </a:p>
          <a:p>
            <a:pPr marL="0" indent="0" algn="r" rtl="1">
              <a:buNone/>
            </a:pPr>
            <a:endParaRPr lang="fa-IR" sz="3200" dirty="0" smtClean="0">
              <a:effectLst/>
            </a:endParaRPr>
          </a:p>
          <a:p>
            <a:pPr algn="ctr" rtl="1"/>
            <a:r>
              <a:rPr lang="fa-IR" sz="3200" dirty="0"/>
              <a:t>تعریف از نظر </a:t>
            </a:r>
            <a:r>
              <a:rPr lang="fa-IR" sz="3200" dirty="0">
                <a:solidFill>
                  <a:srgbClr val="FF0000"/>
                </a:solidFill>
              </a:rPr>
              <a:t>قانونی</a:t>
            </a:r>
            <a:r>
              <a:rPr lang="fa-IR" sz="3200" dirty="0"/>
              <a:t>    : </a:t>
            </a:r>
            <a:endParaRPr lang="en-US" sz="3200" dirty="0"/>
          </a:p>
          <a:p>
            <a:pPr marL="0" indent="0" algn="just" rtl="1">
              <a:buNone/>
            </a:pPr>
            <a:r>
              <a:rPr lang="fa-IR" sz="3200" dirty="0"/>
              <a:t>ختم بارداری قبل از موعدی که جنین توانایی ادامه حیات خارج از رحم را داشته </a:t>
            </a:r>
            <a:r>
              <a:rPr lang="fa-IR" sz="3200" dirty="0" smtClean="0"/>
              <a:t>باشد</a:t>
            </a:r>
            <a:endParaRPr lang="en-US" sz="3200" dirty="0">
              <a:effectLst/>
            </a:endParaRPr>
          </a:p>
        </p:txBody>
      </p:sp>
      <p:sp>
        <p:nvSpPr>
          <p:cNvPr id="2" name="Title 1"/>
          <p:cNvSpPr>
            <a:spLocks noGrp="1"/>
          </p:cNvSpPr>
          <p:nvPr>
            <p:ph type="title"/>
          </p:nvPr>
        </p:nvSpPr>
        <p:spPr>
          <a:xfrm>
            <a:off x="457200" y="274638"/>
            <a:ext cx="8229600" cy="130026"/>
          </a:xfrm>
        </p:spPr>
        <p:txBody>
          <a:bodyPr>
            <a:normAutofit fontScale="90000"/>
          </a:body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96302"/>
            <a:ext cx="7886700" cy="5680661"/>
          </a:xfrm>
        </p:spPr>
        <p:txBody>
          <a:bodyPr>
            <a:normAutofit/>
          </a:bodyPr>
          <a:lstStyle/>
          <a:p>
            <a:pPr marL="0" indent="0" algn="ctr">
              <a:buNone/>
            </a:pPr>
            <a:r>
              <a:rPr lang="fa-IR" sz="2000" b="1" u="sng" dirty="0"/>
              <a:t>مغز و </a:t>
            </a:r>
            <a:r>
              <a:rPr lang="fa-IR" sz="2000" b="1" u="sng" dirty="0" smtClean="0"/>
              <a:t>اعصاب</a:t>
            </a:r>
          </a:p>
          <a:p>
            <a:pPr marL="0" indent="0" algn="ctr">
              <a:buNone/>
            </a:pPr>
            <a:endParaRPr lang="fa-IR" sz="2000" b="1" u="sng" dirty="0"/>
          </a:p>
          <a:p>
            <a:pPr marL="0" indent="0">
              <a:buNone/>
            </a:pPr>
            <a:r>
              <a:rPr lang="fa-IR" sz="1700" b="1" dirty="0" smtClean="0"/>
              <a:t>الف</a:t>
            </a:r>
            <a:r>
              <a:rPr lang="fa-IR" sz="1700" b="1" dirty="0"/>
              <a:t>) ناهنجاري </a:t>
            </a:r>
            <a:r>
              <a:rPr lang="fa-IR" sz="1700" b="1" dirty="0" smtClean="0"/>
              <a:t>هاي </a:t>
            </a:r>
            <a:r>
              <a:rPr lang="fa-IR" sz="1700" b="1" dirty="0"/>
              <a:t>جمجمه و ستون فقرات/ مغز و </a:t>
            </a:r>
            <a:r>
              <a:rPr lang="fa-IR" sz="1700" b="1" dirty="0" smtClean="0"/>
              <a:t>نخاع</a:t>
            </a:r>
          </a:p>
          <a:p>
            <a:pPr marL="0" indent="0">
              <a:buNone/>
            </a:pPr>
            <a:endParaRPr lang="fa-IR" sz="1700" b="1" dirty="0"/>
          </a:p>
        </p:txBody>
      </p:sp>
      <p:graphicFrame>
        <p:nvGraphicFramePr>
          <p:cNvPr id="4" name="Table 3"/>
          <p:cNvGraphicFramePr>
            <a:graphicFrameLocks noGrp="1"/>
          </p:cNvGraphicFramePr>
          <p:nvPr>
            <p:extLst>
              <p:ext uri="{D42A27DB-BD31-4B8C-83A1-F6EECF244321}">
                <p14:modId xmlns:p14="http://schemas.microsoft.com/office/powerpoint/2010/main" val="2170266875"/>
              </p:ext>
            </p:extLst>
          </p:nvPr>
        </p:nvGraphicFramePr>
        <p:xfrm>
          <a:off x="791411" y="1452814"/>
          <a:ext cx="7723938" cy="5229231"/>
        </p:xfrm>
        <a:graphic>
          <a:graphicData uri="http://schemas.openxmlformats.org/drawingml/2006/table">
            <a:tbl>
              <a:tblPr rtl="1" firstRow="1" bandRow="1">
                <a:tableStyleId>{E8B1032C-EA38-4F05-BA0D-38AFFFC7BED3}</a:tableStyleId>
              </a:tblPr>
              <a:tblGrid>
                <a:gridCol w="3861969"/>
                <a:gridCol w="3861969"/>
              </a:tblGrid>
              <a:tr h="208598">
                <a:tc>
                  <a:txBody>
                    <a:bodyPr/>
                    <a:lstStyle/>
                    <a:p>
                      <a:pPr algn="r" rtl="1">
                        <a:lnSpc>
                          <a:spcPct val="150000"/>
                        </a:lnSpc>
                        <a:spcAft>
                          <a:spcPts val="0"/>
                        </a:spcAft>
                        <a:tabLst>
                          <a:tab pos="1737360" algn="l"/>
                        </a:tabLst>
                      </a:pPr>
                      <a:r>
                        <a:rPr lang="fa-IR" sz="800" dirty="0">
                          <a:effectLst/>
                          <a:latin typeface="Times New Roman" panose="02020603050405020304" pitchFamily="18" charset="0"/>
                          <a:cs typeface="+mn-cs"/>
                        </a:rPr>
                        <a:t>انانسفالي</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a:effectLst/>
                          <a:latin typeface="Times New Roman" panose="02020603050405020304" pitchFamily="18" charset="0"/>
                          <a:cs typeface="+mn-cs"/>
                        </a:rPr>
                        <a:t>Anencephaly</a:t>
                      </a:r>
                      <a:endParaRPr lang="en-US" sz="80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dirty="0">
                          <a:effectLst/>
                          <a:latin typeface="Times New Roman" panose="02020603050405020304" pitchFamily="18" charset="0"/>
                          <a:cs typeface="+mn-cs"/>
                        </a:rPr>
                        <a:t>پروزنسفالي</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Prosencephaly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tabLst>
                          <a:tab pos="1737360" algn="l"/>
                        </a:tabLst>
                      </a:pPr>
                      <a:r>
                        <a:rPr lang="fa-IR" sz="800" dirty="0">
                          <a:effectLst/>
                          <a:latin typeface="Times New Roman" panose="02020603050405020304" pitchFamily="18" charset="0"/>
                          <a:cs typeface="+mn-cs"/>
                        </a:rPr>
                        <a:t>هولوپروزنسفالي</a:t>
                      </a:r>
                      <a:r>
                        <a:rPr lang="en-US" sz="800" dirty="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Holopronsencephaly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tabLst>
                          <a:tab pos="1737360" algn="l"/>
                        </a:tabLst>
                      </a:pPr>
                      <a:r>
                        <a:rPr lang="fa-IR" sz="800" dirty="0" smtClean="0">
                          <a:effectLst/>
                          <a:latin typeface="Times New Roman" panose="02020603050405020304" pitchFamily="18" charset="0"/>
                          <a:cs typeface="+mn-cs"/>
                        </a:rPr>
                        <a:t>اگزنسفالي</a:t>
                      </a:r>
                      <a:r>
                        <a:rPr lang="en-US" sz="800" dirty="0" smtClean="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Exencephaly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tabLst>
                          <a:tab pos="1737360" algn="l"/>
                        </a:tabLst>
                      </a:pPr>
                      <a:r>
                        <a:rPr lang="fa-IR" sz="800" dirty="0" smtClean="0">
                          <a:effectLst/>
                          <a:latin typeface="Times New Roman" panose="02020603050405020304" pitchFamily="18" charset="0"/>
                          <a:cs typeface="+mn-cs"/>
                        </a:rPr>
                        <a:t>هيدرنسفالي</a:t>
                      </a:r>
                      <a:r>
                        <a:rPr lang="en-US" sz="800" dirty="0" smtClean="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Hydrencephaly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565785">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هيدروسفالي در صورت همراه بودن با ساير آنومالي­هاي موجود در ليست و يا  هيدروسفالي بيش از 15 ميلي­متر </a:t>
                      </a:r>
                      <a:r>
                        <a:rPr lang="en-US" sz="800">
                          <a:effectLst/>
                          <a:latin typeface="Times New Roman" panose="02020603050405020304" pitchFamily="18" charset="0"/>
                          <a:cs typeface="+mn-cs"/>
                        </a:rPr>
                        <a:t>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a:effectLst/>
                          <a:latin typeface="Times New Roman" panose="02020603050405020304" pitchFamily="18" charset="0"/>
                          <a:cs typeface="+mn-cs"/>
                        </a:rPr>
                        <a:t>Hydrocephaly with other anomalies in the list, </a:t>
                      </a:r>
                    </a:p>
                    <a:p>
                      <a:pPr marL="228600" algn="ctr" rtl="1">
                        <a:lnSpc>
                          <a:spcPct val="150000"/>
                        </a:lnSpc>
                        <a:spcAft>
                          <a:spcPts val="0"/>
                        </a:spcAft>
                      </a:pPr>
                      <a:r>
                        <a:rPr lang="en-US" sz="800" dirty="0">
                          <a:effectLst/>
                          <a:latin typeface="Times New Roman" panose="02020603050405020304" pitchFamily="18" charset="0"/>
                          <a:cs typeface="+mn-cs"/>
                        </a:rPr>
                        <a:t>Hydrocephaly more than 15 mm</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ميكروسفالي</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a:effectLst/>
                          <a:latin typeface="Times New Roman" panose="02020603050405020304" pitchFamily="18" charset="0"/>
                          <a:cs typeface="+mn-cs"/>
                        </a:rPr>
                        <a:t>Microcephaly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كرانيوسينوستوزيس شديد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a:effectLst/>
                          <a:latin typeface="Times New Roman" panose="02020603050405020304" pitchFamily="18" charset="0"/>
                          <a:cs typeface="+mn-cs"/>
                        </a:rPr>
                        <a:t>Sever </a:t>
                      </a:r>
                      <a:r>
                        <a:rPr lang="en-US" sz="800" dirty="0" err="1">
                          <a:effectLst/>
                          <a:latin typeface="Times New Roman" panose="02020603050405020304" pitchFamily="18" charset="0"/>
                          <a:cs typeface="+mn-cs"/>
                        </a:rPr>
                        <a:t>Craniosinostosis</a:t>
                      </a:r>
                      <a:r>
                        <a:rPr lang="en-US" sz="800" dirty="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كرانيوشيزيس</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Cranioschisis</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اسپانيا بيفيدا اپرتا </a:t>
                      </a:r>
                      <a:r>
                        <a:rPr lang="en-US" sz="800">
                          <a:effectLst/>
                          <a:latin typeface="Times New Roman" panose="02020603050405020304" pitchFamily="18" charset="0"/>
                          <a:cs typeface="+mn-cs"/>
                        </a:rPr>
                        <a:t>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err="1">
                          <a:effectLst/>
                          <a:latin typeface="Times New Roman" panose="02020603050405020304" pitchFamily="18" charset="0"/>
                          <a:cs typeface="+mn-cs"/>
                        </a:rPr>
                        <a:t>Spina</a:t>
                      </a:r>
                      <a:r>
                        <a:rPr lang="en-US" sz="800" dirty="0">
                          <a:effectLst/>
                          <a:latin typeface="Times New Roman" panose="02020603050405020304" pitchFamily="18" charset="0"/>
                          <a:cs typeface="+mn-cs"/>
                        </a:rPr>
                        <a:t> bifida </a:t>
                      </a:r>
                      <a:r>
                        <a:rPr lang="en-US" sz="800" dirty="0" err="1">
                          <a:effectLst/>
                          <a:latin typeface="Times New Roman" panose="02020603050405020304" pitchFamily="18" charset="0"/>
                          <a:cs typeface="+mn-cs"/>
                        </a:rPr>
                        <a:t>aperta</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سيرنگوميليا</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457200" algn="ctr" rtl="1">
                        <a:lnSpc>
                          <a:spcPct val="150000"/>
                        </a:lnSpc>
                        <a:spcAft>
                          <a:spcPts val="0"/>
                        </a:spcAft>
                      </a:pPr>
                      <a:r>
                        <a:rPr lang="en-US" sz="800" dirty="0" err="1">
                          <a:effectLst/>
                          <a:latin typeface="Times New Roman" panose="02020603050405020304" pitchFamily="18" charset="0"/>
                          <a:cs typeface="+mn-cs"/>
                        </a:rPr>
                        <a:t>Syringomyelia</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مننگوميلوسل</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457200" algn="ctr" rtl="1">
                        <a:lnSpc>
                          <a:spcPct val="150000"/>
                        </a:lnSpc>
                        <a:spcAft>
                          <a:spcPts val="0"/>
                        </a:spcAft>
                      </a:pPr>
                      <a:r>
                        <a:rPr lang="en-US" sz="800" dirty="0" err="1">
                          <a:effectLst/>
                          <a:latin typeface="Times New Roman" panose="02020603050405020304" pitchFamily="18" charset="0"/>
                          <a:cs typeface="+mn-cs"/>
                        </a:rPr>
                        <a:t>Meningomyelocele</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ميلوآنسفالوسل</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0">
                        <a:lnSpc>
                          <a:spcPct val="150000"/>
                        </a:lnSpc>
                        <a:spcAft>
                          <a:spcPts val="0"/>
                        </a:spcAft>
                      </a:pPr>
                      <a:r>
                        <a:rPr lang="en-US" sz="800" dirty="0">
                          <a:effectLst/>
                          <a:latin typeface="Times New Roman" panose="02020603050405020304" pitchFamily="18" charset="0"/>
                          <a:cs typeface="+mn-cs"/>
                        </a:rPr>
                        <a:t> </a:t>
                      </a:r>
                      <a:r>
                        <a:rPr lang="en-US" sz="800" dirty="0" err="1">
                          <a:effectLst/>
                          <a:latin typeface="Times New Roman" panose="02020603050405020304" pitchFamily="18" charset="0"/>
                          <a:cs typeface="+mn-cs"/>
                        </a:rPr>
                        <a:t>Myeloencephalocele</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dirty="0">
                          <a:effectLst/>
                          <a:latin typeface="Times New Roman" panose="02020603050405020304" pitchFamily="18" charset="0"/>
                          <a:cs typeface="+mn-cs"/>
                        </a:rPr>
                        <a:t>سندرم </a:t>
                      </a:r>
                      <a:r>
                        <a:rPr lang="fa-IR" sz="800" dirty="0" smtClean="0">
                          <a:effectLst/>
                          <a:latin typeface="Times New Roman" panose="02020603050405020304" pitchFamily="18" charset="0"/>
                          <a:cs typeface="+mn-cs"/>
                        </a:rPr>
                        <a:t>دنديواكر </a:t>
                      </a:r>
                      <a:r>
                        <a:rPr lang="en-US" sz="800" dirty="0" smtClean="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a:effectLst/>
                          <a:latin typeface="Times New Roman" panose="02020603050405020304" pitchFamily="18" charset="0"/>
                          <a:cs typeface="+mn-cs"/>
                        </a:rPr>
                        <a:t>Dandy- Walker </a:t>
                      </a:r>
                      <a:r>
                        <a:rPr lang="en-US" sz="800" dirty="0" err="1">
                          <a:effectLst/>
                          <a:latin typeface="Times New Roman" panose="02020603050405020304" pitchFamily="18" charset="0"/>
                          <a:cs typeface="+mn-cs"/>
                        </a:rPr>
                        <a:t>syndrom</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آرنولد كياري تيپ</a:t>
                      </a:r>
                      <a:r>
                        <a:rPr lang="en-US" sz="800">
                          <a:effectLst/>
                          <a:latin typeface="Times New Roman" panose="02020603050405020304" pitchFamily="18" charset="0"/>
                          <a:cs typeface="+mn-cs"/>
                        </a:rPr>
                        <a:t>II</a:t>
                      </a:r>
                      <a:r>
                        <a:rPr lang="fa-IR" sz="800">
                          <a:effectLst/>
                          <a:latin typeface="Times New Roman" panose="02020603050405020304" pitchFamily="18" charset="0"/>
                          <a:cs typeface="+mn-cs"/>
                        </a:rPr>
                        <a:t>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fa-IR" sz="800" dirty="0">
                          <a:effectLst/>
                          <a:latin typeface="Times New Roman" panose="02020603050405020304" pitchFamily="18" charset="0"/>
                          <a:cs typeface="+mn-cs"/>
                        </a:rPr>
                        <a:t>(</a:t>
                      </a:r>
                      <a:r>
                        <a:rPr lang="en-US" sz="800" dirty="0">
                          <a:effectLst/>
                          <a:latin typeface="Times New Roman" panose="02020603050405020304" pitchFamily="18" charset="0"/>
                          <a:cs typeface="+mn-cs"/>
                        </a:rPr>
                        <a:t>Arnold- </a:t>
                      </a:r>
                      <a:r>
                        <a:rPr lang="en-US" sz="800" dirty="0" err="1">
                          <a:effectLst/>
                          <a:latin typeface="Times New Roman" panose="02020603050405020304" pitchFamily="18" charset="0"/>
                          <a:cs typeface="+mn-cs"/>
                        </a:rPr>
                        <a:t>Chiari</a:t>
                      </a:r>
                      <a:r>
                        <a:rPr lang="en-US" sz="800" dirty="0">
                          <a:effectLst/>
                          <a:latin typeface="Times New Roman" panose="02020603050405020304" pitchFamily="18" charset="0"/>
                          <a:cs typeface="+mn-cs"/>
                        </a:rPr>
                        <a:t> malformation  (Type II</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آپلازي مخچه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fa-IR" sz="800" dirty="0">
                          <a:effectLst/>
                          <a:latin typeface="Times New Roman" panose="02020603050405020304" pitchFamily="18" charset="0"/>
                          <a:cs typeface="+mn-cs"/>
                        </a:rPr>
                        <a:t>‍</a:t>
                      </a:r>
                      <a:r>
                        <a:rPr lang="en-US" sz="800" dirty="0">
                          <a:effectLst/>
                          <a:latin typeface="Times New Roman" panose="02020603050405020304" pitchFamily="18" charset="0"/>
                          <a:cs typeface="+mn-cs"/>
                        </a:rPr>
                        <a:t>Cerebellar Aplasia</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a:effectLst/>
                          <a:latin typeface="Times New Roman" panose="02020603050405020304" pitchFamily="18" charset="0"/>
                          <a:cs typeface="+mn-cs"/>
                        </a:rPr>
                        <a:t>آتروفي كورتكس همراه هيدروسفالي </a:t>
                      </a:r>
                      <a:r>
                        <a:rPr lang="en-US" sz="800">
                          <a:effectLst/>
                          <a:latin typeface="Times New Roman" panose="02020603050405020304" pitchFamily="18" charset="0"/>
                          <a:cs typeface="+mn-cs"/>
                        </a:rPr>
                        <a:t>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en-US" sz="800" dirty="0">
                          <a:effectLst/>
                          <a:latin typeface="Times New Roman" panose="02020603050405020304" pitchFamily="18" charset="0"/>
                          <a:cs typeface="+mn-cs"/>
                        </a:rPr>
                        <a:t>Cortex Atrophy + Hydrocephaly</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360045">
                <a:tc>
                  <a:txBody>
                    <a:bodyPr/>
                    <a:lstStyle/>
                    <a:p>
                      <a:pPr algn="r" rtl="1">
                        <a:lnSpc>
                          <a:spcPct val="150000"/>
                        </a:lnSpc>
                        <a:spcAft>
                          <a:spcPts val="0"/>
                        </a:spcAft>
                      </a:pPr>
                      <a:r>
                        <a:rPr lang="fa-IR" sz="800">
                          <a:effectLst/>
                          <a:latin typeface="Times New Roman" panose="02020603050405020304" pitchFamily="18" charset="0"/>
                          <a:cs typeface="+mn-cs"/>
                        </a:rPr>
                        <a:t>ساير ناهنجاري هاي شديد مغزي ( به تاييد سه متخصص) </a:t>
                      </a:r>
                      <a:endParaRPr lang="en-US" sz="80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1">
                        <a:lnSpc>
                          <a:spcPct val="150000"/>
                        </a:lnSpc>
                        <a:spcAft>
                          <a:spcPts val="0"/>
                        </a:spcAft>
                        <a:tabLst>
                          <a:tab pos="1737360" algn="l"/>
                        </a:tabLst>
                      </a:pPr>
                      <a:r>
                        <a:rPr lang="fa-IR" sz="800" dirty="0">
                          <a:effectLst/>
                          <a:latin typeface="Times New Roman" panose="02020603050405020304" pitchFamily="18" charset="0"/>
                          <a:cs typeface="+mn-cs"/>
                        </a:rPr>
                        <a:t> </a:t>
                      </a:r>
                      <a:endParaRPr lang="en-US" sz="800" dirty="0">
                        <a:effectLst/>
                        <a:latin typeface="Times New Roman" panose="02020603050405020304" pitchFamily="18" charset="0"/>
                        <a:ea typeface="Times New Roman" panose="02020603050405020304" pitchFamily="18" charset="0"/>
                        <a:cs typeface="+mn-cs"/>
                      </a:endParaRPr>
                    </a:p>
                  </a:txBody>
                  <a:tcPr marT="0" marB="0"/>
                </a:tc>
              </a:tr>
              <a:tr h="208598">
                <a:tc>
                  <a:txBody>
                    <a:bodyPr/>
                    <a:lstStyle/>
                    <a:p>
                      <a:pPr algn="r" rtl="1">
                        <a:lnSpc>
                          <a:spcPct val="150000"/>
                        </a:lnSpc>
                        <a:spcAft>
                          <a:spcPts val="0"/>
                        </a:spcAft>
                        <a:tabLst>
                          <a:tab pos="1737360" algn="l"/>
                        </a:tabLst>
                      </a:pPr>
                      <a:r>
                        <a:rPr lang="fa-IR" sz="800" dirty="0">
                          <a:effectLst/>
                          <a:latin typeface="Times New Roman" panose="02020603050405020304" pitchFamily="18" charset="0"/>
                          <a:cs typeface="+mn-cs"/>
                        </a:rPr>
                        <a:t>ساير ضايعات لوله عصبي</a:t>
                      </a:r>
                      <a:endParaRPr lang="en-US" sz="8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algn="ctr" rtl="0">
                        <a:lnSpc>
                          <a:spcPct val="150000"/>
                        </a:lnSpc>
                        <a:spcAft>
                          <a:spcPts val="0"/>
                        </a:spcAft>
                        <a:tabLst>
                          <a:tab pos="1737360" algn="l"/>
                        </a:tabLst>
                      </a:pPr>
                      <a:r>
                        <a:rPr lang="en-US" sz="800" dirty="0">
                          <a:effectLst/>
                          <a:latin typeface="Times New Roman" panose="02020603050405020304" pitchFamily="18" charset="0"/>
                          <a:cs typeface="+mn-cs"/>
                        </a:rPr>
                        <a:t>Neural Tube defects (NTD)</a:t>
                      </a:r>
                      <a:endParaRPr lang="en-US" sz="800" dirty="0">
                        <a:effectLst/>
                        <a:latin typeface="Times New Roman" panose="02020603050405020304" pitchFamily="18" charset="0"/>
                        <a:ea typeface="Times New Roman" panose="02020603050405020304" pitchFamily="18" charset="0"/>
                        <a:cs typeface="+mn-cs"/>
                      </a:endParaRPr>
                    </a:p>
                  </a:txBody>
                  <a:tcPr marT="0" marB="0"/>
                </a:tc>
              </a:tr>
            </a:tbl>
          </a:graphicData>
        </a:graphic>
      </p:graphicFrame>
    </p:spTree>
    <p:extLst>
      <p:ext uri="{BB962C8B-B14F-4D97-AF65-F5344CB8AC3E}">
        <p14:creationId xmlns:p14="http://schemas.microsoft.com/office/powerpoint/2010/main" val="3979888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4" y="460209"/>
            <a:ext cx="7886700" cy="5716756"/>
          </a:xfrm>
        </p:spPr>
        <p:txBody>
          <a:bodyPr/>
          <a:lstStyle/>
          <a:p>
            <a:pPr marL="0" indent="0">
              <a:buNone/>
            </a:pPr>
            <a:r>
              <a:rPr lang="fa-IR" b="1" i="1" dirty="0"/>
              <a:t>ب) بيماري هاي نورو ماسكولار</a:t>
            </a:r>
            <a:r>
              <a:rPr lang="en-US" b="1" i="1" dirty="0"/>
              <a:t> </a:t>
            </a:r>
            <a:endParaRPr lang="fa-IR" b="1" i="1" dirty="0" smtClean="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endParaRPr lang="fa-IR" dirty="0" smtClean="0"/>
          </a:p>
          <a:p>
            <a:pPr marL="0" indent="0">
              <a:buNone/>
            </a:pPr>
            <a:endParaRPr lang="fa-IR" dirty="0"/>
          </a:p>
          <a:p>
            <a:pPr marL="0" indent="0">
              <a:buNone/>
            </a:pPr>
            <a:r>
              <a:rPr lang="fa-IR" b="1" i="1" dirty="0"/>
              <a:t>ج ) بيماري هاي كروموزومي و </a:t>
            </a:r>
            <a:r>
              <a:rPr lang="fa-IR" b="1" i="1" dirty="0" smtClean="0"/>
              <a:t>ژنتيك</a:t>
            </a:r>
          </a:p>
          <a:p>
            <a:pPr marL="0" indent="0">
              <a:buNone/>
            </a:pPr>
            <a:endParaRPr lang="fa-IR" b="1" i="1" dirty="0"/>
          </a:p>
          <a:p>
            <a:pPr marL="0" indent="0">
              <a:buNone/>
            </a:pPr>
            <a:endParaRPr lang="fa-IR" b="1" i="1" dirty="0" smtClean="0"/>
          </a:p>
          <a:p>
            <a:pPr marL="0" indent="0">
              <a:buNone/>
            </a:pPr>
            <a:endParaRPr lang="fa-IR" b="1" i="1" dirty="0"/>
          </a:p>
          <a:p>
            <a:pPr marL="0" indent="0">
              <a:buNone/>
            </a:pPr>
            <a:endParaRPr lang="fa-IR" b="1" i="1" dirty="0" smtClean="0"/>
          </a:p>
          <a:p>
            <a:pPr marL="0" indent="0">
              <a:buNone/>
            </a:pPr>
            <a:endParaRPr lang="fa-IR" b="1" i="1" dirty="0"/>
          </a:p>
          <a:p>
            <a:pPr marL="0" indent="0">
              <a:buNone/>
            </a:pPr>
            <a:endParaRPr lang="fa-IR" b="1" i="1" dirty="0" smtClean="0"/>
          </a:p>
          <a:p>
            <a:pPr marL="0" indent="0" algn="just">
              <a:lnSpc>
                <a:spcPct val="150000"/>
              </a:lnSpc>
              <a:buNone/>
            </a:pPr>
            <a:r>
              <a:rPr lang="fa-IR" b="1" dirty="0"/>
              <a:t>جهت تريپل </a:t>
            </a:r>
            <a:r>
              <a:rPr lang="en-US" b="1" dirty="0"/>
              <a:t>x</a:t>
            </a:r>
            <a:r>
              <a:rPr lang="fa-IR" b="1" dirty="0"/>
              <a:t> (</a:t>
            </a:r>
            <a:r>
              <a:rPr lang="en-US" b="1" dirty="0"/>
              <a:t>Triple x</a:t>
            </a:r>
            <a:r>
              <a:rPr lang="fa-IR" b="1" dirty="0"/>
              <a:t>) كه يك تريزومي كروموزوم جنسي است، مجوز داده نمي­شود.</a:t>
            </a:r>
            <a:endParaRPr lang="en-US" dirty="0"/>
          </a:p>
          <a:p>
            <a:pPr marL="0" indent="0">
              <a:buNone/>
            </a:pPr>
            <a:endParaRPr lang="fa-IR" b="1" i="1" dirty="0" smtClean="0"/>
          </a:p>
          <a:p>
            <a:pPr marL="0" indent="0">
              <a:buNone/>
            </a:pPr>
            <a:endParaRPr lang="fa-IR" dirty="0"/>
          </a:p>
        </p:txBody>
      </p:sp>
      <p:graphicFrame>
        <p:nvGraphicFramePr>
          <p:cNvPr id="5" name="Table 4"/>
          <p:cNvGraphicFramePr>
            <a:graphicFrameLocks noGrp="1"/>
          </p:cNvGraphicFramePr>
          <p:nvPr>
            <p:extLst>
              <p:ext uri="{D42A27DB-BD31-4B8C-83A1-F6EECF244321}">
                <p14:modId xmlns:p14="http://schemas.microsoft.com/office/powerpoint/2010/main" val="2553582162"/>
              </p:ext>
            </p:extLst>
          </p:nvPr>
        </p:nvGraphicFramePr>
        <p:xfrm>
          <a:off x="628651" y="1028700"/>
          <a:ext cx="7734632" cy="845506"/>
        </p:xfrm>
        <a:graphic>
          <a:graphicData uri="http://schemas.openxmlformats.org/drawingml/2006/table">
            <a:tbl>
              <a:tblPr rtl="1" firstRow="1" bandRow="1">
                <a:tableStyleId>{E8B1032C-EA38-4F05-BA0D-38AFFFC7BED3}</a:tableStyleId>
              </a:tblPr>
              <a:tblGrid>
                <a:gridCol w="3867316"/>
                <a:gridCol w="3867316"/>
              </a:tblGrid>
              <a:tr h="422753">
                <a:tc>
                  <a:txBody>
                    <a:bodyPr/>
                    <a:lstStyle/>
                    <a:p>
                      <a:pPr algn="ctr" rtl="1">
                        <a:lnSpc>
                          <a:spcPct val="150000"/>
                        </a:lnSpc>
                        <a:spcAft>
                          <a:spcPts val="0"/>
                        </a:spcAft>
                      </a:pPr>
                      <a:r>
                        <a:rPr lang="fa-IR" sz="900" dirty="0">
                          <a:effectLst/>
                          <a:latin typeface="Times New Roman" panose="02020603050405020304" pitchFamily="18" charset="0"/>
                          <a:cs typeface="+mn-cs"/>
                        </a:rPr>
                        <a:t>سندرم وردينگ- هافمن تايپ</a:t>
                      </a:r>
                      <a:r>
                        <a:rPr lang="en-US" sz="900" dirty="0">
                          <a:effectLst/>
                          <a:latin typeface="Times New Roman" panose="02020603050405020304" pitchFamily="18" charset="0"/>
                          <a:cs typeface="+mn-cs"/>
                        </a:rPr>
                        <a:t>I               </a:t>
                      </a:r>
                      <a:r>
                        <a:rPr lang="fa-IR" sz="900" dirty="0">
                          <a:effectLst/>
                          <a:latin typeface="Times New Roman" panose="02020603050405020304" pitchFamily="18" charset="0"/>
                          <a:cs typeface="+mn-cs"/>
                        </a:rPr>
                        <a:t>  </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1">
                        <a:lnSpc>
                          <a:spcPct val="150000"/>
                        </a:lnSpc>
                        <a:spcAft>
                          <a:spcPts val="0"/>
                        </a:spcAft>
                      </a:pPr>
                      <a:r>
                        <a:rPr lang="fa-IR" sz="900" dirty="0">
                          <a:effectLst/>
                          <a:latin typeface="Times New Roman" panose="02020603050405020304" pitchFamily="18" charset="0"/>
                          <a:cs typeface="+mn-cs"/>
                        </a:rPr>
                        <a:t>(</a:t>
                      </a:r>
                      <a:r>
                        <a:rPr lang="en-US" sz="900" dirty="0">
                          <a:effectLst/>
                          <a:latin typeface="Times New Roman" panose="02020603050405020304" pitchFamily="18" charset="0"/>
                          <a:cs typeface="+mn-cs"/>
                        </a:rPr>
                        <a:t>FSMA</a:t>
                      </a:r>
                      <a:r>
                        <a:rPr lang="fa-IR" sz="900" dirty="0">
                          <a:effectLst/>
                          <a:latin typeface="Times New Roman" panose="02020603050405020304" pitchFamily="18" charset="0"/>
                          <a:cs typeface="+mn-cs"/>
                        </a:rPr>
                        <a:t> )</a:t>
                      </a:r>
                      <a:r>
                        <a:rPr lang="en-US" sz="900" dirty="0" err="1">
                          <a:effectLst/>
                          <a:latin typeface="Times New Roman" panose="02020603050405020304" pitchFamily="18" charset="0"/>
                          <a:cs typeface="+mn-cs"/>
                        </a:rPr>
                        <a:t>Werdnig</a:t>
                      </a:r>
                      <a:r>
                        <a:rPr lang="en-US" sz="900" dirty="0">
                          <a:effectLst/>
                          <a:latin typeface="Times New Roman" panose="02020603050405020304" pitchFamily="18" charset="0"/>
                          <a:cs typeface="+mn-cs"/>
                        </a:rPr>
                        <a:t> – Hoffman </a:t>
                      </a:r>
                      <a:r>
                        <a:rPr lang="en-US" sz="900" dirty="0" err="1">
                          <a:effectLst/>
                          <a:latin typeface="Times New Roman" panose="02020603050405020304" pitchFamily="18" charset="0"/>
                          <a:cs typeface="+mn-cs"/>
                        </a:rPr>
                        <a:t>Syndrom</a:t>
                      </a:r>
                      <a:endParaRPr lang="en-US" sz="900" dirty="0">
                        <a:effectLst/>
                        <a:latin typeface="Times New Roman" panose="02020603050405020304" pitchFamily="18" charset="0"/>
                        <a:ea typeface="Times New Roman" panose="02020603050405020304" pitchFamily="18" charset="0"/>
                        <a:cs typeface="+mn-cs"/>
                      </a:endParaRPr>
                    </a:p>
                  </a:txBody>
                  <a:tcPr marT="0" marB="0"/>
                </a:tc>
              </a:tr>
              <a:tr h="422753">
                <a:tc>
                  <a:txBody>
                    <a:bodyPr/>
                    <a:lstStyle/>
                    <a:p>
                      <a:pPr algn="ctr" rtl="1">
                        <a:lnSpc>
                          <a:spcPct val="150000"/>
                        </a:lnSpc>
                        <a:spcAft>
                          <a:spcPts val="0"/>
                        </a:spcAft>
                      </a:pPr>
                      <a:r>
                        <a:rPr lang="fa-IR" sz="900" dirty="0">
                          <a:effectLst/>
                          <a:latin typeface="Times New Roman" panose="02020603050405020304" pitchFamily="18" charset="0"/>
                          <a:cs typeface="+mn-cs"/>
                        </a:rPr>
                        <a:t>دوشن</a:t>
                      </a:r>
                      <a:endParaRPr lang="en-US" sz="900" dirty="0">
                        <a:effectLst/>
                        <a:latin typeface="Times New Roman" panose="02020603050405020304" pitchFamily="18" charset="0"/>
                        <a:ea typeface="Times New Roman" panose="02020603050405020304" pitchFamily="18" charset="0"/>
                        <a:cs typeface="+mn-cs"/>
                      </a:endParaRPr>
                    </a:p>
                  </a:txBody>
                  <a:tcPr marT="0" marB="0"/>
                </a:tc>
                <a:tc>
                  <a:txBody>
                    <a:bodyPr/>
                    <a:lstStyle/>
                    <a:p>
                      <a:pPr marL="228600" algn="ctr" rtl="0">
                        <a:lnSpc>
                          <a:spcPct val="150000"/>
                        </a:lnSpc>
                        <a:spcAft>
                          <a:spcPts val="0"/>
                        </a:spcAft>
                      </a:pPr>
                      <a:r>
                        <a:rPr lang="fa-IR" sz="900" dirty="0">
                          <a:effectLst/>
                          <a:latin typeface="Times New Roman" panose="02020603050405020304" pitchFamily="18" charset="0"/>
                          <a:cs typeface="+mn-cs"/>
                        </a:rPr>
                        <a:t> </a:t>
                      </a:r>
                      <a:r>
                        <a:rPr lang="en-US" sz="900" dirty="0" err="1">
                          <a:effectLst/>
                          <a:latin typeface="Times New Roman" panose="02020603050405020304" pitchFamily="18" charset="0"/>
                          <a:cs typeface="+mn-cs"/>
                        </a:rPr>
                        <a:t>Duchenne</a:t>
                      </a:r>
                      <a:r>
                        <a:rPr lang="en-US" sz="900" dirty="0">
                          <a:effectLst/>
                          <a:latin typeface="Times New Roman" panose="02020603050405020304" pitchFamily="18" charset="0"/>
                          <a:cs typeface="+mn-cs"/>
                        </a:rPr>
                        <a:t> Muscular Dystrophy (DMD) </a:t>
                      </a:r>
                      <a:endParaRPr lang="en-US" sz="900" dirty="0">
                        <a:effectLst/>
                        <a:latin typeface="Times New Roman" panose="02020603050405020304" pitchFamily="18" charset="0"/>
                        <a:ea typeface="Times New Roman" panose="02020603050405020304" pitchFamily="18" charset="0"/>
                        <a:cs typeface="+mn-cs"/>
                      </a:endParaRPr>
                    </a:p>
                  </a:txBody>
                  <a:tcPr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90599374"/>
              </p:ext>
            </p:extLst>
          </p:nvPr>
        </p:nvGraphicFramePr>
        <p:xfrm>
          <a:off x="539552" y="3140968"/>
          <a:ext cx="7734632" cy="1043885"/>
        </p:xfrm>
        <a:graphic>
          <a:graphicData uri="http://schemas.openxmlformats.org/drawingml/2006/table">
            <a:tbl>
              <a:tblPr rtl="1" firstRow="1" bandRow="1">
                <a:tableStyleId>{E8B1032C-EA38-4F05-BA0D-38AFFFC7BED3}</a:tableStyleId>
              </a:tblPr>
              <a:tblGrid>
                <a:gridCol w="3867316"/>
                <a:gridCol w="3867316"/>
              </a:tblGrid>
              <a:tr h="546500">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تريزومي هاي 13(سندرم پاتائو)، 18(سندرم ادوارد)، 21(سندرم داون) و ساير تريزومي</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a:t>
                      </a: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هاي اتوزومال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Autosomal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Trisomies</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497385">
                <a:tc>
                  <a:txBody>
                    <a:bodyPr/>
                    <a:lstStyle/>
                    <a:p>
                      <a:pPr algn="ctr" rtl="1">
                        <a:lnSpc>
                          <a:spcPct val="150000"/>
                        </a:lnSpc>
                        <a:spcAft>
                          <a:spcPts val="0"/>
                        </a:spcAft>
                      </a:pP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سندرم </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X </a:t>
                      </a: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 شكننده</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228600" algn="ctr" rtl="1">
                        <a:lnSpc>
                          <a:spcPct val="150000"/>
                        </a:lnSpc>
                        <a:spcAft>
                          <a:spcPts val="0"/>
                        </a:spcAft>
                      </a:pP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Fragile X </a:t>
                      </a:r>
                      <a:r>
                        <a:rPr lang="en-US" sz="900" b="1" dirty="0" err="1">
                          <a:effectLst/>
                          <a:latin typeface="Times New Roman" panose="02020603050405020304" pitchFamily="18" charset="0"/>
                          <a:ea typeface="Times New Roman" panose="02020603050405020304" pitchFamily="18" charset="0"/>
                          <a:cs typeface="B Lotus" panose="00000400000000000000" pitchFamily="2" charset="-78"/>
                        </a:rPr>
                        <a:t>Syndrom</a:t>
                      </a:r>
                      <a:r>
                        <a:rPr lang="en-US" sz="900" b="1" dirty="0">
                          <a:effectLst/>
                          <a:latin typeface="Times New Roman" panose="02020603050405020304" pitchFamily="18" charset="0"/>
                          <a:ea typeface="Times New Roman" panose="02020603050405020304" pitchFamily="18" charset="0"/>
                          <a:cs typeface="B Lotus" panose="00000400000000000000" pitchFamily="2" charset="-78"/>
                        </a:rPr>
                        <a:t> (FXS)</a:t>
                      </a:r>
                      <a:r>
                        <a:rPr lang="fa-IR" sz="9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9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17812890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4294967295"/>
          </p:nvPr>
        </p:nvSpPr>
        <p:spPr>
          <a:xfrm>
            <a:off x="0" y="0"/>
            <a:ext cx="7886700" cy="6042025"/>
          </a:xfrm>
        </p:spPr>
        <p:txBody>
          <a:bodyPr/>
          <a:lstStyle/>
          <a:p>
            <a:pPr marL="0" indent="0">
              <a:buNone/>
            </a:pPr>
            <a:endParaRPr lang="fa-IR" dirty="0" smtClean="0"/>
          </a:p>
          <a:p>
            <a:pPr marL="0" indent="0">
              <a:buNone/>
            </a:pPr>
            <a:r>
              <a:rPr lang="fa-IR" b="1" dirty="0"/>
              <a:t>د)</a:t>
            </a:r>
            <a:r>
              <a:rPr lang="fa-IR" b="1" i="1" dirty="0"/>
              <a:t> بيماري هاي نورومتابوليك- </a:t>
            </a:r>
            <a:r>
              <a:rPr lang="fa-IR" b="1" i="1" dirty="0" smtClean="0"/>
              <a:t>نورودژنراتيو</a:t>
            </a:r>
          </a:p>
          <a:p>
            <a:pPr marL="0" indent="0">
              <a:buNone/>
            </a:pPr>
            <a:endParaRPr lang="fa-IR" dirty="0"/>
          </a:p>
        </p:txBody>
      </p:sp>
      <p:graphicFrame>
        <p:nvGraphicFramePr>
          <p:cNvPr id="4" name="Table 3"/>
          <p:cNvGraphicFramePr>
            <a:graphicFrameLocks noGrp="1"/>
          </p:cNvGraphicFramePr>
          <p:nvPr>
            <p:extLst>
              <p:ext uri="{D42A27DB-BD31-4B8C-83A1-F6EECF244321}">
                <p14:modId xmlns:p14="http://schemas.microsoft.com/office/powerpoint/2010/main" val="942357646"/>
              </p:ext>
            </p:extLst>
          </p:nvPr>
        </p:nvGraphicFramePr>
        <p:xfrm>
          <a:off x="863932" y="1052737"/>
          <a:ext cx="7812524" cy="5317169"/>
        </p:xfrm>
        <a:graphic>
          <a:graphicData uri="http://schemas.openxmlformats.org/drawingml/2006/table">
            <a:tbl>
              <a:tblPr rtl="1" firstRow="1" bandRow="1">
                <a:tableStyleId>{E8B1032C-EA38-4F05-BA0D-38AFFFC7BED3}</a:tableStyleId>
              </a:tblPr>
              <a:tblGrid>
                <a:gridCol w="3906262"/>
                <a:gridCol w="3906262"/>
              </a:tblGrid>
              <a:tr h="369254">
                <a:tc rowSpan="6">
                  <a:txBody>
                    <a:bodyPr/>
                    <a:lstStyle/>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228600"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ليزوزومال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storage disease</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Lysosomal</a:t>
                      </a:r>
                      <a:r>
                        <a:rPr lang="en-US" sz="800" b="1" dirty="0">
                          <a:effectLst/>
                          <a:latin typeface="Titr" panose="00000700000000000000" pitchFamily="2" charset="-78"/>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موكوپلي ساكاريدوزيس</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MPS</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MucoPolysaccaridosis</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69254">
                <a:tc vMerge="1">
                  <a:txBody>
                    <a:bodyPr/>
                    <a:lstStyle/>
                    <a:p>
                      <a:pPr rtl="1"/>
                      <a:endParaRPr lang="fa-IR"/>
                    </a:p>
                  </a:txBody>
                  <a:tcPr/>
                </a:tc>
                <a:tc>
                  <a:txBody>
                    <a:bodyPr/>
                    <a:lstStyle/>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گانكليوزيدوز</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Gangliosidosis</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923136">
                <a:tc vMerge="1">
                  <a:txBody>
                    <a:bodyPr/>
                    <a:lstStyle/>
                    <a:p>
                      <a:pPr rtl="1"/>
                      <a:endParaRPr lang="fa-IR"/>
                    </a:p>
                  </a:txBody>
                  <a:tcPr/>
                </a:tc>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GM1</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GM2</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تي ساكس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Tay</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-Sachs disease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سندهوف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Sandhoff</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69254">
                <a:tc vMerge="1">
                  <a:txBody>
                    <a:bodyPr/>
                    <a:lstStyle/>
                    <a:p>
                      <a:pPr rtl="1"/>
                      <a:endParaRPr lang="fa-IR"/>
                    </a:p>
                  </a:txBody>
                  <a:tcPr/>
                </a:tc>
                <a:tc>
                  <a:txBody>
                    <a:bodyPr/>
                    <a:lstStyle/>
                    <a:p>
                      <a:pPr marL="102870"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گوشه</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Gausher</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disease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369254">
                <a:tc vMerge="1">
                  <a:txBody>
                    <a:bodyPr/>
                    <a:lstStyle/>
                    <a:p>
                      <a:pPr rtl="1"/>
                      <a:endParaRPr lang="fa-IR"/>
                    </a:p>
                  </a:txBody>
                  <a:tcPr/>
                </a:tc>
                <a:tc>
                  <a:txBody>
                    <a:bodyPr/>
                    <a:lstStyle/>
                    <a:p>
                      <a:pPr marL="102870"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نيمن پيك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Niemann</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Pick disease</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1661644">
                <a:tc vMerge="1">
                  <a:txBody>
                    <a:bodyPr/>
                    <a:lstStyle/>
                    <a:p>
                      <a:pPr rtl="1"/>
                      <a:endParaRPr lang="fa-IR"/>
                    </a:p>
                  </a:txBody>
                  <a:tcPr/>
                </a:tc>
                <a:tc>
                  <a:txBody>
                    <a:bodyPr/>
                    <a:lstStyle/>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لكوديستروفي ها</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Leuko</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dystrophy</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مثل:</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fa-IR" sz="800" b="1" dirty="0">
                          <a:effectLst/>
                          <a:latin typeface="Lotus" panose="00000400000000000000" pitchFamily="2" charset="-78"/>
                          <a:ea typeface="Times New Roman" panose="02020603050405020304" pitchFamily="18" charset="0"/>
                          <a:cs typeface="B Lotus" panose="00000400000000000000" pitchFamily="2" charset="-78"/>
                        </a:rPr>
                        <a:t>     كراب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Krabbe</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متاكروماتيك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MLD</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Meta chromatic</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نوع كاناوان (ليزوزمال نيست)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r h="1255373">
                <a:tc>
                  <a:txBody>
                    <a:bodyPr/>
                    <a:lstStyle/>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پروگزيسمال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Proxismal</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800" b="1" i="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c>
                  <a:txBody>
                    <a:bodyPr/>
                    <a:lstStyle/>
                    <a:p>
                      <a:pPr marL="45720" algn="ctr" rtl="1">
                        <a:lnSpc>
                          <a:spcPct val="150000"/>
                        </a:lnSpc>
                        <a:spcAft>
                          <a:spcPts val="0"/>
                        </a:spcAft>
                        <a:tabLst>
                          <a:tab pos="-167640" algn="r"/>
                          <a:tab pos="3810" algn="r"/>
                        </a:tabLs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زل وگر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disease</a:t>
                      </a:r>
                      <a:r>
                        <a:rPr lang="en-US" sz="800" b="1" dirty="0">
                          <a:effectLst/>
                          <a:latin typeface="Lotus" panose="00000400000000000000" pitchFamily="2" charset="-78"/>
                          <a:ea typeface="Times New Roman" panose="02020603050405020304" pitchFamily="18" charset="0"/>
                          <a:cs typeface="B Lotus" panose="00000400000000000000" pitchFamily="2" charset="-78"/>
                        </a:rPr>
                        <a:t> </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Zellweger</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45720" algn="ctr" rtl="1">
                        <a:lnSpc>
                          <a:spcPct val="150000"/>
                        </a:lnSpc>
                        <a:spcAft>
                          <a:spcPts val="0"/>
                        </a:spcAft>
                        <a:tabLst>
                          <a:tab pos="-167640" algn="r"/>
                          <a:tab pos="3810" algn="r"/>
                        </a:tabLst>
                      </a:pP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آدرنولكوديستروفي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ADL</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800" b="1" dirty="0" err="1">
                          <a:effectLst/>
                          <a:latin typeface="Times New Roman" panose="02020603050405020304" pitchFamily="18" charset="0"/>
                          <a:ea typeface="Times New Roman" panose="02020603050405020304" pitchFamily="18" charset="0"/>
                          <a:cs typeface="B Lotus" panose="00000400000000000000" pitchFamily="2" charset="-78"/>
                        </a:rPr>
                        <a:t>Adrenoleukodystrophy</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8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Neo Natal</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marL="45720" algn="ctr" rtl="1">
                        <a:lnSpc>
                          <a:spcPct val="150000"/>
                        </a:lnSpc>
                        <a:spcAft>
                          <a:spcPts val="0"/>
                        </a:spcAft>
                        <a:tabLst>
                          <a:tab pos="-167640" algn="r"/>
                          <a:tab pos="3810" algn="r"/>
                        </a:tabLst>
                      </a:pPr>
                      <a:r>
                        <a:rPr lang="en-US" sz="800" b="1" dirty="0">
                          <a:effectLst/>
                          <a:latin typeface="Times New Roman" panose="02020603050405020304" pitchFamily="18" charset="0"/>
                          <a:ea typeface="Times New Roman" panose="02020603050405020304" pitchFamily="18" charset="0"/>
                          <a:cs typeface="B Lotus" panose="00000400000000000000" pitchFamily="2" charset="-78"/>
                        </a:rPr>
                        <a:t>X- Linked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p>
                      <a:pPr algn="ctr" rtl="1">
                        <a:lnSpc>
                          <a:spcPct val="150000"/>
                        </a:lnSpc>
                        <a:spcAft>
                          <a:spcPts val="0"/>
                        </a:spcAft>
                      </a:pPr>
                      <a:r>
                        <a:rPr lang="fa-IR" sz="800" b="1" i="1" dirty="0">
                          <a:effectLst/>
                          <a:latin typeface="Times New Roman" panose="02020603050405020304" pitchFamily="18" charset="0"/>
                          <a:ea typeface="Times New Roman" panose="02020603050405020304" pitchFamily="18" charset="0"/>
                          <a:cs typeface="B Lotus" panose="00000400000000000000" pitchFamily="2" charset="-78"/>
                        </a:rPr>
                        <a:t> </a:t>
                      </a:r>
                      <a:endParaRPr lang="en-US" sz="800" dirty="0">
                        <a:effectLst/>
                        <a:latin typeface="Times New Roman" panose="02020603050405020304" pitchFamily="18" charset="0"/>
                        <a:ea typeface="Times New Roman" panose="02020603050405020304" pitchFamily="18" charset="0"/>
                        <a:cs typeface="B Lotus" panose="00000400000000000000" pitchFamily="2" charset="-78"/>
                      </a:endParaRPr>
                    </a:p>
                  </a:txBody>
                  <a:tcPr marT="0" marB="0"/>
                </a:tc>
              </a:tr>
            </a:tbl>
          </a:graphicData>
        </a:graphic>
      </p:graphicFrame>
    </p:spTree>
    <p:extLst>
      <p:ext uri="{BB962C8B-B14F-4D97-AF65-F5344CB8AC3E}">
        <p14:creationId xmlns:p14="http://schemas.microsoft.com/office/powerpoint/2010/main" val="36117038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109728" indent="0" algn="just" rtl="1">
              <a:buNone/>
            </a:pPr>
            <a:r>
              <a:rPr lang="fa-IR" altLang="en-US" sz="4400" dirty="0">
                <a:solidFill>
                  <a:srgbClr val="800000"/>
                </a:solidFill>
              </a:rPr>
              <a:t>با توجه به موارد ذكر شده اهميت توجه به ارزيابي هاي حين </a:t>
            </a:r>
            <a:r>
              <a:rPr lang="fa-IR" altLang="en-US" sz="4400" dirty="0" smtClean="0">
                <a:solidFill>
                  <a:srgbClr val="800000"/>
                </a:solidFill>
              </a:rPr>
              <a:t>بارداري در </a:t>
            </a:r>
            <a:r>
              <a:rPr lang="fa-IR" altLang="en-US" sz="4400" dirty="0">
                <a:solidFill>
                  <a:srgbClr val="800000"/>
                </a:solidFill>
              </a:rPr>
              <a:t>تشخيص آنومالي جنيني خصوصا قبل از هفته 18 محرز است</a:t>
            </a:r>
            <a:endParaRPr lang="en-US" altLang="en-US" sz="4400" dirty="0">
              <a:solidFill>
                <a:srgbClr val="800000"/>
              </a:solidFill>
            </a:endParaRPr>
          </a:p>
          <a:p>
            <a:pPr marL="109728" indent="0" algn="just" rtl="1">
              <a:buNone/>
            </a:pP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682372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idx="1"/>
          </p:nvPr>
        </p:nvSpPr>
        <p:spPr/>
        <p:txBody>
          <a:bodyPr>
            <a:normAutofit/>
          </a:bodyPr>
          <a:lstStyle/>
          <a:p>
            <a:pPr algn="ctr">
              <a:buFont typeface="Wingdings" pitchFamily="2" charset="2"/>
              <a:buNone/>
            </a:pPr>
            <a:r>
              <a:rPr lang="ar-SA" altLang="en-US" sz="6600" dirty="0">
                <a:solidFill>
                  <a:srgbClr val="800000"/>
                </a:solidFill>
              </a:rPr>
              <a:t>انديكاسيون هاي سقط جنين </a:t>
            </a:r>
            <a:endParaRPr lang="en-US" altLang="en-US" sz="6600" dirty="0" smtClean="0">
              <a:solidFill>
                <a:srgbClr val="800000"/>
              </a:solidFill>
            </a:endParaRPr>
          </a:p>
          <a:p>
            <a:pPr algn="ctr" rtl="1">
              <a:buFont typeface="Wingdings" pitchFamily="2" charset="2"/>
              <a:buNone/>
            </a:pPr>
            <a:r>
              <a:rPr lang="ar-SA" altLang="en-US" sz="6600" dirty="0" smtClean="0">
                <a:solidFill>
                  <a:srgbClr val="800000"/>
                </a:solidFill>
              </a:rPr>
              <a:t>در </a:t>
            </a:r>
            <a:r>
              <a:rPr lang="ar-SA" altLang="en-US" sz="6600" dirty="0">
                <a:solidFill>
                  <a:srgbClr val="800000"/>
                </a:solidFill>
              </a:rPr>
              <a:t>بيماريهاي</a:t>
            </a:r>
            <a:r>
              <a:rPr lang="ar-SA" altLang="en-US" sz="8800" dirty="0">
                <a:solidFill>
                  <a:srgbClr val="800000"/>
                </a:solidFill>
              </a:rPr>
              <a:t> </a:t>
            </a:r>
            <a:r>
              <a:rPr lang="ar-SA" altLang="en-US" sz="8800" dirty="0" smtClean="0">
                <a:solidFill>
                  <a:srgbClr val="800000"/>
                </a:solidFill>
              </a:rPr>
              <a:t>مادر</a:t>
            </a:r>
            <a:endParaRPr lang="en-US" altLang="en-US" sz="8800" dirty="0" smtClean="0">
              <a:solidFill>
                <a:srgbClr val="800000"/>
              </a:solidFill>
            </a:endParaRPr>
          </a:p>
        </p:txBody>
      </p:sp>
    </p:spTree>
    <p:extLst>
      <p:ext uri="{BB962C8B-B14F-4D97-AF65-F5344CB8AC3E}">
        <p14:creationId xmlns:p14="http://schemas.microsoft.com/office/powerpoint/2010/main" val="12204324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250825" y="908050"/>
            <a:ext cx="8353425" cy="5545138"/>
          </a:xfrm>
        </p:spPr>
        <p:txBody>
          <a:bodyPr>
            <a:normAutofit lnSpcReduction="10000"/>
          </a:bodyPr>
          <a:lstStyle/>
          <a:p>
            <a:pPr marL="0" indent="0" algn="r" rtl="1" eaLnBrk="1" hangingPunct="1">
              <a:lnSpc>
                <a:spcPct val="90000"/>
              </a:lnSpc>
              <a:buNone/>
            </a:pPr>
            <a:r>
              <a:rPr lang="fa-IR" dirty="0" smtClean="0">
                <a:effectLst/>
                <a:cs typeface="B Lotus" pitchFamily="2" charset="-78"/>
              </a:rPr>
              <a:t>      </a:t>
            </a:r>
            <a:r>
              <a:rPr lang="fa-IR" sz="4000" b="1" dirty="0" smtClean="0">
                <a:solidFill>
                  <a:srgbClr val="C00000"/>
                </a:solidFill>
                <a:effectLst/>
                <a:latin typeface="Arial" charset="0"/>
              </a:rPr>
              <a:t>قلب</a:t>
            </a:r>
            <a:endParaRPr lang="en-US" sz="4000" b="1" dirty="0" smtClean="0">
              <a:solidFill>
                <a:srgbClr val="C00000"/>
              </a:solidFill>
              <a:effectLst/>
              <a:latin typeface="Arial" charset="0"/>
            </a:endParaRPr>
          </a:p>
          <a:p>
            <a:pPr marL="914400" lvl="2" indent="0" algn="r" rtl="1" eaLnBrk="1" hangingPunct="1">
              <a:lnSpc>
                <a:spcPct val="90000"/>
              </a:lnSpc>
              <a:buNone/>
            </a:pPr>
            <a:r>
              <a:rPr lang="fa-IR" sz="3200" dirty="0" smtClean="0">
                <a:effectLst/>
                <a:latin typeface="Arial" charset="0"/>
              </a:rPr>
              <a:t>-هر بيمارى دريچه اى كه به نارسايى قلبى منجر به فانكشنال كلاس 3 و 4 رسيده و غير قابل برگشت به 2 باشد</a:t>
            </a:r>
            <a:endParaRPr lang="en-US" sz="3200" dirty="0" smtClean="0">
              <a:effectLst/>
              <a:latin typeface="Arial" charset="0"/>
            </a:endParaRPr>
          </a:p>
          <a:p>
            <a:pPr marL="914400" lvl="2" indent="0" algn="r" rtl="1" eaLnBrk="1" hangingPunct="1">
              <a:lnSpc>
                <a:spcPct val="90000"/>
              </a:lnSpc>
              <a:buNone/>
            </a:pPr>
            <a:r>
              <a:rPr lang="fa-IR" sz="3200" dirty="0" smtClean="0">
                <a:effectLst/>
                <a:latin typeface="Arial" charset="0"/>
              </a:rPr>
              <a:t>-هر نوع مسائل حاد قلبى غير از عروق كرونر كه به فانكشنال كلاس 3 و4 رسيده باشد ،از قبيل ميوكارديت و پريكارديت</a:t>
            </a:r>
            <a:r>
              <a:rPr lang="en-US" sz="3200" dirty="0" smtClean="0">
                <a:effectLst/>
                <a:latin typeface="Arial" charset="0"/>
              </a:rPr>
              <a:t> </a:t>
            </a:r>
          </a:p>
          <a:p>
            <a:pPr marL="914400" lvl="2" indent="0" algn="r" rtl="1" eaLnBrk="1" hangingPunct="1">
              <a:lnSpc>
                <a:spcPct val="90000"/>
              </a:lnSpc>
              <a:buNone/>
            </a:pPr>
            <a:r>
              <a:rPr lang="fa-IR" sz="3200" dirty="0" smtClean="0">
                <a:effectLst/>
                <a:latin typeface="Arial" charset="0"/>
              </a:rPr>
              <a:t>-سابقه بيمارى كارديو ميو پاتى ديلاته در باردارى هاى قبلى</a:t>
            </a:r>
            <a:r>
              <a:rPr lang="en-US" sz="3200" dirty="0" smtClean="0">
                <a:effectLst/>
                <a:latin typeface="Arial" charset="0"/>
              </a:rPr>
              <a:t> </a:t>
            </a:r>
          </a:p>
          <a:p>
            <a:pPr marL="914400" lvl="2" indent="0" algn="r" rtl="1" eaLnBrk="1" hangingPunct="1">
              <a:lnSpc>
                <a:spcPct val="90000"/>
              </a:lnSpc>
              <a:buNone/>
            </a:pPr>
            <a:r>
              <a:rPr lang="fa-IR" sz="3200" dirty="0" smtClean="0">
                <a:effectLst/>
                <a:latin typeface="Arial" charset="0"/>
              </a:rPr>
              <a:t>-سندرم مارفان در صورتى كه قطر آئورت        صعودى بيش از 5 سانتى متر باشد</a:t>
            </a:r>
            <a:r>
              <a:rPr lang="en-US" sz="3200" dirty="0" smtClean="0">
                <a:effectLst/>
                <a:latin typeface="Arial" charset="0"/>
              </a:rPr>
              <a:t> </a:t>
            </a:r>
          </a:p>
          <a:p>
            <a:pPr marL="914400" lvl="2" indent="0" algn="r" rtl="1" eaLnBrk="1" hangingPunct="1">
              <a:lnSpc>
                <a:spcPct val="90000"/>
              </a:lnSpc>
              <a:buNone/>
            </a:pPr>
            <a:r>
              <a:rPr lang="fa-IR" sz="3200" dirty="0" smtClean="0">
                <a:effectLst/>
                <a:latin typeface="Arial" charset="0"/>
              </a:rPr>
              <a:t>-آيزن منگر</a:t>
            </a:r>
            <a:r>
              <a:rPr lang="en-US" sz="3200" dirty="0" smtClean="0">
                <a:effectLst/>
                <a:latin typeface="Arial" charset="0"/>
              </a:rPr>
              <a:t> </a:t>
            </a:r>
          </a:p>
        </p:txBody>
      </p:sp>
      <p:sp>
        <p:nvSpPr>
          <p:cNvPr id="64514" name="Rectangle 2"/>
          <p:cNvSpPr>
            <a:spLocks noGrp="1" noChangeArrowheads="1"/>
          </p:cNvSpPr>
          <p:nvPr>
            <p:ph type="title"/>
          </p:nvPr>
        </p:nvSpPr>
        <p:spPr>
          <a:xfrm>
            <a:off x="250825" y="152400"/>
            <a:ext cx="7416800" cy="828675"/>
          </a:xfrm>
        </p:spPr>
        <p:txBody>
          <a:bodyPr/>
          <a:lstStyle/>
          <a:p>
            <a:pPr algn="r" rtl="1" eaLnBrk="1" hangingPunct="1"/>
            <a:r>
              <a:rPr lang="ar-SA" b="1" dirty="0" smtClean="0">
                <a:solidFill>
                  <a:srgbClr val="4536B0"/>
                </a:solidFill>
              </a:rPr>
              <a:t>انديكاسيون هاى مادر</a:t>
            </a:r>
            <a:r>
              <a:rPr lang="fa-IR" b="1" dirty="0" smtClean="0">
                <a:solidFill>
                  <a:srgbClr val="4536B0"/>
                </a:solidFill>
              </a:rPr>
              <a:t>ی</a:t>
            </a:r>
            <a:r>
              <a:rPr lang="en-US" b="1" dirty="0" smtClean="0"/>
              <a:t> </a:t>
            </a:r>
            <a:r>
              <a:rPr lang="en-US" sz="2400" b="1" dirty="0" smtClean="0"/>
              <a: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1"/>
          </p:nvPr>
        </p:nvSpPr>
        <p:spPr>
          <a:xfrm>
            <a:off x="0" y="428625"/>
            <a:ext cx="7885113" cy="5880100"/>
          </a:xfrm>
        </p:spPr>
        <p:txBody>
          <a:bodyPr/>
          <a:lstStyle/>
          <a:p>
            <a:pPr marL="0" indent="0" algn="r" rtl="1" eaLnBrk="1" hangingPunct="1">
              <a:buNone/>
            </a:pPr>
            <a:r>
              <a:rPr lang="fa-IR" b="1" dirty="0" smtClean="0">
                <a:solidFill>
                  <a:srgbClr val="C00000"/>
                </a:solidFill>
                <a:effectLst/>
                <a:latin typeface="Arial" charset="0"/>
              </a:rPr>
              <a:t>گوارش</a:t>
            </a:r>
            <a:endParaRPr lang="en-US" b="1" dirty="0" smtClean="0">
              <a:solidFill>
                <a:srgbClr val="C00000"/>
              </a:solidFill>
              <a:effectLst/>
              <a:latin typeface="Arial" charset="0"/>
            </a:endParaRPr>
          </a:p>
          <a:p>
            <a:pPr marL="914400" lvl="2" indent="0" algn="r" rtl="1" eaLnBrk="1" hangingPunct="1">
              <a:buNone/>
            </a:pPr>
            <a:r>
              <a:rPr lang="fa-IR" sz="3200" dirty="0" smtClean="0">
                <a:effectLst/>
                <a:latin typeface="Arial" charset="0"/>
              </a:rPr>
              <a:t>كبد چرب باردارى</a:t>
            </a:r>
            <a:endParaRPr lang="en-US" sz="3200" dirty="0" smtClean="0">
              <a:effectLst/>
              <a:latin typeface="Arial" charset="0"/>
            </a:endParaRPr>
          </a:p>
          <a:p>
            <a:pPr marL="914400" lvl="2" indent="0" algn="r" rtl="1" eaLnBrk="1" hangingPunct="1">
              <a:buNone/>
            </a:pPr>
            <a:r>
              <a:rPr lang="fa-IR" sz="3200" dirty="0" smtClean="0">
                <a:effectLst/>
                <a:latin typeface="Arial" charset="0"/>
              </a:rPr>
              <a:t>واريس مرى گريد 3</a:t>
            </a:r>
            <a:endParaRPr lang="en-US" sz="3200" dirty="0" smtClean="0">
              <a:effectLst/>
              <a:latin typeface="Arial" charset="0"/>
            </a:endParaRPr>
          </a:p>
          <a:p>
            <a:pPr marL="914400" lvl="2" indent="0" algn="r" rtl="1" eaLnBrk="1" hangingPunct="1">
              <a:buNone/>
            </a:pPr>
            <a:r>
              <a:rPr lang="fa-IR" sz="3200" dirty="0" smtClean="0">
                <a:effectLst/>
                <a:latin typeface="Arial" charset="0"/>
              </a:rPr>
              <a:t>سابقه خونريزى از واريس مرى به دنبال افزايش فشار وريد پورت</a:t>
            </a:r>
            <a:r>
              <a:rPr lang="en-US" sz="3200" dirty="0" smtClean="0">
                <a:effectLst/>
                <a:latin typeface="Arial" charset="0"/>
              </a:rPr>
              <a:t> </a:t>
            </a:r>
          </a:p>
          <a:p>
            <a:pPr marL="914400" lvl="2" indent="0" algn="r" rtl="1" eaLnBrk="1" hangingPunct="1">
              <a:buNone/>
            </a:pPr>
            <a:r>
              <a:rPr lang="fa-IR" sz="3200" dirty="0" smtClean="0">
                <a:effectLst/>
                <a:latin typeface="Arial" charset="0"/>
              </a:rPr>
              <a:t>هپاتيت اتوايميون غيرقابل كنترل</a:t>
            </a:r>
            <a:r>
              <a:rPr lang="en-US" sz="3200" b="1" dirty="0" smtClean="0">
                <a:effectLst/>
                <a:latin typeface="Arial" charset="0"/>
              </a:rPr>
              <a:t> </a:t>
            </a:r>
            <a:endParaRPr lang="en-US" sz="3200" dirty="0" smtClean="0">
              <a:effectLst/>
              <a:latin typeface="Arial" charset="0"/>
            </a:endParaRPr>
          </a:p>
          <a:p>
            <a:pPr marL="0" indent="0" algn="r" rtl="1" eaLnBrk="1" hangingPunct="1">
              <a:buNone/>
            </a:pPr>
            <a:r>
              <a:rPr lang="fa-IR" b="1" dirty="0" smtClean="0">
                <a:solidFill>
                  <a:srgbClr val="C00000"/>
                </a:solidFill>
                <a:effectLst/>
                <a:latin typeface="Arial" charset="0"/>
              </a:rPr>
              <a:t>نفرو لو ژى</a:t>
            </a:r>
            <a:endParaRPr lang="en-US" dirty="0" smtClean="0">
              <a:solidFill>
                <a:srgbClr val="C00000"/>
              </a:solidFill>
              <a:effectLst/>
              <a:latin typeface="Arial" charset="0"/>
            </a:endParaRPr>
          </a:p>
          <a:p>
            <a:pPr marL="457200" lvl="1" indent="0" algn="r" rtl="1" eaLnBrk="1" hangingPunct="1">
              <a:buNone/>
            </a:pPr>
            <a:r>
              <a:rPr lang="fa-IR" sz="3200" dirty="0" smtClean="0">
                <a:effectLst/>
                <a:latin typeface="Arial" charset="0"/>
              </a:rPr>
              <a:t>       نارسايى كليه</a:t>
            </a:r>
            <a:r>
              <a:rPr lang="en-US" sz="3200" dirty="0" smtClean="0">
                <a:effectLst/>
                <a:latin typeface="Arial" charset="0"/>
              </a:rPr>
              <a:t> </a:t>
            </a:r>
          </a:p>
          <a:p>
            <a:pPr marL="457200" lvl="1" indent="0" algn="r" rtl="1" eaLnBrk="1" hangingPunct="1">
              <a:buNone/>
            </a:pPr>
            <a:r>
              <a:rPr lang="fa-IR" sz="3200" dirty="0" smtClean="0">
                <a:effectLst/>
                <a:latin typeface="Arial" charset="0"/>
              </a:rPr>
              <a:t>       فشار خون غير قابل كنترل با داروهاى مجاز دردوران باردارى</a:t>
            </a:r>
            <a:endParaRPr lang="en-US" sz="3200" dirty="0" smtClean="0">
              <a:effectLst/>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1"/>
          </p:nvPr>
        </p:nvSpPr>
        <p:spPr>
          <a:xfrm>
            <a:off x="285750" y="0"/>
            <a:ext cx="7777163" cy="5810250"/>
          </a:xfrm>
        </p:spPr>
        <p:txBody>
          <a:bodyPr/>
          <a:lstStyle/>
          <a:p>
            <a:pPr lvl="2" algn="r" rtl="1" eaLnBrk="1" hangingPunct="1">
              <a:lnSpc>
                <a:spcPct val="90000"/>
              </a:lnSpc>
              <a:buFontTx/>
              <a:buNone/>
            </a:pPr>
            <a:r>
              <a:rPr lang="en-US" sz="4400" dirty="0" smtClean="0">
                <a:solidFill>
                  <a:schemeClr val="tx2"/>
                </a:solidFill>
                <a:effectLst/>
                <a:cs typeface="B Lotus" pitchFamily="2" charset="-78"/>
              </a:rPr>
              <a:t>     </a:t>
            </a:r>
          </a:p>
          <a:p>
            <a:pPr algn="r" rtl="1" eaLnBrk="1" hangingPunct="1">
              <a:lnSpc>
                <a:spcPct val="90000"/>
              </a:lnSpc>
              <a:buFontTx/>
              <a:buNone/>
            </a:pPr>
            <a:r>
              <a:rPr lang="fa-IR" b="1" dirty="0" smtClean="0">
                <a:solidFill>
                  <a:srgbClr val="C00000"/>
                </a:solidFill>
                <a:effectLst/>
                <a:latin typeface="Arial" charset="0"/>
              </a:rPr>
              <a:t>ریه</a:t>
            </a:r>
          </a:p>
          <a:p>
            <a:pPr algn="r" rtl="1" eaLnBrk="1" hangingPunct="1">
              <a:lnSpc>
                <a:spcPct val="90000"/>
              </a:lnSpc>
              <a:buFontTx/>
              <a:buNone/>
            </a:pPr>
            <a:r>
              <a:rPr lang="fa-IR" dirty="0" smtClean="0">
                <a:effectLst/>
                <a:latin typeface="Arial" charset="0"/>
              </a:rPr>
              <a:t>هر بيمارى ريوى اعم از آمفيزم ، فيبروز ، كيفو اسكوليوز و برونشكتازى به شرط ايجاد هيپرتانسيون پولمونر ، حتي از نوع خفيف</a:t>
            </a:r>
            <a:endParaRPr lang="en-US" dirty="0" smtClean="0">
              <a:effectLst/>
              <a:latin typeface="Arial" charset="0"/>
            </a:endParaRPr>
          </a:p>
          <a:p>
            <a:pPr algn="r" rtl="1" eaLnBrk="1" hangingPunct="1">
              <a:lnSpc>
                <a:spcPct val="90000"/>
              </a:lnSpc>
              <a:buFontTx/>
              <a:buNone/>
            </a:pPr>
            <a:r>
              <a:rPr lang="fa-IR" b="1" dirty="0" smtClean="0">
                <a:solidFill>
                  <a:srgbClr val="C00000"/>
                </a:solidFill>
                <a:effectLst/>
                <a:latin typeface="Arial" charset="0"/>
              </a:rPr>
              <a:t>هماتولوژى</a:t>
            </a:r>
            <a:r>
              <a:rPr lang="en-US" dirty="0" smtClean="0">
                <a:effectLst/>
                <a:latin typeface="Arial" charset="0"/>
              </a:rPr>
              <a:t> </a:t>
            </a:r>
          </a:p>
          <a:p>
            <a:pPr algn="r" rtl="1" eaLnBrk="1" hangingPunct="1">
              <a:lnSpc>
                <a:spcPct val="90000"/>
              </a:lnSpc>
              <a:buFontTx/>
              <a:buNone/>
            </a:pPr>
            <a:r>
              <a:rPr lang="en-US" dirty="0" smtClean="0">
                <a:effectLst/>
                <a:latin typeface="Arial" charset="0"/>
              </a:rPr>
              <a:t> </a:t>
            </a:r>
            <a:r>
              <a:rPr lang="ar-SA" dirty="0" smtClean="0">
                <a:effectLst/>
                <a:latin typeface="Arial" charset="0"/>
              </a:rPr>
              <a:t>كوآگولوپاتى هايى كه با تجويز هپارين منجر به تشديد بيمارى ديگرى گردد كه جان مادر را تهديد كند</a:t>
            </a:r>
            <a:r>
              <a:rPr lang="en-US" dirty="0" smtClean="0">
                <a:effectLst/>
                <a:latin typeface="Arial" charset="0"/>
              </a:rPr>
              <a:t> . </a:t>
            </a:r>
          </a:p>
          <a:p>
            <a:pPr algn="r" rtl="1" eaLnBrk="1" hangingPunct="1">
              <a:lnSpc>
                <a:spcPct val="90000"/>
              </a:lnSpc>
              <a:buFontTx/>
              <a:buNone/>
            </a:pPr>
            <a:r>
              <a:rPr lang="fa-IR" b="1" dirty="0" smtClean="0">
                <a:solidFill>
                  <a:srgbClr val="C00000"/>
                </a:solidFill>
                <a:effectLst/>
                <a:latin typeface="Arial" charset="0"/>
              </a:rPr>
              <a:t>عفونى</a:t>
            </a:r>
            <a:endParaRPr lang="en-US" b="1" dirty="0" smtClean="0">
              <a:solidFill>
                <a:srgbClr val="C00000"/>
              </a:solidFill>
              <a:effectLst/>
              <a:latin typeface="Arial" charset="0"/>
            </a:endParaRPr>
          </a:p>
          <a:p>
            <a:pPr algn="r" rtl="1" eaLnBrk="1" hangingPunct="1">
              <a:lnSpc>
                <a:spcPct val="90000"/>
              </a:lnSpc>
              <a:buFontTx/>
              <a:buNone/>
            </a:pPr>
            <a:r>
              <a:rPr lang="en-US" dirty="0" smtClean="0">
                <a:effectLst/>
                <a:latin typeface="Arial" charset="0"/>
              </a:rPr>
              <a:t> </a:t>
            </a:r>
            <a:r>
              <a:rPr lang="ar-SA" dirty="0" smtClean="0">
                <a:effectLst/>
                <a:latin typeface="Arial" charset="0"/>
              </a:rPr>
              <a:t>ابتلا به ويروس</a:t>
            </a:r>
            <a:r>
              <a:rPr lang="en-US" dirty="0" smtClean="0">
                <a:effectLst/>
                <a:latin typeface="Arial" charset="0"/>
              </a:rPr>
              <a:t> HIV </a:t>
            </a:r>
            <a:r>
              <a:rPr lang="ar-SA" dirty="0" smtClean="0">
                <a:effectLst/>
                <a:latin typeface="Arial" charset="0"/>
              </a:rPr>
              <a:t>كه وارد مرحله بيمارى ايدز شده باشد</a:t>
            </a:r>
            <a:r>
              <a:rPr lang="en-US" dirty="0" smtClean="0">
                <a:effectLst/>
                <a:latin typeface="Arial" charset="0"/>
              </a:rPr>
              <a:t>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1"/>
          </p:nvPr>
        </p:nvSpPr>
        <p:spPr>
          <a:xfrm>
            <a:off x="250825" y="357188"/>
            <a:ext cx="7777163" cy="6311900"/>
          </a:xfrm>
        </p:spPr>
        <p:txBody>
          <a:bodyPr/>
          <a:lstStyle/>
          <a:p>
            <a:pPr algn="r" rtl="1" eaLnBrk="1" hangingPunct="1">
              <a:lnSpc>
                <a:spcPct val="90000"/>
              </a:lnSpc>
              <a:buFontTx/>
              <a:buNone/>
            </a:pPr>
            <a:r>
              <a:rPr lang="en-US" dirty="0" smtClean="0"/>
              <a:t> </a:t>
            </a:r>
            <a:r>
              <a:rPr lang="fa-IR" sz="2800" b="1" dirty="0" smtClean="0">
                <a:solidFill>
                  <a:srgbClr val="C00000"/>
                </a:solidFill>
                <a:latin typeface="Arial" charset="0"/>
              </a:rPr>
              <a:t>روماتولوژى</a:t>
            </a:r>
            <a:endParaRPr lang="en-US" sz="2800" b="1" dirty="0" smtClean="0">
              <a:solidFill>
                <a:srgbClr val="C00000"/>
              </a:solidFill>
              <a:latin typeface="Arial" charset="0"/>
            </a:endParaRPr>
          </a:p>
          <a:p>
            <a:pPr algn="r" rtl="1" eaLnBrk="1" hangingPunct="1">
              <a:lnSpc>
                <a:spcPct val="90000"/>
              </a:lnSpc>
              <a:buFontTx/>
              <a:buNone/>
            </a:pPr>
            <a:r>
              <a:rPr lang="fa-IR" sz="2800" dirty="0" smtClean="0">
                <a:latin typeface="Arial" charset="0"/>
              </a:rPr>
              <a:t>لوپوس فعال غير قابل كنترل با در گيرى يك ارگان ماژور</a:t>
            </a:r>
            <a:r>
              <a:rPr lang="en-US" sz="2800" dirty="0" smtClean="0">
                <a:latin typeface="Arial" charset="0"/>
              </a:rPr>
              <a:t>.</a:t>
            </a:r>
          </a:p>
          <a:p>
            <a:pPr algn="r" rtl="1" eaLnBrk="1" hangingPunct="1">
              <a:lnSpc>
                <a:spcPct val="90000"/>
              </a:lnSpc>
              <a:buFontTx/>
              <a:buNone/>
            </a:pPr>
            <a:r>
              <a:rPr lang="fa-IR" sz="2800" dirty="0" smtClean="0">
                <a:latin typeface="Arial" charset="0"/>
              </a:rPr>
              <a:t>واسكوليت ها ، زمانى كه ارگانهاى ماژور درگير باشند</a:t>
            </a:r>
            <a:r>
              <a:rPr lang="en-US" sz="2800" dirty="0" smtClean="0">
                <a:latin typeface="Arial" charset="0"/>
              </a:rPr>
              <a:t>.</a:t>
            </a:r>
          </a:p>
          <a:p>
            <a:pPr algn="r" rtl="1" eaLnBrk="1" hangingPunct="1">
              <a:lnSpc>
                <a:spcPct val="90000"/>
              </a:lnSpc>
              <a:buFontTx/>
              <a:buNone/>
            </a:pPr>
            <a:r>
              <a:rPr lang="en-US" sz="2800" dirty="0" smtClean="0">
                <a:latin typeface="Arial" charset="0"/>
              </a:rPr>
              <a:t> </a:t>
            </a:r>
          </a:p>
          <a:p>
            <a:pPr algn="r" rtl="1" eaLnBrk="1" hangingPunct="1">
              <a:lnSpc>
                <a:spcPct val="90000"/>
              </a:lnSpc>
              <a:buFontTx/>
              <a:buNone/>
            </a:pPr>
            <a:r>
              <a:rPr lang="en-US" sz="2800" b="1" dirty="0" smtClean="0">
                <a:solidFill>
                  <a:srgbClr val="C00000"/>
                </a:solidFill>
                <a:latin typeface="Arial" charset="0"/>
              </a:rPr>
              <a:t> </a:t>
            </a:r>
            <a:r>
              <a:rPr lang="fa-IR" sz="2800" b="1" dirty="0" smtClean="0">
                <a:solidFill>
                  <a:srgbClr val="C00000"/>
                </a:solidFill>
                <a:latin typeface="Arial" charset="0"/>
              </a:rPr>
              <a:t>جراحى اعصاب</a:t>
            </a:r>
            <a:endParaRPr lang="en-US" sz="2800" b="1" dirty="0" smtClean="0">
              <a:solidFill>
                <a:srgbClr val="C00000"/>
              </a:solidFill>
              <a:latin typeface="Arial" charset="0"/>
            </a:endParaRPr>
          </a:p>
          <a:p>
            <a:pPr algn="r" rtl="1" eaLnBrk="1" hangingPunct="1">
              <a:lnSpc>
                <a:spcPct val="90000"/>
              </a:lnSpc>
              <a:buFontTx/>
              <a:buNone/>
            </a:pPr>
            <a:r>
              <a:rPr lang="ar-SA" sz="2800" dirty="0" smtClean="0">
                <a:latin typeface="Arial" charset="0"/>
              </a:rPr>
              <a:t>تمامى توده هاي فضا گير</a:t>
            </a:r>
            <a:r>
              <a:rPr lang="en-US" sz="2800" dirty="0" smtClean="0">
                <a:latin typeface="Arial" charset="0"/>
              </a:rPr>
              <a:t> CNS   </a:t>
            </a:r>
            <a:r>
              <a:rPr lang="ar-SA" sz="2800" dirty="0" smtClean="0">
                <a:latin typeface="Arial" charset="0"/>
              </a:rPr>
              <a:t>با توجه به نوع و محل آن كه شروع درمان در جنين و عدم شروع درمان در مادر باعث خطر جانى گردد</a:t>
            </a:r>
            <a:r>
              <a:rPr lang="en-US" sz="2800" dirty="0" smtClean="0">
                <a:latin typeface="Arial" charset="0"/>
              </a:rPr>
              <a:t>.</a:t>
            </a:r>
          </a:p>
          <a:p>
            <a:pPr algn="r" rtl="1" eaLnBrk="1" hangingPunct="1">
              <a:lnSpc>
                <a:spcPct val="90000"/>
              </a:lnSpc>
              <a:buFontTx/>
              <a:buNone/>
            </a:pPr>
            <a:r>
              <a:rPr lang="en-US" sz="2800" dirty="0" smtClean="0">
                <a:solidFill>
                  <a:schemeClr val="tx2"/>
                </a:solidFill>
                <a:latin typeface="Arial" charset="0"/>
              </a:rPr>
              <a:t> </a:t>
            </a:r>
            <a:r>
              <a:rPr lang="fa-IR" sz="2800" b="1" dirty="0" smtClean="0">
                <a:solidFill>
                  <a:srgbClr val="C00000"/>
                </a:solidFill>
                <a:latin typeface="Arial" charset="0"/>
              </a:rPr>
              <a:t>پوست</a:t>
            </a:r>
            <a:endParaRPr lang="en-US" sz="2800" b="1" dirty="0" smtClean="0">
              <a:solidFill>
                <a:srgbClr val="C00000"/>
              </a:solidFill>
              <a:latin typeface="Arial" charset="0"/>
            </a:endParaRPr>
          </a:p>
          <a:p>
            <a:pPr algn="r" rtl="1" eaLnBrk="1" hangingPunct="1">
              <a:lnSpc>
                <a:spcPct val="90000"/>
              </a:lnSpc>
              <a:buFontTx/>
              <a:buNone/>
            </a:pPr>
            <a:r>
              <a:rPr lang="ar-SA" sz="2800" dirty="0" smtClean="0">
                <a:latin typeface="Arial" charset="0"/>
              </a:rPr>
              <a:t>پمفيگوس وولگاريس ، پسوريازيس شديد و ژنراليزه و ملانوم نوع پيشرفته كه باعث</a:t>
            </a:r>
            <a:r>
              <a:rPr lang="en-US" sz="2800" dirty="0" smtClean="0">
                <a:latin typeface="Arial" charset="0"/>
              </a:rPr>
              <a:t>  </a:t>
            </a:r>
            <a:r>
              <a:rPr lang="ar-SA" sz="2800" dirty="0" smtClean="0">
                <a:latin typeface="Arial" charset="0"/>
              </a:rPr>
              <a:t>خطر جدى جانى براى </a:t>
            </a:r>
            <a:r>
              <a:rPr lang="ar-SA" dirty="0" smtClean="0">
                <a:cs typeface="B Lotus" pitchFamily="2" charset="-78"/>
              </a:rPr>
              <a:t>مادر شود</a:t>
            </a:r>
            <a:r>
              <a:rPr lang="en-US" dirty="0" smtClean="0">
                <a:cs typeface="B Lotus" pitchFamily="2" charset="-78"/>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idx="1"/>
          </p:nvPr>
        </p:nvSpPr>
        <p:spPr>
          <a:xfrm>
            <a:off x="250825" y="620713"/>
            <a:ext cx="7634288" cy="5903912"/>
          </a:xfrm>
        </p:spPr>
        <p:txBody>
          <a:bodyPr>
            <a:normAutofit/>
          </a:bodyPr>
          <a:lstStyle/>
          <a:p>
            <a:pPr algn="r" rtl="1" eaLnBrk="1" hangingPunct="1">
              <a:buFontTx/>
              <a:buNone/>
            </a:pPr>
            <a:r>
              <a:rPr lang="fa-IR" sz="2800" b="1" dirty="0" smtClean="0">
                <a:solidFill>
                  <a:srgbClr val="C00000"/>
                </a:solidFill>
                <a:latin typeface="Arial" charset="0"/>
              </a:rPr>
              <a:t>نورولوژى</a:t>
            </a:r>
            <a:endParaRPr lang="en-US" sz="2800" b="1" dirty="0" smtClean="0">
              <a:solidFill>
                <a:srgbClr val="C00000"/>
              </a:solidFill>
              <a:latin typeface="Arial" charset="0"/>
            </a:endParaRPr>
          </a:p>
          <a:p>
            <a:pPr algn="r" rtl="1" eaLnBrk="1" hangingPunct="1">
              <a:buFontTx/>
              <a:buNone/>
            </a:pPr>
            <a:r>
              <a:rPr lang="fa-IR" sz="2800" dirty="0" smtClean="0">
                <a:latin typeface="Arial" charset="0"/>
              </a:rPr>
              <a:t>اپى لپسى هايى كه على رغم درمان چند دارويى مقاوم به درمان باشد</a:t>
            </a:r>
            <a:r>
              <a:rPr lang="en-US" sz="2800" dirty="0" smtClean="0">
                <a:latin typeface="Arial" charset="0"/>
              </a:rPr>
              <a:t>.</a:t>
            </a:r>
            <a:endParaRPr lang="fa-IR" sz="2800" dirty="0" smtClean="0">
              <a:latin typeface="Arial" charset="0"/>
            </a:endParaRPr>
          </a:p>
          <a:p>
            <a:pPr algn="r" rtl="1" eaLnBrk="1" hangingPunct="1">
              <a:buFontTx/>
              <a:buNone/>
            </a:pPr>
            <a:endParaRPr lang="en-US" sz="2800" dirty="0" smtClean="0">
              <a:latin typeface="Arial" charset="0"/>
            </a:endParaRPr>
          </a:p>
          <a:p>
            <a:pPr algn="r" rtl="1" eaLnBrk="1" hangingPunct="1">
              <a:buFontTx/>
              <a:buNone/>
            </a:pPr>
            <a:r>
              <a:rPr lang="fa-IR" sz="2800" dirty="0" smtClean="0">
                <a:latin typeface="Arial" charset="0"/>
              </a:rPr>
              <a:t>ام اس هايى كه بيمار ، ناتوان و از كارافتاده شده باشد</a:t>
            </a:r>
            <a:r>
              <a:rPr lang="en-US" sz="2800" dirty="0" smtClean="0">
                <a:latin typeface="Arial" charset="0"/>
              </a:rPr>
              <a:t>.</a:t>
            </a:r>
            <a:endParaRPr lang="fa-IR" sz="2800" dirty="0" smtClean="0">
              <a:latin typeface="Arial" charset="0"/>
            </a:endParaRPr>
          </a:p>
          <a:p>
            <a:pPr algn="r" rtl="1" eaLnBrk="1" hangingPunct="1">
              <a:buFontTx/>
              <a:buNone/>
            </a:pPr>
            <a:endParaRPr lang="en-US" sz="2800" dirty="0" smtClean="0">
              <a:latin typeface="Arial" charset="0"/>
            </a:endParaRPr>
          </a:p>
          <a:p>
            <a:pPr algn="r" rtl="1" eaLnBrk="1" hangingPunct="1">
              <a:buFontTx/>
              <a:buNone/>
            </a:pPr>
            <a:r>
              <a:rPr lang="fa-IR" sz="2800" dirty="0" smtClean="0">
                <a:latin typeface="Arial" charset="0"/>
              </a:rPr>
              <a:t>مياستنى گراو در مراحل پيشرفته ، به شرط اينكه خطر جانى براى مادر داشته باشد</a:t>
            </a:r>
            <a:r>
              <a:rPr lang="en-US" sz="2800" dirty="0" smtClean="0">
                <a:latin typeface="Arial" charset="0"/>
              </a:rPr>
              <a:t>.</a:t>
            </a:r>
            <a:endParaRPr lang="fa-IR" sz="2800" dirty="0" smtClean="0">
              <a:latin typeface="Arial" charset="0"/>
            </a:endParaRPr>
          </a:p>
          <a:p>
            <a:pPr algn="r" rtl="1" eaLnBrk="1" hangingPunct="1">
              <a:buFontTx/>
              <a:buNone/>
            </a:pPr>
            <a:endParaRPr lang="en-US" sz="2800" dirty="0" smtClean="0">
              <a:latin typeface="Arial" charset="0"/>
            </a:endParaRPr>
          </a:p>
          <a:p>
            <a:pPr algn="r" rtl="1" eaLnBrk="1" hangingPunct="1">
              <a:buFontTx/>
              <a:buNone/>
            </a:pPr>
            <a:r>
              <a:rPr lang="fa-IR" sz="2800" dirty="0" smtClean="0">
                <a:latin typeface="Arial" charset="0"/>
              </a:rPr>
              <a:t>انواعى از بيمارى هاى</a:t>
            </a:r>
            <a:r>
              <a:rPr lang="en-US" sz="2800" dirty="0" smtClean="0">
                <a:latin typeface="Arial" charset="0"/>
              </a:rPr>
              <a:t>  </a:t>
            </a:r>
            <a:r>
              <a:rPr lang="fa-IR" sz="2800" dirty="0" smtClean="0">
                <a:latin typeface="Arial" charset="0"/>
              </a:rPr>
              <a:t>موتور نورون مثل</a:t>
            </a:r>
            <a:r>
              <a:rPr lang="en-US" sz="2800" dirty="0" smtClean="0">
                <a:latin typeface="Arial" charset="0"/>
              </a:rPr>
              <a:t>ALS  </a:t>
            </a:r>
            <a:r>
              <a:rPr lang="ar-SA" sz="2800" dirty="0" smtClean="0">
                <a:latin typeface="Arial" charset="0"/>
              </a:rPr>
              <a:t>كه با باردارى تشديد يابد و براى</a:t>
            </a:r>
            <a:r>
              <a:rPr lang="en-US" sz="2800" dirty="0" smtClean="0">
                <a:latin typeface="Arial" charset="0"/>
              </a:rPr>
              <a:t>  </a:t>
            </a:r>
            <a:r>
              <a:rPr lang="ar-SA" sz="2800" dirty="0" smtClean="0">
                <a:latin typeface="Arial" charset="0"/>
              </a:rPr>
              <a:t>مادر خطر جدى جانى داشته باشد</a:t>
            </a:r>
            <a:r>
              <a:rPr lang="en-US" sz="2800" b="1" dirty="0" smtClean="0">
                <a:latin typeface="Arial" charset="0"/>
              </a:rPr>
              <a:t>.</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en-US" dirty="0" smtClean="0">
                <a:effectLst/>
                <a:latin typeface="Times New Roman" panose="02020603050405020304" pitchFamily="18" charset="0"/>
                <a:cs typeface="Times New Roman" panose="02020603050405020304" pitchFamily="18" charset="0"/>
              </a:rPr>
              <a:t>Therapeutic abortion</a:t>
            </a:r>
          </a:p>
          <a:p>
            <a:pPr marL="0" indent="0" algn="r" rtl="1">
              <a:buNone/>
            </a:pPr>
            <a:endParaRPr lang="en-US" dirty="0" smtClean="0">
              <a:effectLst/>
              <a:latin typeface="Times New Roman" panose="02020603050405020304" pitchFamily="18" charset="0"/>
              <a:cs typeface="Times New Roman" panose="02020603050405020304" pitchFamily="18" charset="0"/>
            </a:endParaRPr>
          </a:p>
          <a:p>
            <a:pPr marL="0" indent="0" algn="r" rtl="1">
              <a:buNone/>
            </a:pPr>
            <a:r>
              <a:rPr lang="en-US" dirty="0" smtClean="0">
                <a:effectLst/>
                <a:latin typeface="Times New Roman" panose="02020603050405020304" pitchFamily="18" charset="0"/>
                <a:cs typeface="Times New Roman" panose="02020603050405020304" pitchFamily="18" charset="0"/>
              </a:rPr>
              <a:t>Traumatic abortion</a:t>
            </a:r>
          </a:p>
          <a:p>
            <a:pPr marL="0" indent="0" algn="r" rtl="1">
              <a:buNone/>
            </a:pPr>
            <a:endParaRPr lang="en-US" dirty="0" smtClean="0">
              <a:effectLst/>
              <a:latin typeface="Times New Roman" panose="02020603050405020304" pitchFamily="18" charset="0"/>
              <a:cs typeface="Times New Roman" panose="02020603050405020304" pitchFamily="18" charset="0"/>
            </a:endParaRPr>
          </a:p>
          <a:p>
            <a:pPr marL="0" indent="0" algn="r" rtl="1">
              <a:buNone/>
            </a:pPr>
            <a:r>
              <a:rPr lang="en-US" smtClean="0">
                <a:effectLst/>
                <a:latin typeface="Times New Roman" panose="02020603050405020304" pitchFamily="18" charset="0"/>
                <a:cs typeface="Times New Roman" panose="02020603050405020304" pitchFamily="18" charset="0"/>
              </a:rPr>
              <a:t>Spuntane</a:t>
            </a:r>
            <a:r>
              <a:rPr lang="en-US" smtClean="0">
                <a:latin typeface="Times New Roman" panose="02020603050405020304" pitchFamily="18" charset="0"/>
                <a:cs typeface="Times New Roman" panose="02020603050405020304" pitchFamily="18" charset="0"/>
              </a:rPr>
              <a:t>o</a:t>
            </a:r>
            <a:r>
              <a:rPr lang="en-US" smtClean="0">
                <a:effectLst/>
                <a:latin typeface="Times New Roman" panose="02020603050405020304" pitchFamily="18" charset="0"/>
                <a:cs typeface="Times New Roman" panose="02020603050405020304" pitchFamily="18" charset="0"/>
              </a:rPr>
              <a:t>use</a:t>
            </a:r>
            <a:r>
              <a:rPr lang="en-US" dirty="0" smtClean="0">
                <a:effectLst/>
                <a:latin typeface="Times New Roman" panose="02020603050405020304" pitchFamily="18" charset="0"/>
                <a:cs typeface="Times New Roman" panose="02020603050405020304" pitchFamily="18" charset="0"/>
              </a:rPr>
              <a:t> abortion</a:t>
            </a:r>
          </a:p>
          <a:p>
            <a:pPr marL="0" indent="0" algn="r" rtl="1">
              <a:buNone/>
            </a:pPr>
            <a:endParaRPr lang="en-US" dirty="0" smtClean="0">
              <a:effectLst/>
              <a:latin typeface="Times New Roman" panose="02020603050405020304" pitchFamily="18" charset="0"/>
              <a:cs typeface="Times New Roman" panose="02020603050405020304" pitchFamily="18" charset="0"/>
            </a:endParaRPr>
          </a:p>
          <a:p>
            <a:pPr marL="0" indent="0" algn="r" rtl="1">
              <a:buNone/>
            </a:pPr>
            <a:r>
              <a:rPr lang="en-US" dirty="0" smtClean="0">
                <a:effectLst/>
                <a:latin typeface="Times New Roman" panose="02020603050405020304" pitchFamily="18" charset="0"/>
                <a:cs typeface="Times New Roman" panose="02020603050405020304" pitchFamily="18" charset="0"/>
              </a:rPr>
              <a:t>Criminal abortion</a:t>
            </a:r>
          </a:p>
          <a:p>
            <a:pPr marL="0" indent="0" algn="r" rtl="1">
              <a:buNone/>
            </a:pPr>
            <a:endParaRPr lang="en-US" dirty="0">
              <a:effectLst/>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p:txBody>
          <a:bodyPr>
            <a:normAutofit fontScale="90000"/>
          </a:bodyPr>
          <a:lstStyle/>
          <a:p>
            <a:pPr algn="r"/>
            <a:r>
              <a:rPr lang="fa-IR" dirty="0" smtClean="0">
                <a:effectLst/>
              </a:rPr>
              <a:t>سقط از نظر قانونی به 4 گروه تقسیم  می شود:</a:t>
            </a:r>
            <a:endParaRPr lang="en-US" dirty="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3244334"/>
            <a:ext cx="7143800" cy="923330"/>
          </a:xfrm>
          <a:prstGeom prst="rect">
            <a:avLst/>
          </a:prstGeom>
        </p:spPr>
        <p:txBody>
          <a:bodyPr wrap="square">
            <a:spAutoFit/>
          </a:bodyPr>
          <a:lstStyle/>
          <a:p>
            <a:r>
              <a:rPr lang="fa-IR" sz="5400" dirty="0" smtClean="0">
                <a:solidFill>
                  <a:srgbClr val="FF0000"/>
                </a:solidFill>
              </a:rPr>
              <a:t> مجازات سقط غیر قانونی </a:t>
            </a:r>
            <a:endParaRPr lang="en-US" sz="54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a:xfrm>
            <a:off x="827088" y="2276475"/>
            <a:ext cx="6840537" cy="4248150"/>
          </a:xfrm>
        </p:spPr>
        <p:txBody>
          <a:bodyPr>
            <a:normAutofit/>
          </a:bodyPr>
          <a:lstStyle/>
          <a:p>
            <a:pPr marL="609600" indent="-609600" algn="r" rtl="1" eaLnBrk="1" hangingPunct="1">
              <a:buFontTx/>
              <a:buNone/>
            </a:pPr>
            <a:r>
              <a:rPr lang="fa-IR" sz="3600" dirty="0" smtClean="0">
                <a:latin typeface="Arial" charset="0"/>
              </a:rPr>
              <a:t>ماده 622 – هرکس عالماً عامداً به واسطه ضرب یا اذیت وآزار زن حامله ، موجب سقط جنین وی شود علاوه بر پرداخت دیه یا قصاص حسب مورد به حبس از یک تا سه سال محکوم خواهد شد</a:t>
            </a:r>
            <a:endParaRPr lang="en-US" sz="3600" b="1" dirty="0" smtClean="0">
              <a:latin typeface="Arial" charset="0"/>
            </a:endParaRPr>
          </a:p>
          <a:p>
            <a:pPr marL="609600" indent="-609600" algn="r" rtl="1" eaLnBrk="1" hangingPunct="1">
              <a:buFontTx/>
              <a:buNone/>
            </a:pPr>
            <a:endParaRPr lang="en-US" sz="3600" dirty="0" smtClean="0">
              <a:cs typeface="B Lotus" pitchFamily="2" charset="-78"/>
            </a:endParaRPr>
          </a:p>
        </p:txBody>
      </p:sp>
      <p:sp>
        <p:nvSpPr>
          <p:cNvPr id="73730" name="Rectangle 2"/>
          <p:cNvSpPr>
            <a:spLocks noGrp="1" noChangeArrowheads="1"/>
          </p:cNvSpPr>
          <p:nvPr>
            <p:ph type="title"/>
          </p:nvPr>
        </p:nvSpPr>
        <p:spPr>
          <a:xfrm>
            <a:off x="685800" y="152400"/>
            <a:ext cx="6870700" cy="1260475"/>
          </a:xfrm>
        </p:spPr>
        <p:txBody>
          <a:bodyPr/>
          <a:lstStyle/>
          <a:p>
            <a:pPr algn="r" rtl="1" eaLnBrk="1" hangingPunct="1"/>
            <a:r>
              <a:rPr lang="fa-IR" b="1" dirty="0" smtClean="0">
                <a:solidFill>
                  <a:srgbClr val="4536B0"/>
                </a:solidFill>
                <a:latin typeface="Arial" charset="0"/>
              </a:rPr>
              <a:t>قانون مجازات اسلامی</a:t>
            </a:r>
            <a:endParaRPr lang="en-US" b="1" dirty="0" smtClean="0">
              <a:solidFill>
                <a:srgbClr val="4536B0"/>
              </a:solidFill>
              <a:latin typeface="Arial"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idx="1"/>
          </p:nvPr>
        </p:nvSpPr>
        <p:spPr>
          <a:xfrm>
            <a:off x="539552" y="285729"/>
            <a:ext cx="7920880" cy="6572272"/>
          </a:xfrm>
        </p:spPr>
        <p:txBody>
          <a:bodyPr>
            <a:normAutofit/>
          </a:bodyPr>
          <a:lstStyle/>
          <a:p>
            <a:pPr algn="just" rtl="1">
              <a:buNone/>
            </a:pPr>
            <a:r>
              <a:rPr lang="fa-IR" sz="3200" dirty="0" smtClean="0"/>
              <a:t> :ماده623:</a:t>
            </a:r>
          </a:p>
          <a:p>
            <a:pPr algn="just" rtl="1">
              <a:buNone/>
            </a:pPr>
            <a:r>
              <a:rPr lang="fa-IR" sz="3200" dirty="0" smtClean="0"/>
              <a:t>هر کس به واسطه دادن ادویه یا وسایل دیگر موجب سقط جنین زن گردد به </a:t>
            </a:r>
            <a:r>
              <a:rPr lang="fa-IR" sz="3200" dirty="0" smtClean="0">
                <a:solidFill>
                  <a:srgbClr val="C00000"/>
                </a:solidFill>
              </a:rPr>
              <a:t>شش ماه تا یک سال </a:t>
            </a:r>
            <a:r>
              <a:rPr lang="fa-IR" sz="3200" dirty="0" smtClean="0"/>
              <a:t>حبس محکوم می شود</a:t>
            </a:r>
            <a:r>
              <a:rPr lang="fa-IR" sz="3200" dirty="0" smtClean="0">
                <a:solidFill>
                  <a:srgbClr val="FF0000"/>
                </a:solidFill>
              </a:rPr>
              <a:t> </a:t>
            </a:r>
            <a:r>
              <a:rPr lang="fa-IR" sz="3200" dirty="0" smtClean="0"/>
              <a:t>واگر عالما و عامدا زن حامله ای را دلالت به استعمال ادویه یا وسایل دیگری نمایدکه جنین وی سقط گرددبه حبس از</a:t>
            </a:r>
            <a:r>
              <a:rPr lang="fa-IR" sz="3200" dirty="0" smtClean="0">
                <a:solidFill>
                  <a:srgbClr val="C00000"/>
                </a:solidFill>
              </a:rPr>
              <a:t>سه ماه تا شش ماه </a:t>
            </a:r>
            <a:r>
              <a:rPr lang="fa-IR" sz="3200" dirty="0" smtClean="0"/>
              <a:t>محکوم خواهد شد مگر اینکه ثابت شود این اقدام برای حفظ حیات مادر باشد ودر هر مورد حکم به پرداخت دیه مطابق مقررات مربوطه  داده خواهد شد</a:t>
            </a:r>
            <a:endParaRPr lang="en-US" sz="3200" dirty="0" smtClean="0"/>
          </a:p>
          <a:p>
            <a:pPr algn="just" rtl="1" eaLnBrk="1" hangingPunct="1">
              <a:lnSpc>
                <a:spcPct val="90000"/>
              </a:lnSpc>
              <a:buFontTx/>
              <a:buNone/>
            </a:pPr>
            <a:endParaRPr lang="en-US" sz="3200" dirty="0" smtClean="0">
              <a:cs typeface="B Lotus" pitchFamily="2" charset="-78"/>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785786" y="1000108"/>
            <a:ext cx="7342188" cy="4360862"/>
          </a:xfrm>
        </p:spPr>
        <p:txBody>
          <a:bodyPr>
            <a:normAutofit fontScale="92500" lnSpcReduction="10000"/>
          </a:bodyPr>
          <a:lstStyle/>
          <a:p>
            <a:pPr algn="just" rtl="1" eaLnBrk="1" hangingPunct="1">
              <a:buFontTx/>
              <a:buNone/>
            </a:pPr>
            <a:r>
              <a:rPr lang="fa-IR" sz="4000" dirty="0" smtClean="0">
                <a:latin typeface="Arial" charset="0"/>
              </a:rPr>
              <a:t>ماده 624 – اگر طبیب یا ماما یا داروفروش و اشخاصی که به عنوان طبابت</a:t>
            </a:r>
            <a:r>
              <a:rPr lang="en-US" sz="4000" dirty="0" smtClean="0">
                <a:latin typeface="Arial" charset="0"/>
              </a:rPr>
              <a:t> </a:t>
            </a:r>
            <a:r>
              <a:rPr lang="fa-IR" sz="4000" dirty="0" smtClean="0">
                <a:latin typeface="Arial" charset="0"/>
              </a:rPr>
              <a:t>یا مامایی یا جراحی یا داروفروشی اقدام می کنند وسایل سقط جنین فراهم سازند و یا مباشرت به اسقاط جنین نمایند به حبس از </a:t>
            </a:r>
            <a:r>
              <a:rPr lang="fa-IR" sz="4000" dirty="0" smtClean="0">
                <a:solidFill>
                  <a:srgbClr val="FF0000"/>
                </a:solidFill>
                <a:latin typeface="Arial" charset="0"/>
              </a:rPr>
              <a:t>دو تا پنج سال </a:t>
            </a:r>
            <a:r>
              <a:rPr lang="fa-IR" sz="4000" dirty="0" smtClean="0">
                <a:latin typeface="Arial" charset="0"/>
              </a:rPr>
              <a:t>محکوم</a:t>
            </a:r>
            <a:r>
              <a:rPr lang="en-US" sz="4000" dirty="0" smtClean="0">
                <a:latin typeface="Arial" charset="0"/>
              </a:rPr>
              <a:t> </a:t>
            </a:r>
            <a:r>
              <a:rPr lang="fa-IR" sz="4000" dirty="0" smtClean="0">
                <a:latin typeface="Arial" charset="0"/>
              </a:rPr>
              <a:t>خواهند شد و حکم به پرداخت دیه مطابق مقررات مربوط صورت خواهد</a:t>
            </a:r>
            <a:r>
              <a:rPr lang="en-US" sz="4000" dirty="0" smtClean="0">
                <a:latin typeface="Arial" charset="0"/>
              </a:rPr>
              <a:t> </a:t>
            </a:r>
            <a:r>
              <a:rPr lang="fa-IR" sz="4000" dirty="0" smtClean="0">
                <a:latin typeface="Arial" charset="0"/>
              </a:rPr>
              <a:t>پذیرفت</a:t>
            </a:r>
            <a:endParaRPr lang="en-US" sz="4000" dirty="0" smtClean="0">
              <a:latin typeface="Arial" charset="0"/>
            </a:endParaRPr>
          </a:p>
          <a:p>
            <a:pPr algn="just" rtl="1" eaLnBrk="1" hangingPunct="1">
              <a:buFontTx/>
              <a:buNone/>
            </a:pPr>
            <a:endParaRPr lang="en-US" sz="4000" dirty="0" smtClean="0">
              <a:cs typeface="B Lotus" pitchFamily="2" charset="-78"/>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09728" indent="0" algn="just" rtl="1">
              <a:buNone/>
            </a:pPr>
            <a:r>
              <a:rPr lang="fa-IR" sz="5400" dirty="0" smtClean="0"/>
              <a:t>هر گاه زنی جنین خود را در هر مرحله ای که باشد به عمد شبه عمد یا خطا از بین ببرد دیه جنین  حسب مورد توسط مرتکب یا عاقله او پرداخت می شود                          </a:t>
            </a:r>
            <a:endParaRPr lang="en-US" sz="5400" dirty="0"/>
          </a:p>
        </p:txBody>
      </p:sp>
      <p:sp>
        <p:nvSpPr>
          <p:cNvPr id="2" name="Title 1"/>
          <p:cNvSpPr>
            <a:spLocks noGrp="1"/>
          </p:cNvSpPr>
          <p:nvPr>
            <p:ph type="title"/>
          </p:nvPr>
        </p:nvSpPr>
        <p:spPr/>
        <p:txBody>
          <a:bodyPr/>
          <a:lstStyle/>
          <a:p>
            <a:r>
              <a:rPr lang="fa-IR" dirty="0" smtClean="0"/>
              <a:t>ماده 718: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buNone/>
            </a:pPr>
            <a:r>
              <a:rPr lang="fa-IR" sz="4000" dirty="0" smtClean="0"/>
              <a:t>هر گاه جنینی که بقا آن برای مادر خطر جانی دارد به منظور حفظ نفس مادر سقط شود دیه ثابت نمی شود</a:t>
            </a:r>
            <a:endParaRPr lang="en-US" sz="4000" dirty="0" smtClean="0"/>
          </a:p>
          <a:p>
            <a:pPr marL="0" indent="0" algn="r">
              <a:buNone/>
            </a:pPr>
            <a:endParaRPr lang="en-US" sz="4000" dirty="0"/>
          </a:p>
        </p:txBody>
      </p:sp>
      <p:sp>
        <p:nvSpPr>
          <p:cNvPr id="2" name="Title 1"/>
          <p:cNvSpPr>
            <a:spLocks noGrp="1"/>
          </p:cNvSpPr>
          <p:nvPr>
            <p:ph type="title"/>
          </p:nvPr>
        </p:nvSpPr>
        <p:spPr/>
        <p:txBody>
          <a:bodyPr/>
          <a:lstStyle/>
          <a:p>
            <a:r>
              <a:rPr lang="fa-IR" dirty="0" smtClean="0"/>
              <a:t>تبصره: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sz="4800" dirty="0" smtClean="0"/>
              <a:t>هر گاه چند جنین در یک رحم باشند </a:t>
            </a:r>
            <a:r>
              <a:rPr lang="fa-IR" sz="4400" dirty="0" smtClean="0"/>
              <a:t>سقط هر یک از آنها دیه جداگانه خواهد داشت</a:t>
            </a:r>
            <a:endParaRPr lang="en-US" sz="4400" dirty="0" smtClean="0"/>
          </a:p>
          <a:p>
            <a:pPr marL="0" indent="0" algn="r">
              <a:buNone/>
            </a:pPr>
            <a:endParaRPr lang="en-US" dirty="0"/>
          </a:p>
        </p:txBody>
      </p:sp>
      <p:sp>
        <p:nvSpPr>
          <p:cNvPr id="2" name="Title 1"/>
          <p:cNvSpPr>
            <a:spLocks noGrp="1"/>
          </p:cNvSpPr>
          <p:nvPr>
            <p:ph type="title"/>
          </p:nvPr>
        </p:nvSpPr>
        <p:spPr/>
        <p:txBody>
          <a:bodyPr/>
          <a:lstStyle/>
          <a:p>
            <a:r>
              <a:rPr lang="fa-IR" dirty="0" smtClean="0"/>
              <a:t>ماده718:                                    </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202255"/>
          </a:xfrm>
        </p:spPr>
        <p:txBody>
          <a:bodyPr/>
          <a:lstStyle/>
          <a:p>
            <a:pPr marL="0" indent="0" algn="r">
              <a:buNone/>
            </a:pPr>
            <a:r>
              <a:rPr lang="fa-IR" dirty="0" smtClean="0">
                <a:effectLst/>
              </a:rPr>
              <a:t>                 دیه سقط جنین به شرح ذیل است:</a:t>
            </a:r>
          </a:p>
          <a:p>
            <a:pPr marL="0" indent="0" algn="r">
              <a:buNone/>
            </a:pPr>
            <a:endParaRPr lang="fa-IR" dirty="0" smtClean="0">
              <a:effectLst/>
            </a:endParaRPr>
          </a:p>
          <a:p>
            <a:pPr marL="0" indent="0" algn="r">
              <a:buNone/>
            </a:pPr>
            <a:r>
              <a:rPr lang="fa-IR" dirty="0" smtClean="0">
                <a:effectLst/>
              </a:rPr>
              <a:t>نطفه ( 2هفتگی )که در رحم مستقر شده است دو صدم دیه کامل  </a:t>
            </a:r>
          </a:p>
          <a:p>
            <a:pPr marL="0" indent="0" algn="r">
              <a:buNone/>
            </a:pPr>
            <a:r>
              <a:rPr lang="fa-IR" dirty="0" smtClean="0">
                <a:effectLst/>
              </a:rPr>
              <a:t>علقه(4هفتگی)  در آن جنین به صورت خون بسته در می آید چهار صدم دیه کامل </a:t>
            </a:r>
          </a:p>
          <a:p>
            <a:pPr marL="0" indent="0" algn="r">
              <a:buNone/>
            </a:pPr>
            <a:r>
              <a:rPr lang="fa-IR" dirty="0" smtClean="0">
                <a:effectLst/>
              </a:rPr>
              <a:t>مضغه (8هفتگی )در آن جنین به صورت توده گوشتی در می آید شش صدم دیه کامل </a:t>
            </a:r>
          </a:p>
          <a:p>
            <a:pPr marL="0" indent="0" algn="r">
              <a:buNone/>
            </a:pPr>
            <a:r>
              <a:rPr lang="fa-IR" dirty="0" smtClean="0">
                <a:effectLst/>
              </a:rPr>
              <a:t>عظام (12هفتگی)که در آن جنین به صورت استخوان در آمده لکن هنوز گوشت روییده نشده است یک هشتم دیه کامل       </a:t>
            </a:r>
            <a:endParaRPr lang="en-US" dirty="0">
              <a:effectLst/>
            </a:endParaRPr>
          </a:p>
        </p:txBody>
      </p:sp>
      <p:sp>
        <p:nvSpPr>
          <p:cNvPr id="2" name="Title 1"/>
          <p:cNvSpPr>
            <a:spLocks noGrp="1"/>
          </p:cNvSpPr>
          <p:nvPr>
            <p:ph type="title"/>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dirty="0" smtClean="0">
                <a:effectLst/>
              </a:rPr>
              <a:t>جنینی که گوشت و استخوان بندی آن تمام شده ولی روح در آن دمیده نشده است یک دهم دیه کامل (16 هفتگی )</a:t>
            </a:r>
          </a:p>
          <a:p>
            <a:pPr marL="0" indent="0" algn="r">
              <a:buNone/>
            </a:pPr>
            <a:endParaRPr lang="fa-IR" dirty="0" smtClean="0">
              <a:effectLst/>
            </a:endParaRPr>
          </a:p>
          <a:p>
            <a:pPr marL="0" indent="0" algn="r">
              <a:buNone/>
            </a:pPr>
            <a:r>
              <a:rPr lang="fa-IR" dirty="0" smtClean="0">
                <a:effectLst/>
              </a:rPr>
              <a:t>دیه جنینی که روح در آن دمیده شده است اگر پسر باشد دیه کامل و اگر دختر باشد نصف آن و اگرنامشخص باشد سه چهارم دیه کامل </a:t>
            </a:r>
            <a:endParaRPr lang="en-US" dirty="0" smtClean="0">
              <a:effectLst/>
            </a:endParaRPr>
          </a:p>
          <a:p>
            <a:pPr marL="0" indent="0" algn="r">
              <a:buNone/>
            </a:pPr>
            <a:r>
              <a:rPr lang="fa-IR" dirty="0" smtClean="0">
                <a:effectLst/>
              </a:rPr>
              <a:t> </a:t>
            </a:r>
            <a:endParaRPr lang="en-US" dirty="0">
              <a:effectLst/>
            </a:endParaRPr>
          </a:p>
        </p:txBody>
      </p:sp>
      <p:sp>
        <p:nvSpPr>
          <p:cNvPr id="2" name="Title 1"/>
          <p:cNvSpPr>
            <a:spLocks noGrp="1"/>
          </p:cNvSpPr>
          <p:nvPr>
            <p:ph type="title"/>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oorvash\Pictures\16.jpg"/>
          <p:cNvPicPr>
            <a:picLocks noGrp="1" noChangeAspect="1" noChangeArrowheads="1"/>
          </p:cNvPicPr>
          <p:nvPr>
            <p:ph idx="1"/>
          </p:nvPr>
        </p:nvPicPr>
        <p:blipFill>
          <a:blip r:embed="rId2"/>
          <a:srcRect/>
          <a:stretch>
            <a:fillRect/>
          </a:stretch>
        </p:blipFill>
        <p:spPr bwMode="auto">
          <a:xfrm>
            <a:off x="0" y="116632"/>
            <a:ext cx="9144000" cy="6741368"/>
          </a:xfrm>
          <a:prstGeom prst="rect">
            <a:avLst/>
          </a:prstGeom>
          <a:noFill/>
        </p:spPr>
      </p:pic>
      <p:sp>
        <p:nvSpPr>
          <p:cNvPr id="4" name="Title 1"/>
          <p:cNvSpPr>
            <a:spLocks noGrp="1"/>
          </p:cNvSpPr>
          <p:nvPr>
            <p:ph type="title"/>
          </p:nvPr>
        </p:nvSpPr>
        <p:spPr>
          <a:xfrm>
            <a:off x="457200" y="277813"/>
            <a:ext cx="8229600" cy="54843"/>
          </a:xfrm>
        </p:spPr>
        <p:txBody>
          <a:bodyPr>
            <a:normAutofit fontScale="90000"/>
          </a:bodyPr>
          <a:lstStyle/>
          <a:p>
            <a:endParaRPr lang="en-US"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3200" dirty="0" smtClean="0">
                <a:effectLst/>
              </a:rPr>
              <a:t>تروما به زن باردار منجر به سقط جنین گردد</a:t>
            </a:r>
          </a:p>
          <a:p>
            <a:pPr algn="r" rtl="1">
              <a:buNone/>
            </a:pPr>
            <a:r>
              <a:rPr lang="fa-IR" sz="3200" dirty="0" smtClean="0">
                <a:effectLst/>
              </a:rPr>
              <a:t>شرایط:</a:t>
            </a:r>
          </a:p>
          <a:p>
            <a:pPr algn="r" rtl="1">
              <a:buNone/>
            </a:pPr>
            <a:r>
              <a:rPr lang="fa-IR" sz="3200" dirty="0" smtClean="0">
                <a:effectLst/>
              </a:rPr>
              <a:t>1- تروما مستقیم و شدید و بیشتر نواحی شکم و لگن درگیر باشد</a:t>
            </a:r>
            <a:endParaRPr lang="en-US" sz="3200" dirty="0" smtClean="0">
              <a:effectLst/>
            </a:endParaRPr>
          </a:p>
          <a:p>
            <a:pPr algn="r" rtl="1">
              <a:buNone/>
            </a:pPr>
            <a:endParaRPr lang="fa-IR" sz="3200" dirty="0" smtClean="0">
              <a:effectLst/>
            </a:endParaRPr>
          </a:p>
          <a:p>
            <a:pPr algn="r" rtl="1">
              <a:buNone/>
            </a:pPr>
            <a:r>
              <a:rPr lang="fa-IR" sz="3200" dirty="0" smtClean="0">
                <a:effectLst/>
              </a:rPr>
              <a:t>2-علایم تهدید به سقط بلافاصله بعد از تروما ظاهر گردد</a:t>
            </a:r>
          </a:p>
          <a:p>
            <a:pPr algn="r" rtl="1">
              <a:buNone/>
            </a:pPr>
            <a:endParaRPr lang="fa-IR" sz="3200" dirty="0" smtClean="0">
              <a:effectLst/>
            </a:endParaRPr>
          </a:p>
          <a:p>
            <a:pPr algn="r" rtl="1">
              <a:buNone/>
            </a:pPr>
            <a:r>
              <a:rPr lang="fa-IR" sz="3200" dirty="0" smtClean="0">
                <a:effectLst/>
              </a:rPr>
              <a:t>3- در فاصله اندکی پس از بروز علائم تهدید به سقط شود</a:t>
            </a:r>
            <a:endParaRPr lang="en-US" sz="3200" dirty="0">
              <a:effectLst/>
            </a:endParaRPr>
          </a:p>
        </p:txBody>
      </p:sp>
      <p:sp>
        <p:nvSpPr>
          <p:cNvPr id="2" name="Title 1"/>
          <p:cNvSpPr>
            <a:spLocks noGrp="1"/>
          </p:cNvSpPr>
          <p:nvPr>
            <p:ph type="title"/>
          </p:nvPr>
        </p:nvSpPr>
        <p:spPr/>
        <p:txBody>
          <a:bodyPr/>
          <a:lstStyle/>
          <a:p>
            <a:pPr algn="ctr"/>
            <a:r>
              <a:rPr lang="en-US" dirty="0" smtClean="0">
                <a:effectLst/>
                <a:latin typeface="Times New Roman" panose="02020603050405020304" pitchFamily="18" charset="0"/>
                <a:cs typeface="Times New Roman" panose="02020603050405020304" pitchFamily="18" charset="0"/>
              </a:rPr>
              <a:t>Traumatic abortion:</a:t>
            </a:r>
            <a:endParaRPr lang="en-US" dirty="0">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sz="4400" dirty="0" smtClean="0">
                <a:effectLst/>
              </a:rPr>
              <a:t>اگر ض</a:t>
            </a:r>
            <a:r>
              <a:rPr lang="fa-IR" sz="4400" dirty="0">
                <a:effectLst/>
              </a:rPr>
              <a:t>ر</a:t>
            </a:r>
            <a:r>
              <a:rPr lang="fa-IR" sz="4400" dirty="0" smtClean="0">
                <a:effectLst/>
              </a:rPr>
              <a:t>به </a:t>
            </a:r>
            <a:r>
              <a:rPr lang="fa-IR" sz="4400" dirty="0" smtClean="0"/>
              <a:t>باعث </a:t>
            </a:r>
            <a:r>
              <a:rPr lang="fa-IR" sz="4400" dirty="0" smtClean="0">
                <a:effectLst/>
              </a:rPr>
              <a:t>سقط جنین گردد علاوه بر دیه صدمات وارده به مادر باید دیه جنین را مطابق با سن بارداری پرداخت نماید</a:t>
            </a:r>
          </a:p>
          <a:p>
            <a:pPr marL="0" indent="0" algn="r" rtl="1">
              <a:buNone/>
            </a:pPr>
            <a:r>
              <a:rPr lang="fa-IR" sz="4400" dirty="0" smtClean="0">
                <a:effectLst/>
              </a:rPr>
              <a:t>لذا اعلام دقیق سن بارداری بسیار حایز اهمیت است</a:t>
            </a:r>
            <a:endParaRPr lang="en-US" sz="4400" dirty="0">
              <a:effectLst/>
            </a:endParaRPr>
          </a:p>
        </p:txBody>
      </p:sp>
      <p:sp>
        <p:nvSpPr>
          <p:cNvPr id="2" name="Title 1"/>
          <p:cNvSpPr>
            <a:spLocks noGrp="1"/>
          </p:cNvSpPr>
          <p:nvPr>
            <p:ph type="title"/>
          </p:nvPr>
        </p:nvSpPr>
        <p:spPr/>
        <p:txBody>
          <a:bodyPr/>
          <a:lstStyle/>
          <a:p>
            <a:pPr algn="ctr"/>
            <a:r>
              <a:rPr lang="fa-IR" dirty="0" smtClean="0">
                <a:solidFill>
                  <a:srgbClr val="FF0000"/>
                </a:solidFill>
                <a:effectLst/>
              </a:rPr>
              <a:t>نکته:</a:t>
            </a:r>
            <a:endParaRPr lang="en-US" dirty="0">
              <a:solidFill>
                <a:srgbClr val="FF0000"/>
              </a:solidFill>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sz="6600" dirty="0" smtClean="0">
                <a:effectLst/>
              </a:rPr>
              <a:t>خارج کردن عمدي جنین از رحم درغیر ازموارد درمانی </a:t>
            </a:r>
            <a:endParaRPr lang="en-US" dirty="0">
              <a:effectLst/>
            </a:endParaRPr>
          </a:p>
        </p:txBody>
      </p:sp>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Criminal abortion:</a:t>
            </a:r>
            <a:endParaRPr lang="en-US"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sz="4000" dirty="0" smtClean="0">
                <a:effectLst/>
              </a:rPr>
              <a:t>هیچ پزشک و مامایی به جز در موارد ی که قانون کشور اجازه می دهد نباید ا</a:t>
            </a:r>
            <a:r>
              <a:rPr lang="fa-IR" sz="4000" dirty="0">
                <a:effectLst/>
              </a:rPr>
              <a:t>ق</a:t>
            </a:r>
            <a:r>
              <a:rPr lang="fa-IR" sz="4000" dirty="0" smtClean="0">
                <a:effectLst/>
              </a:rPr>
              <a:t>دام به سقط نماید</a:t>
            </a:r>
          </a:p>
          <a:p>
            <a:pPr marL="0" indent="0" algn="r" rtl="1">
              <a:buNone/>
            </a:pPr>
            <a:endParaRPr lang="fa-IR" sz="4000" dirty="0" smtClean="0">
              <a:effectLst/>
            </a:endParaRPr>
          </a:p>
          <a:p>
            <a:pPr marL="0" indent="0" algn="r" rtl="1">
              <a:buNone/>
            </a:pPr>
            <a:r>
              <a:rPr lang="fa-IR" sz="4000" dirty="0" smtClean="0">
                <a:effectLst/>
              </a:rPr>
              <a:t>اقدام به سقط با نیت کمک به زن یا دختر با بارداری نامشروع نیز بر خلاف سوگند نامه بقراط و قانون کشور است</a:t>
            </a:r>
          </a:p>
          <a:p>
            <a:pPr marL="0" indent="0" algn="r" rtl="1">
              <a:buNone/>
            </a:pPr>
            <a:endParaRPr lang="fa-IR" dirty="0" smtClean="0">
              <a:effectLst/>
            </a:endParaRPr>
          </a:p>
        </p:txBody>
      </p:sp>
      <p:sp>
        <p:nvSpPr>
          <p:cNvPr id="2" name="Title 1"/>
          <p:cNvSpPr>
            <a:spLocks noGrp="1"/>
          </p:cNvSpPr>
          <p:nvPr>
            <p:ph type="title"/>
          </p:nvPr>
        </p:nvSpPr>
        <p:spPr/>
        <p:txBody>
          <a:bodyPr>
            <a:normAutofit fontScale="90000"/>
          </a:bodyPr>
          <a:lstStyle/>
          <a:p>
            <a:pPr algn="ctr" rtl="1"/>
            <a:r>
              <a:rPr lang="fa-IR" dirty="0" smtClean="0">
                <a:effectLst/>
              </a:rPr>
              <a:t>وظایف اخلاقی و قانونی پزشک در قبال سقط های غیر قانونی:</a:t>
            </a:r>
            <a:endParaRPr lang="en-US" dirty="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2441</TotalTime>
  <Words>4120</Words>
  <Application>Microsoft Office PowerPoint</Application>
  <PresentationFormat>On-screen Show (4:3)</PresentationFormat>
  <Paragraphs>804</Paragraphs>
  <Slides>59</Slides>
  <Notes>0</Notes>
  <HiddenSlides>0</HiddenSlides>
  <MMClips>0</MMClips>
  <ScaleCrop>false</ScaleCrop>
  <HeadingPairs>
    <vt:vector size="4" baseType="variant">
      <vt:variant>
        <vt:lpstr>Theme</vt:lpstr>
      </vt:variant>
      <vt:variant>
        <vt:i4>2</vt:i4>
      </vt:variant>
      <vt:variant>
        <vt:lpstr>Slide Titles</vt:lpstr>
      </vt:variant>
      <vt:variant>
        <vt:i4>59</vt:i4>
      </vt:variant>
    </vt:vector>
  </HeadingPairs>
  <TitlesOfParts>
    <vt:vector size="61" baseType="lpstr">
      <vt:lpstr>Office Theme</vt:lpstr>
      <vt:lpstr>Concourse</vt:lpstr>
      <vt:lpstr>وذ</vt:lpstr>
      <vt:lpstr>سقط جنین</vt:lpstr>
      <vt:lpstr>PowerPoint Presentation</vt:lpstr>
      <vt:lpstr>PowerPoint Presentation</vt:lpstr>
      <vt:lpstr>سقط از نظر قانونی به 4 گروه تقسیم  می شود:</vt:lpstr>
      <vt:lpstr>Traumatic abortion:</vt:lpstr>
      <vt:lpstr>نکته:</vt:lpstr>
      <vt:lpstr>Criminal abortion:</vt:lpstr>
      <vt:lpstr>وظایف اخلاقی و قانونی پزشک در قبال سقط های غیر قانونی:</vt:lpstr>
      <vt:lpstr>مطالعه تطبیقی سقط جنین در جهان</vt:lpstr>
      <vt:lpstr>PowerPoint Presentation</vt:lpstr>
      <vt:lpstr>قانون سقط درمانی(مصوب 1384)</vt:lpstr>
      <vt:lpstr>دستورالعمل اجرایی قانون سقط جنین درمانی</vt:lpstr>
      <vt:lpstr>PowerPoint Presentation</vt:lpstr>
      <vt:lpstr>دستور العمل اجرایی قانون سقط جنین درمانی</vt:lpstr>
      <vt:lpstr>دستور العمل اجرایی قانون سقط جنین درمانی</vt:lpstr>
      <vt:lpstr>شرایط لازم برای صدور مجوز سقط جنین</vt:lpstr>
      <vt:lpstr>PowerPoint Presentation</vt:lpstr>
      <vt:lpstr>اندیکاسیون های جنینی در سقط</vt:lpstr>
      <vt:lpstr>PowerPoint Presentation</vt:lpstr>
      <vt:lpstr>مصاديق سقط جنين درماني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انديكاسيون هاى مادری  </vt:lpstr>
      <vt:lpstr>PowerPoint Presentation</vt:lpstr>
      <vt:lpstr>PowerPoint Presentation</vt:lpstr>
      <vt:lpstr>PowerPoint Presentation</vt:lpstr>
      <vt:lpstr>PowerPoint Presentation</vt:lpstr>
      <vt:lpstr>PowerPoint Presentation</vt:lpstr>
      <vt:lpstr>قانون مجازات اسلامی</vt:lpstr>
      <vt:lpstr>PowerPoint Presentation</vt:lpstr>
      <vt:lpstr>PowerPoint Presentation</vt:lpstr>
      <vt:lpstr>ماده 718:                                       </vt:lpstr>
      <vt:lpstr>تبصره:                                     </vt:lpstr>
      <vt:lpstr>ماده718: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سقط جنين</dc:title>
  <dc:creator>ab</dc:creator>
  <cp:lastModifiedBy>MasoudKarimi</cp:lastModifiedBy>
  <cp:revision>163</cp:revision>
  <dcterms:created xsi:type="dcterms:W3CDTF">2006-05-12T09:53:46Z</dcterms:created>
  <dcterms:modified xsi:type="dcterms:W3CDTF">2019-03-01T20:46:13Z</dcterms:modified>
</cp:coreProperties>
</file>