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9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7" r:id="rId17"/>
    <p:sldId id="276" r:id="rId18"/>
    <p:sldId id="277" r:id="rId19"/>
    <p:sldId id="279" r:id="rId20"/>
    <p:sldId id="280" r:id="rId21"/>
    <p:sldId id="281" r:id="rId22"/>
    <p:sldId id="283" r:id="rId23"/>
    <p:sldId id="284" r:id="rId24"/>
    <p:sldId id="282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5" r:id="rId33"/>
    <p:sldId id="298" r:id="rId34"/>
    <p:sldId id="294" r:id="rId35"/>
    <p:sldId id="296" r:id="rId36"/>
    <p:sldId id="297" r:id="rId37"/>
    <p:sldId id="299" r:id="rId38"/>
    <p:sldId id="300" r:id="rId39"/>
    <p:sldId id="302" r:id="rId40"/>
    <p:sldId id="303" r:id="rId41"/>
    <p:sldId id="304" r:id="rId42"/>
    <p:sldId id="305" r:id="rId43"/>
    <p:sldId id="306" r:id="rId44"/>
    <p:sldId id="308" r:id="rId45"/>
    <p:sldId id="307" r:id="rId46"/>
    <p:sldId id="301" r:id="rId47"/>
    <p:sldId id="309" r:id="rId48"/>
    <p:sldId id="310" r:id="rId49"/>
    <p:sldId id="311" r:id="rId50"/>
    <p:sldId id="313" r:id="rId51"/>
    <p:sldId id="312" r:id="rId52"/>
    <p:sldId id="314" r:id="rId53"/>
    <p:sldId id="315" r:id="rId54"/>
    <p:sldId id="316" r:id="rId55"/>
    <p:sldId id="317" r:id="rId56"/>
    <p:sldId id="318" r:id="rId57"/>
    <p:sldId id="320" r:id="rId58"/>
    <p:sldId id="321" r:id="rId59"/>
    <p:sldId id="323" r:id="rId60"/>
    <p:sldId id="324" r:id="rId61"/>
    <p:sldId id="322" r:id="rId62"/>
    <p:sldId id="325" r:id="rId63"/>
    <p:sldId id="326" r:id="rId64"/>
    <p:sldId id="327" r:id="rId65"/>
    <p:sldId id="328" r:id="rId66"/>
    <p:sldId id="329" r:id="rId67"/>
    <p:sldId id="332" r:id="rId68"/>
    <p:sldId id="331" r:id="rId69"/>
    <p:sldId id="333" r:id="rId70"/>
    <p:sldId id="334" r:id="rId71"/>
    <p:sldId id="336" r:id="rId72"/>
    <p:sldId id="335" r:id="rId73"/>
    <p:sldId id="337" r:id="rId74"/>
    <p:sldId id="338" r:id="rId75"/>
    <p:sldId id="319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6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019A-B09D-4639-B4B6-A771FC7FFED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CB1A-F9C4-440D-A91F-A6BE606D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%20asadvaisiraygani@kums.ac.ir" TargetMode="External"/><Relationship Id="rId2" Type="http://schemas.openxmlformats.org/officeDocument/2006/relationships/hyperlink" Target="mailto:avaisirayganii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copus.com/inward/authorDetails.url?authorID=14623384500&amp;partnerID=MN8TOARS" TargetMode="External"/><Relationship Id="rId4" Type="http://schemas.openxmlformats.org/officeDocument/2006/relationships/hyperlink" Target="http://orcid.org/0000-0002-6074-710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" TargetMode="External"/><Relationship Id="rId7" Type="http://schemas.openxmlformats.org/officeDocument/2006/relationships/hyperlink" Target="https://en.wikipedia.org/wiki/Chromosome" TargetMode="External"/><Relationship Id="rId2" Type="http://schemas.openxmlformats.org/officeDocument/2006/relationships/hyperlink" Target="https://en.wikipedia.org/wiki/Prote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etus" TargetMode="External"/><Relationship Id="rId5" Type="http://schemas.openxmlformats.org/officeDocument/2006/relationships/hyperlink" Target="https://en.wikipedia.org/wiki/Aneuploid" TargetMode="External"/><Relationship Id="rId4" Type="http://schemas.openxmlformats.org/officeDocument/2006/relationships/hyperlink" Target="https://en.wikipedia.org/wiki/Down_syndro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/index.php?title=%D8%B6%D8%AF%D8%AA%D8%B4%D9%86%D8%AC&amp;action=edit&amp;redlink=1" TargetMode="External"/><Relationship Id="rId2" Type="http://schemas.openxmlformats.org/officeDocument/2006/relationships/hyperlink" Target="https://fa.wikipedia.org/w/index.php?title=%D8%B6%D8%AF%D8%B5%D8%B1%D8%B9&amp;action=edit&amp;redlink=1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tus" TargetMode="External"/><Relationship Id="rId2" Type="http://schemas.openxmlformats.org/officeDocument/2006/relationships/hyperlink" Target="https://en.wikipedia.org/wiki/Maternal_nutrition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r>
              <a:rPr lang="en-US" dirty="0" smtClean="0"/>
              <a:t>markers </a:t>
            </a:r>
            <a:r>
              <a:rPr lang="en-US" dirty="0" smtClean="0"/>
              <a:t>in first and second trimester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5943" y="3602038"/>
            <a:ext cx="11991703" cy="3255962"/>
          </a:xfrm>
        </p:spPr>
        <p:txBody>
          <a:bodyPr>
            <a:normAutofit/>
          </a:bodyPr>
          <a:lstStyle/>
          <a:p>
            <a:r>
              <a:rPr lang="en-US" dirty="0"/>
              <a:t>Asad Vaisi-Raygani, PhD,</a:t>
            </a:r>
          </a:p>
          <a:p>
            <a:r>
              <a:rPr lang="en-US" dirty="0"/>
              <a:t>Professor of Clinical Biochemistry,</a:t>
            </a:r>
          </a:p>
          <a:p>
            <a:r>
              <a:rPr lang="en-US" dirty="0"/>
              <a:t>School of Medicine, Kermanshah University of Medical Sciences, </a:t>
            </a:r>
            <a:r>
              <a:rPr lang="en-US" dirty="0" err="1"/>
              <a:t>Daneshgah</a:t>
            </a:r>
            <a:r>
              <a:rPr lang="en-US" dirty="0"/>
              <a:t> Ave,</a:t>
            </a:r>
            <a:r>
              <a:rPr lang="en-US" i="1" dirty="0"/>
              <a:t> P.O. Box 6714869914,</a:t>
            </a:r>
            <a:r>
              <a:rPr lang="en-US" dirty="0"/>
              <a:t>Kermanshah, IRAN.</a:t>
            </a:r>
          </a:p>
          <a:p>
            <a:r>
              <a:rPr lang="en-US" dirty="0"/>
              <a:t>email: </a:t>
            </a:r>
            <a:r>
              <a:rPr lang="en-US" u="sng" dirty="0"/>
              <a:t> </a:t>
            </a:r>
            <a:r>
              <a:rPr lang="en-US" u="sng" dirty="0">
                <a:hlinkClick r:id="rId2"/>
              </a:rPr>
              <a:t>avaisirayganii@gmail.com</a:t>
            </a:r>
            <a:r>
              <a:rPr lang="en-US" dirty="0"/>
              <a:t>; </a:t>
            </a:r>
            <a:r>
              <a:rPr lang="en-US" u="sng" dirty="0">
                <a:hlinkClick r:id="rId3"/>
              </a:rPr>
              <a:t> asadvaisiraygani@kums.ac.ir</a:t>
            </a:r>
            <a:endParaRPr lang="en-US" dirty="0"/>
          </a:p>
          <a:p>
            <a:r>
              <a:rPr lang="en-US" u="sng" dirty="0">
                <a:hlinkClick r:id="rId4"/>
              </a:rPr>
              <a:t>http://orcid.org/0000-0002-3042-2832</a:t>
            </a:r>
            <a:endParaRPr lang="en-US" dirty="0"/>
          </a:p>
          <a:p>
            <a:r>
              <a:rPr lang="en-US" u="sng" dirty="0">
                <a:hlinkClick r:id="rId5"/>
              </a:rPr>
              <a:t>Scopus Author ID: 14623384500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6" y="365125"/>
            <a:ext cx="10894423" cy="63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228602"/>
            <a:ext cx="8885382" cy="266699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Penta </a:t>
            </a:r>
            <a:r>
              <a:rPr lang="en-US" b="1" dirty="0" smtClean="0"/>
              <a:t>Screen: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Maternal age, AFP, uE3, and inhibin A ,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hyperglycosylated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hCG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(h-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hCG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) </a:t>
            </a:r>
          </a:p>
          <a:p>
            <a:r>
              <a:rPr lang="en-US" b="1" dirty="0"/>
              <a:t>addition of h-HCG:</a:t>
            </a:r>
          </a:p>
          <a:p>
            <a:pPr marL="0" indent="0">
              <a:buNone/>
            </a:pPr>
            <a:r>
              <a:rPr lang="en-US" sz="2200" dirty="0">
                <a:cs typeface="+mj-cs"/>
              </a:rPr>
              <a:t>improves screening sensitivity, lower false-positive 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3048001"/>
            <a:ext cx="88853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innerShdw blurRad="114300">
                    <a:prstClr val="black"/>
                  </a:innerShdw>
                </a:effectLst>
              </a:rPr>
              <a:t>Down Syndrome Detection Rates (DRs) Obtained from Various Screening Tests</a:t>
            </a:r>
          </a:p>
          <a:p>
            <a:endParaRPr lang="en-US" dirty="0">
              <a:effectLst>
                <a:innerShdw blurRad="114300">
                  <a:prstClr val="black"/>
                </a:innerShdw>
              </a:effectLst>
            </a:endParaRPr>
          </a:p>
          <a:p>
            <a:r>
              <a:rPr lang="en-US" dirty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Test Name</a:t>
            </a:r>
            <a:r>
              <a:rPr lang="en-US" dirty="0">
                <a:effectLst>
                  <a:innerShdw blurRad="114300">
                    <a:prstClr val="black"/>
                  </a:innerShdw>
                </a:effectLst>
              </a:rPr>
              <a:t>	     </a:t>
            </a:r>
            <a:r>
              <a:rPr lang="en-US" dirty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Alias </a:t>
            </a:r>
            <a:r>
              <a:rPr lang="en-US" dirty="0">
                <a:effectLst>
                  <a:innerShdw blurRad="114300">
                    <a:prstClr val="black"/>
                  </a:innerShdw>
                </a:effectLst>
              </a:rPr>
              <a:t>                                              </a:t>
            </a:r>
            <a:r>
              <a:rPr lang="en-US" dirty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Markers Included</a:t>
            </a:r>
            <a:r>
              <a:rPr lang="en-US" dirty="0">
                <a:effectLst>
                  <a:innerShdw blurRad="114300">
                    <a:prstClr val="black"/>
                  </a:innerShdw>
                </a:effectLst>
              </a:rPr>
              <a:t>	             </a:t>
            </a:r>
            <a:r>
              <a:rPr lang="en-US" dirty="0"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</a:rPr>
              <a:t>DR, %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Triple Screen	Maternal Serum Screen 3	Age, AFP,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hCG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, uE3	                                  72</a:t>
            </a:r>
          </a:p>
          <a:p>
            <a:r>
              <a:rPr lang="en-US" dirty="0"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</a:rPr>
              <a:t>Quad Screen	Maternal Serum Screen 4	Age, AFP, hCG, uE3, </a:t>
            </a:r>
            <a:r>
              <a:rPr lang="en-US" dirty="0" smtClean="0"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</a:rPr>
              <a:t>PAPP-A1                </a:t>
            </a:r>
            <a:r>
              <a:rPr lang="en-US" dirty="0"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</a:rPr>
              <a:t>	79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Penta Screen	Maternal Serum Screen 5	Age, AFP, hCG, uE3, </a:t>
            </a:r>
            <a:r>
              <a:rPr lang="en-US" dirty="0">
                <a:solidFill>
                  <a:schemeClr val="accent2"/>
                </a:solidFill>
                <a:effectLst>
                  <a:innerShdw blurRad="114300">
                    <a:prstClr val="black"/>
                  </a:innerShdw>
                </a:effectLst>
              </a:rPr>
              <a:t>PAPP-A1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h-hCG	83</a:t>
            </a:r>
            <a:endParaRPr lang="fa-IR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fa-IR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fa-IR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Cell Free DNA  (21,18,13 Trisomy)	</a:t>
            </a:r>
            <a:r>
              <a:rPr lang="en-US" sz="36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99.9%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8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0" y="115889"/>
            <a:ext cx="9036050" cy="68421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en-US" dirty="0" smtClean="0"/>
              <a:t> </a:t>
            </a:r>
            <a:r>
              <a:rPr lang="en-US" altLang="en-US" sz="3600" dirty="0" smtClean="0">
                <a:solidFill>
                  <a:srgbClr val="FF0000"/>
                </a:solidFill>
              </a:rPr>
              <a:t>Laboratories routinely adjust for the following factors</a:t>
            </a:r>
            <a:r>
              <a:rPr lang="en-US" altLang="en-US" dirty="0" smtClean="0"/>
              <a:t>:</a:t>
            </a:r>
          </a:p>
          <a:p>
            <a:pPr algn="ctr"/>
            <a:r>
              <a:rPr lang="fa-IR" dirty="0"/>
              <a:t>متغیر های بالینی موثر بر  ریسک و سطح مارکر ها</a:t>
            </a:r>
            <a:endParaRPr lang="en-US" dirty="0"/>
          </a:p>
          <a:p>
            <a:pPr algn="ctr"/>
            <a:endParaRPr lang="en-US" altLang="en-US" dirty="0" smtClean="0"/>
          </a:p>
          <a:p>
            <a:pPr algn="just"/>
            <a:r>
              <a:rPr lang="en-US" altLang="en-US" sz="3200" dirty="0" smtClean="0"/>
              <a:t>1.  Maternal weight:</a:t>
            </a:r>
          </a:p>
          <a:p>
            <a:pPr algn="r"/>
            <a:r>
              <a:rPr lang="fa-IR" sz="3200" b="1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: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وزن مادر و سطح سرمی مارکرها رابط معکوس دارند که ناشی از اثر رقیق کنندگی حاصل از حجم خون است.</a:t>
            </a:r>
            <a:r>
              <a:rPr lang="en-US" altLang="en-US" sz="3200" dirty="0" smtClean="0"/>
              <a:t> </a:t>
            </a:r>
          </a:p>
          <a:p>
            <a:pPr algn="just"/>
            <a:r>
              <a:rPr lang="en-US" altLang="en-US" sz="3200" dirty="0" smtClean="0"/>
              <a:t>Failure to adjust for maternal weight causes increases in both false-positive and false-negative results and affects the sensitivity and specificity of the test</a:t>
            </a:r>
            <a:r>
              <a:rPr lang="fa-IR" altLang="en-US" sz="3200" dirty="0" smtClean="0"/>
              <a:t>.</a:t>
            </a:r>
            <a:r>
              <a:rPr lang="en-US" altLang="en-US" sz="3200" dirty="0" smtClean="0"/>
              <a:t> </a:t>
            </a:r>
            <a:endParaRPr lang="fa-IR" altLang="en-US" sz="3200" dirty="0" smtClean="0"/>
          </a:p>
          <a:p>
            <a:pPr algn="just"/>
            <a:r>
              <a:rPr lang="en-US" altLang="en-US" sz="3200" dirty="0" smtClean="0"/>
              <a:t>Race: Although the reasons are not known, African American women have MSAFP values that are approximately 10% to 15% higher than those of Caucasian women</a:t>
            </a:r>
            <a:r>
              <a:rPr lang="fa-IR" altLang="en-US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02" y="470263"/>
            <a:ext cx="10792097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03" y="365760"/>
            <a:ext cx="10907486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2" y="587830"/>
            <a:ext cx="10528662" cy="42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1"/>
            <a:r>
              <a:rPr lang="fa-IR" b="1" dirty="0" smtClean="0">
                <a:cs typeface="B Nazanin" panose="00000400000000000000" pitchFamily="2" charset="-78"/>
              </a:rPr>
              <a:t>سطح مارکر ها با افزایش سن جنین تغییر میکند</a:t>
            </a:r>
            <a:endParaRPr lang="en-US" b="1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b="1" dirty="0"/>
              <a:t>سن مادر دربارداری</a:t>
            </a:r>
            <a:r>
              <a:rPr lang="en-US" b="1" dirty="0"/>
              <a:t>ART</a:t>
            </a:r>
            <a:r>
              <a:rPr lang="fa-IR" b="1" dirty="0"/>
              <a:t> : در مورد تخمک اهدایی باید سن اهداء کننده بعنوان سن مادر در نظر گرفته شود.</a:t>
            </a:r>
            <a:endParaRPr lang="en-US" dirty="0"/>
          </a:p>
          <a:p>
            <a:pPr lvl="0" algn="r" rtl="1"/>
            <a:r>
              <a:rPr lang="fa-IR" b="1" dirty="0"/>
              <a:t>در </a:t>
            </a:r>
            <a:r>
              <a:rPr lang="en-US" b="1" dirty="0"/>
              <a:t>IVF </a:t>
            </a:r>
            <a:r>
              <a:rPr lang="fa-IR" b="1" dirty="0"/>
              <a:t>سطح </a:t>
            </a:r>
            <a:r>
              <a:rPr lang="en-US" b="1" dirty="0"/>
              <a:t>hCG </a:t>
            </a:r>
            <a:r>
              <a:rPr lang="fa-IR" b="1" dirty="0"/>
              <a:t>در سه ماه دوم افزایش و سطح </a:t>
            </a:r>
            <a:r>
              <a:rPr lang="en-US" b="1" dirty="0"/>
              <a:t>uE3</a:t>
            </a:r>
            <a:r>
              <a:rPr lang="fa-IR" b="1" dirty="0"/>
              <a:t> کاهش دارد.</a:t>
            </a:r>
            <a:endParaRPr lang="en-US" dirty="0"/>
          </a:p>
          <a:p>
            <a:pPr lvl="0" algn="r" rtl="1"/>
            <a:r>
              <a:rPr lang="fa-IR" b="1" dirty="0"/>
              <a:t>سابقه تریزومی قبلی : خطر وجود تریزومی بیشتر از مورد انتظار در نظر گرفته میشود. </a:t>
            </a:r>
            <a:endParaRPr lang="en-US" dirty="0"/>
          </a:p>
          <a:p>
            <a:pPr algn="l" rtl="1"/>
            <a:endParaRPr lang="fa-IR" b="1" dirty="0" smtClean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(Multiple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en-US" b="1" dirty="0" smtClean="0">
                <a:cs typeface="B Nazanin" panose="00000400000000000000" pitchFamily="2" charset="-78"/>
              </a:rPr>
              <a:t>  </a:t>
            </a:r>
            <a:r>
              <a:rPr lang="en-US" b="1" dirty="0" err="1" smtClean="0">
                <a:cs typeface="B Nazanin" panose="00000400000000000000" pitchFamily="2" charset="-78"/>
              </a:rPr>
              <a:t>MoM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ابتدا برای یکسان سازی و مقایسه نتایج آزمایش </a:t>
            </a:r>
            <a:r>
              <a:rPr lang="en-US" b="1" dirty="0" smtClean="0">
                <a:cs typeface="B Nazanin" panose="00000400000000000000" pitchFamily="2" charset="-78"/>
              </a:rPr>
              <a:t>AFP </a:t>
            </a:r>
            <a:r>
              <a:rPr lang="fa-IR" b="1" dirty="0" smtClean="0">
                <a:cs typeface="B Nazanin" panose="00000400000000000000" pitchFamily="2" charset="-78"/>
              </a:rPr>
              <a:t> درسرم مادر بین  آزمایشگاههای مختلف ابداع گردید.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پس از گذشت </a:t>
            </a:r>
            <a:r>
              <a:rPr lang="en-US" b="1" dirty="0" smtClean="0">
                <a:cs typeface="B Nazanin" panose="00000400000000000000" pitchFamily="2" charset="-78"/>
              </a:rPr>
              <a:t>37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سال بعنوان روش استاندارد گزارش نتایج غربالگری های سرم پذیرفته شد.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3679382"/>
            <a:ext cx="2590800" cy="276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8" r="7170" b="17381"/>
          <a:stretch/>
        </p:blipFill>
        <p:spPr bwMode="auto">
          <a:xfrm>
            <a:off x="1600200" y="1752600"/>
            <a:ext cx="886075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53400" cy="1096962"/>
          </a:xfrm>
        </p:spPr>
        <p:txBody>
          <a:bodyPr>
            <a:normAutofit/>
          </a:bodyPr>
          <a:lstStyle/>
          <a:p>
            <a:pPr algn="ctr" rtl="1"/>
            <a:r>
              <a:rPr lang="fa-IR" dirty="0"/>
              <a:t>نکات مهم در </a:t>
            </a:r>
            <a:r>
              <a:rPr lang="en-US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MoM</a:t>
            </a:r>
            <a:endParaRPr lang="en-US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610600" cy="5135563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اساس محاسبه ریسک در تریزومی ها بدست آوردن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MoMs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اصلاح شده برای هر مارکر و ضرب کردن نسبت احتمال هر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MoM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در ریسک اولیه مادر است.</a:t>
            </a:r>
          </a:p>
          <a:p>
            <a:pPr algn="r" rtl="1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مدین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ها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اساس محاسبه ریسک در تمام پروتکل های غربالگری هستند.</a:t>
            </a:r>
          </a:p>
          <a:p>
            <a:pPr algn="r" rtl="1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مدین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نادرست      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MoM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نادرست           ریسک نادرست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مدین ها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در هر هفته و روز بارداری تغییر میکنند ،مثلاً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AFP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با افزایش هفته های بارداری افزایش می یابد.</a:t>
            </a:r>
          </a:p>
          <a:p>
            <a:pPr algn="r" rtl="1"/>
            <a:endParaRPr lang="fa-IR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533271" y="4167982"/>
            <a:ext cx="489204" cy="3322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268746" y="4188556"/>
            <a:ext cx="533400" cy="31851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/>
              <a:t>ﺗﻌﺮﯾﻒ ﻏﺮﺑﺎﻟﮕﺮي</a:t>
            </a:r>
            <a:endParaRPr lang="en-US" sz="4000" dirty="0" smtClean="0"/>
          </a:p>
          <a:p>
            <a:pPr algn="r" rtl="1"/>
            <a:r>
              <a:rPr lang="fa-IR" sz="4000" dirty="0" smtClean="0"/>
              <a:t> ﻏﺮﺑﺎﻟﮕﺮي ﺑﻪ ﻣﻌﻨﯽ اﻧﺪازهﮔﯿﺮي ﺳﻄﺢ ﻣﺎرﮐﺮﻫﺎﯾﯽ اﺳﺖ ﮐﻪ ﺑﺎ ﺗﻔﺴﯿﺮ ﻧﺘﺎﯾﺞ آﻧﻬﺎ </a:t>
            </a:r>
            <a:endParaRPr lang="en-US" sz="4000" dirty="0" smtClean="0"/>
          </a:p>
          <a:p>
            <a:pPr algn="r" rtl="1"/>
            <a:r>
              <a:rPr lang="fa-IR" sz="4000" dirty="0" smtClean="0"/>
              <a:t>بتوانیم ﺑﻪ وﺟﻮد ﯾﮏ ﻧﺎﻫﻨﺠﺎري در ﺟﻤﻌﯿﺘﯽ ﭘﯽ ببریم </a:t>
            </a:r>
            <a:endParaRPr lang="en-US" sz="4000" dirty="0" smtClean="0"/>
          </a:p>
          <a:p>
            <a:pPr algn="r" rtl="1"/>
            <a:r>
              <a:rPr lang="fa-IR" sz="4000" dirty="0" smtClean="0"/>
              <a:t>و ﺑﺘﻮان ﻧﺘﯿﺠﻪ ﮔﺮﻓﺖ ﮐﻪ ﺳﻄﺢ اﯾﻦ ﻣﺎرﮐﺮﻫﺎ در ﺟﻤﻌﯿﺖ ﻃﺒﯿﻌﯽ و ﺟﻤﻌﯿﺖ ﻣﺘﺎﺛﺮ از ﻧﺎﻫﻨﺠﺎري با همدیگر ﻣﺘﻔﺎوت اﺳﺖ.</a:t>
            </a:r>
          </a:p>
        </p:txBody>
      </p:sp>
    </p:spTree>
    <p:extLst>
      <p:ext uri="{BB962C8B-B14F-4D97-AF65-F5344CB8AC3E}">
        <p14:creationId xmlns:p14="http://schemas.microsoft.com/office/powerpoint/2010/main" val="30544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533401"/>
            <a:ext cx="8382000" cy="5135563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مدین ها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با روشهای مختلف اندازه گیری هر مارکر تغییر میکنند ،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PAPA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که با روش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RIA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بدست آمده با مدین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PAPA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که با روش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ELISA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 اندازه گیری شده متفاوت است.</a:t>
            </a:r>
          </a:p>
          <a:p>
            <a:pPr algn="just" rtl="1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مدین ها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در جمعیت ها و نژاد های مختلف متفاوت هستند ، لذا به هیچ عنوان نمی توان از مدین هایی که در سایر کشورها برای محاسبه ریسک استفاده میشود برای محاسبه ریسک زنان ایرانی استفاده کرد.</a:t>
            </a:r>
          </a:p>
          <a:p>
            <a:pPr algn="just" rtl="1"/>
            <a:endParaRPr lang="en-US" sz="3600" b="1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43" y="4358640"/>
            <a:ext cx="352606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33400"/>
            <a:ext cx="8077200" cy="3657600"/>
          </a:xfrm>
        </p:spPr>
        <p:txBody>
          <a:bodyPr>
            <a:normAutofit fontScale="92500"/>
          </a:bodyPr>
          <a:lstStyle/>
          <a:p>
            <a:pPr marL="0" indent="0" algn="just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مدین ها با مارک ها و برندهای مختلف یک روش اندازه گیری نیز متفاوت هستند، حتی </a:t>
            </a:r>
            <a:r>
              <a:rPr lang="en-US" b="1" dirty="0" smtClean="0">
                <a:cs typeface="B Nazanin" panose="00000400000000000000" pitchFamily="2" charset="-78"/>
              </a:rPr>
              <a:t> Lot No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های متفاوت مدین های متفاوتی دارند.</a:t>
            </a:r>
          </a:p>
          <a:p>
            <a:pPr algn="just" rtl="1"/>
            <a:endParaRPr lang="fa-IR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مدین های </a:t>
            </a:r>
            <a:r>
              <a:rPr lang="fa-IR" b="1" dirty="0">
                <a:cs typeface="B Nazanin" panose="00000400000000000000" pitchFamily="2" charset="-78"/>
              </a:rPr>
              <a:t>بدست آمده از نتایج آزمایش بیمار خام بوده و باید با در نظر گرفتن پارامترهایی همچون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وزن ،مصرف سیگار، دیابت ، بارداری از طریق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IVF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، بارداری دوقلو </a:t>
            </a:r>
            <a:r>
              <a:rPr lang="fa-IR" b="1" dirty="0">
                <a:cs typeface="B Nazanin" panose="00000400000000000000" pitchFamily="2" charset="-78"/>
              </a:rPr>
              <a:t>اصلاح </a:t>
            </a:r>
            <a:r>
              <a:rPr lang="fa-IR" b="1" dirty="0" smtClean="0">
                <a:cs typeface="B Nazanin" panose="00000400000000000000" pitchFamily="2" charset="-78"/>
              </a:rPr>
              <a:t>شوند.</a:t>
            </a:r>
          </a:p>
          <a:p>
            <a:pPr marL="0" indent="0" algn="just" rtl="1">
              <a:buNone/>
            </a:pP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77" y="3977700"/>
            <a:ext cx="3821174" cy="28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631950" y="115888"/>
            <a:ext cx="8928100" cy="65532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ERYTHROBLASTOSIS FETALIS</a:t>
            </a:r>
          </a:p>
          <a:p>
            <a:pPr algn="just"/>
            <a:r>
              <a:rPr lang="en-US" altLang="en-US" sz="3600" dirty="0" smtClean="0"/>
              <a:t>Detection of fetal blood in maternal circulation has conventionally been identified in the setting of incompatibility (i.e., Rh-negative mother carrying an Rh-positive fetus). </a:t>
            </a:r>
          </a:p>
          <a:p>
            <a:pPr algn="just"/>
            <a:r>
              <a:rPr lang="en-US" altLang="en-US" sz="3600" dirty="0" smtClean="0"/>
              <a:t>However, flow cytometry has been reported as an effective alternative in this regard.</a:t>
            </a:r>
          </a:p>
        </p:txBody>
      </p:sp>
    </p:spTree>
    <p:extLst>
      <p:ext uri="{BB962C8B-B14F-4D97-AF65-F5344CB8AC3E}">
        <p14:creationId xmlns:p14="http://schemas.microsoft.com/office/powerpoint/2010/main" val="233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60350"/>
            <a:ext cx="7127875" cy="619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هر آزمایشگاه باید مدین های خاص خود را بر اساس</a:t>
            </a:r>
            <a:r>
              <a:rPr lang="fa-IR" sz="36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3600" dirty="0"/>
          </a:p>
          <a:p>
            <a:pPr lvl="0" algn="r" rtl="1"/>
            <a:r>
              <a:rPr lang="en-US" sz="36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a-IR" sz="36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جمعیت مراجعه کننده </a:t>
            </a:r>
            <a:endParaRPr lang="en-US" sz="3600" dirty="0"/>
          </a:p>
          <a:p>
            <a:pPr lvl="0" algn="r" rtl="1"/>
            <a:r>
              <a:rPr lang="fa-IR" sz="36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روش اندازه گیری پارامترها </a:t>
            </a:r>
            <a:endParaRPr lang="en-US" sz="3600" dirty="0"/>
          </a:p>
          <a:p>
            <a:pPr lvl="0" algn="r" rtl="1"/>
            <a:r>
              <a:rPr lang="en-US" sz="36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a-IR" sz="36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کیت مصرفی</a:t>
            </a:r>
            <a:endParaRPr lang="en-US" sz="3600" dirty="0"/>
          </a:p>
          <a:p>
            <a:pPr algn="r" rtl="1"/>
            <a:r>
              <a:rPr lang="fa-IR" sz="36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بدست آورد.</a:t>
            </a:r>
            <a:endParaRPr lang="en-US" sz="3600" dirty="0"/>
          </a:p>
          <a:p>
            <a:pPr algn="r"/>
            <a:r>
              <a:rPr lang="en-US" sz="36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241485"/>
            <a:ext cx="8305800" cy="4385772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sz="5400" b="1" dirty="0"/>
              <a:t>Pregnancy-Associated Plasma Protein A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5400" b="1" dirty="0"/>
              <a:t>Free </a:t>
            </a:r>
            <a:r>
              <a:rPr lang="el-GR" sz="5400" b="1" dirty="0">
                <a:latin typeface="Times New Roman"/>
                <a:cs typeface="Times New Roman"/>
              </a:rPr>
              <a:t>β</a:t>
            </a:r>
            <a:r>
              <a:rPr lang="en-US" sz="5400" b="1" dirty="0"/>
              <a:t>-</a:t>
            </a:r>
            <a:r>
              <a:rPr lang="en-US" sz="5400" b="1" dirty="0" err="1"/>
              <a:t>hCG</a:t>
            </a:r>
            <a:endParaRPr lang="en-US" sz="5400" b="1" dirty="0"/>
          </a:p>
          <a:p>
            <a:pPr marL="400050" indent="-400050">
              <a:buFont typeface="+mj-lt"/>
              <a:buAutoNum type="romanLcPeriod"/>
            </a:pPr>
            <a:r>
              <a:rPr lang="en-US" sz="5400" b="1" dirty="0"/>
              <a:t>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434371"/>
            <a:ext cx="3657600" cy="24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Markers measured in the first trimester screening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82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631950" y="115889"/>
            <a:ext cx="8928100" cy="6626225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solidFill>
                  <a:srgbClr val="0033CC"/>
                </a:solidFill>
              </a:rPr>
              <a:t>DOWN SYNDROME</a:t>
            </a:r>
          </a:p>
          <a:p>
            <a:pPr algn="just"/>
            <a:r>
              <a:rPr lang="en-US" altLang="en-US" sz="3200" dirty="0" smtClean="0"/>
              <a:t>All women should be offered screening for fetal chromosomal abnormalities before age 20 weeks, regardless of maternal age. </a:t>
            </a:r>
            <a:endParaRPr lang="fa-IR" altLang="en-US" sz="3200" dirty="0" smtClean="0"/>
          </a:p>
          <a:p>
            <a:pPr algn="just"/>
            <a:r>
              <a:rPr lang="en-US" altLang="en-US" sz="3200" dirty="0" smtClean="0"/>
              <a:t>First-trimester screening, performed between 10 and 13 weeks, </a:t>
            </a:r>
          </a:p>
          <a:p>
            <a:pPr algn="just"/>
            <a:r>
              <a:rPr lang="en-US" altLang="en-US" sz="3200" dirty="0" smtClean="0"/>
              <a:t>includes nuchal translucency measurement combined with two maternal serum </a:t>
            </a:r>
            <a:r>
              <a:rPr lang="en-US" altLang="en-US" sz="3200" dirty="0" err="1" smtClean="0"/>
              <a:t>analytes</a:t>
            </a:r>
            <a:r>
              <a:rPr lang="en-US" altLang="en-US" sz="3200" dirty="0" smtClean="0"/>
              <a:t>: free β-subunit of </a:t>
            </a:r>
            <a:r>
              <a:rPr lang="en-US" altLang="en-US" sz="3200" dirty="0" err="1" smtClean="0"/>
              <a:t>hCG</a:t>
            </a:r>
            <a:r>
              <a:rPr lang="en-US" altLang="en-US" sz="3200" dirty="0" smtClean="0"/>
              <a:t> with pregnancy-associated plasma protein A (PAPP-A) and maternal age. </a:t>
            </a:r>
          </a:p>
          <a:p>
            <a:pPr algn="just"/>
            <a:r>
              <a:rPr lang="en-US" altLang="en-US" sz="3200" dirty="0" smtClean="0"/>
              <a:t>An increase in the size of nuchal translucency, which refers to a fluid collection at the back of the fetal neck in the first trimester, is characteristic of fetal chromosomal and structural abnormalities. </a:t>
            </a:r>
          </a:p>
        </p:txBody>
      </p:sp>
    </p:spTree>
    <p:extLst>
      <p:ext uri="{BB962C8B-B14F-4D97-AF65-F5344CB8AC3E}">
        <p14:creationId xmlns:p14="http://schemas.microsoft.com/office/powerpoint/2010/main" val="26771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872" y="161364"/>
            <a:ext cx="8330372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4000" dirty="0"/>
              <a:t>Nuchal translucency, as a single </a:t>
            </a:r>
            <a:r>
              <a:rPr lang="en-US" altLang="en-US" sz="4000" dirty="0" err="1"/>
              <a:t>ultrasonographic</a:t>
            </a:r>
            <a:r>
              <a:rPr lang="en-US" altLang="en-US" sz="4000" dirty="0"/>
              <a:t> marker, has a detection rate of 64% to 70% for Down syndrome, trisomy 18, trisomy 13, and Turner’s syndrome. </a:t>
            </a:r>
          </a:p>
          <a:p>
            <a:pPr algn="just"/>
            <a:r>
              <a:rPr lang="en-US" altLang="en-US" sz="4000" dirty="0"/>
              <a:t>Adding the calculation of maternal serum PAPP-A and β-</a:t>
            </a:r>
            <a:r>
              <a:rPr lang="en-US" altLang="en-US" sz="4000" dirty="0" err="1"/>
              <a:t>hCG</a:t>
            </a:r>
            <a:r>
              <a:rPr lang="en-US" altLang="en-US" sz="4000" dirty="0"/>
              <a:t> improves the detection rate to 82% to 87%.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3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631950" y="1"/>
            <a:ext cx="9036050" cy="67421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200" dirty="0" smtClean="0"/>
              <a:t>Patient data are converted to </a:t>
            </a:r>
            <a:r>
              <a:rPr lang="en-US" altLang="en-US" sz="3200" dirty="0" err="1" smtClean="0"/>
              <a:t>MoM</a:t>
            </a:r>
            <a:r>
              <a:rPr lang="en-US" altLang="en-US" sz="3200" dirty="0" smtClean="0"/>
              <a:t> based on population and gestational age. </a:t>
            </a:r>
          </a:p>
          <a:p>
            <a:pPr algn="just"/>
            <a:r>
              <a:rPr lang="en-US" altLang="en-US" sz="3200" dirty="0" smtClean="0"/>
              <a:t>PAPP-A is a glycoprotein produced by the trophoblast; its levels are reduced to 0.48 </a:t>
            </a:r>
            <a:r>
              <a:rPr lang="en-US" altLang="en-US" sz="3200" dirty="0" err="1" smtClean="0"/>
              <a:t>MoM</a:t>
            </a:r>
            <a:r>
              <a:rPr lang="en-US" altLang="en-US" sz="3200" dirty="0" smtClean="0"/>
              <a:t> in affected pregnancies, whereas levels of free β-subunit are elevated to 1.98 </a:t>
            </a:r>
            <a:r>
              <a:rPr lang="en-US" altLang="en-US" sz="3200" dirty="0" err="1" smtClean="0"/>
              <a:t>MoM</a:t>
            </a:r>
            <a:r>
              <a:rPr lang="en-US" altLang="en-US" sz="3200" dirty="0" smtClean="0"/>
              <a:t> in comparison with normal pregnancies. </a:t>
            </a:r>
          </a:p>
          <a:p>
            <a:pPr algn="just"/>
            <a:r>
              <a:rPr lang="en-US" sz="3200" b="1" dirty="0"/>
              <a:t>Pappalysin-1,</a:t>
            </a:r>
            <a:r>
              <a:rPr lang="en-US" sz="3200" dirty="0"/>
              <a:t> also known as </a:t>
            </a:r>
            <a:r>
              <a:rPr lang="en-US" sz="3200" b="1" dirty="0"/>
              <a:t>pregnancy-associated plasma protein A,</a:t>
            </a:r>
            <a:r>
              <a:rPr lang="en-US" sz="3200" dirty="0"/>
              <a:t> is a </a:t>
            </a:r>
            <a:r>
              <a:rPr lang="en-US" sz="3200" dirty="0">
                <a:hlinkClick r:id="rId2" tooltip="Protein"/>
              </a:rPr>
              <a:t>protein</a:t>
            </a:r>
            <a:r>
              <a:rPr lang="en-US" sz="3200" dirty="0"/>
              <a:t> encoded by the PAPPA </a:t>
            </a:r>
            <a:r>
              <a:rPr lang="en-US" sz="3200" dirty="0">
                <a:hlinkClick r:id="rId3" tooltip="Gene"/>
              </a:rPr>
              <a:t>gene</a:t>
            </a:r>
            <a:r>
              <a:rPr lang="en-US" sz="3200" dirty="0"/>
              <a:t> in humans. PAPPA is a secreted protease whose main substrate is insulin-like growth factor binding proteins. </a:t>
            </a:r>
            <a:endParaRPr lang="en-US" sz="3200" dirty="0" smtClean="0"/>
          </a:p>
          <a:p>
            <a:pPr algn="just"/>
            <a:r>
              <a:rPr lang="en-US" sz="3200" dirty="0" smtClean="0"/>
              <a:t>Pappalysin-1 </a:t>
            </a:r>
            <a:r>
              <a:rPr lang="en-US" sz="3200" dirty="0"/>
              <a:t>is also used in screening tests for </a:t>
            </a:r>
            <a:r>
              <a:rPr lang="en-US" sz="3200" dirty="0">
                <a:hlinkClick r:id="rId4" tooltip="Down syndrome"/>
              </a:rPr>
              <a:t>Down syndrome</a:t>
            </a:r>
            <a:r>
              <a:rPr lang="en-US" sz="3200" dirty="0"/>
              <a:t> and </a:t>
            </a:r>
            <a:r>
              <a:rPr lang="en-US" sz="3200" u="sng" dirty="0" err="1">
                <a:hlinkClick r:id="rId5" tooltip="Aneuploid"/>
              </a:rPr>
              <a:t>aneuploid</a:t>
            </a:r>
            <a:r>
              <a:rPr lang="en-US" sz="3200" dirty="0"/>
              <a:t> </a:t>
            </a:r>
            <a:r>
              <a:rPr lang="en-US" sz="3200" u="sng" dirty="0">
                <a:hlinkClick r:id="rId6" tooltip="Fetus"/>
              </a:rPr>
              <a:t>fetuses</a:t>
            </a:r>
            <a:r>
              <a:rPr lang="en-US" sz="3200" dirty="0"/>
              <a:t> (fetuses with an abnormal number of </a:t>
            </a:r>
            <a:r>
              <a:rPr lang="en-US" sz="3200" u="sng" dirty="0" smtClean="0">
                <a:hlinkClick r:id="rId7" tooltip="Chromosome"/>
              </a:rPr>
              <a:t>chromosomes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70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260350"/>
            <a:ext cx="8893175" cy="6597650"/>
          </a:xfrm>
          <a:noFill/>
        </p:spPr>
      </p:pic>
    </p:spTree>
    <p:extLst>
      <p:ext uri="{BB962C8B-B14F-4D97-AF65-F5344CB8AC3E}">
        <p14:creationId xmlns:p14="http://schemas.microsoft.com/office/powerpoint/2010/main" val="16066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b="1" dirty="0"/>
              <a:t>اندازه گیری </a:t>
            </a:r>
            <a:r>
              <a:rPr lang="en-US" dirty="0"/>
              <a:t>PAPPA</a:t>
            </a:r>
            <a:r>
              <a:rPr lang="fa-IR" b="1" dirty="0" smtClean="0"/>
              <a:t> </a:t>
            </a:r>
            <a:r>
              <a:rPr lang="fa-IR" b="1" dirty="0"/>
              <a:t>به تنهایی 60%وهمراه با </a:t>
            </a:r>
            <a:r>
              <a:rPr lang="en-US" b="1" dirty="0"/>
              <a:t>Free-b hCG</a:t>
            </a:r>
            <a:r>
              <a:rPr lang="fa-IR" b="1" dirty="0"/>
              <a:t> حدود 70%  ازحاملگی های با سندرم داون را مشخص میکند.</a:t>
            </a:r>
            <a:r>
              <a:rPr lang="en-US" b="1" dirty="0"/>
              <a:t>(FP 5%)</a:t>
            </a:r>
            <a:endParaRPr lang="en-US" dirty="0"/>
          </a:p>
          <a:p>
            <a:pPr lvl="0" algn="r" rtl="1"/>
            <a:r>
              <a:rPr lang="fa-IR" b="1" dirty="0"/>
              <a:t>با اندازه گیری </a:t>
            </a:r>
            <a:r>
              <a:rPr lang="en-US" b="1" dirty="0"/>
              <a:t>NT</a:t>
            </a:r>
            <a:r>
              <a:rPr lang="fa-IR" b="1" dirty="0"/>
              <a:t>این نرخ تشخیصی به حدود 90% میرسد.</a:t>
            </a:r>
            <a:endParaRPr lang="en-US" dirty="0"/>
          </a:p>
          <a:p>
            <a:pPr lvl="0" algn="r" rtl="1"/>
            <a:r>
              <a:rPr lang="fa-IR" b="1" dirty="0"/>
              <a:t>سطح سرمی </a:t>
            </a:r>
            <a:r>
              <a:rPr lang="en-US" b="1" dirty="0"/>
              <a:t>PAPP-A</a:t>
            </a:r>
            <a:r>
              <a:rPr lang="fa-IR" b="1" dirty="0"/>
              <a:t> در سندرم داون و تریزومی 18 بشدت کاهش میابد.</a:t>
            </a:r>
            <a:r>
              <a:rPr lang="en-US" b="1" dirty="0"/>
              <a:t>(MoM &lt; 0.5)</a:t>
            </a:r>
            <a:endParaRPr lang="en-US" dirty="0"/>
          </a:p>
          <a:p>
            <a:pPr lvl="0" algn="r" rtl="1"/>
            <a:r>
              <a:rPr lang="fa-IR" b="1" dirty="0"/>
              <a:t>بکار گیری روش کمکی در بارداری </a:t>
            </a:r>
            <a:r>
              <a:rPr lang="en-US" b="1" dirty="0"/>
              <a:t>(ART)</a:t>
            </a:r>
            <a:r>
              <a:rPr lang="fa-IR" b="1" dirty="0"/>
              <a:t> باعث کاهش سطح سرمی </a:t>
            </a:r>
            <a:r>
              <a:rPr lang="en-US" b="1" dirty="0"/>
              <a:t>PAPP-A</a:t>
            </a:r>
            <a:r>
              <a:rPr lang="fa-IR" b="1" dirty="0"/>
              <a:t>میشود.</a:t>
            </a:r>
            <a:endParaRPr lang="en-US" dirty="0"/>
          </a:p>
          <a:p>
            <a:pPr lvl="0" algn="r" rtl="1"/>
            <a:r>
              <a:rPr lang="fa-IR" b="1" dirty="0"/>
              <a:t>مصرف سیگار نیزسطح سرمی را 15تا20%کاهش میدهد.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49" y="783772"/>
            <a:ext cx="8876714" cy="57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12" y="365125"/>
            <a:ext cx="11228294" cy="62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09601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free β-subunit can derive from three sources: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trophoblast cell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dissociation of hCG into free α- and free β-subunits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macrophage or neutrophil enzymes nicking the hCG molecule. </a:t>
            </a: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free β-hCG circulating in maternal serum corresponds to only about 0.3–4 % of the total hCG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6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54" y="-1071656"/>
            <a:ext cx="11497235" cy="5524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873" y="5520480"/>
            <a:ext cx="8106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trisomy 13 or</a:t>
            </a:r>
            <a:r>
              <a:rPr lang="en-US" sz="3600" dirty="0"/>
              <a:t> </a:t>
            </a:r>
            <a:r>
              <a:rPr lang="en-US" sz="3600" dirty="0" err="1"/>
              <a:t>Patau</a:t>
            </a:r>
            <a:r>
              <a:rPr lang="en-US" sz="3600" dirty="0"/>
              <a:t> </a:t>
            </a:r>
            <a:r>
              <a:rPr lang="en-US" sz="3600" dirty="0" smtClean="0"/>
              <a:t>syndrome </a:t>
            </a:r>
            <a:r>
              <a:rPr lang="en-US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or  </a:t>
            </a:r>
            <a:r>
              <a:rPr lang="en-US" sz="3600" b="1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27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57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47" y="365125"/>
            <a:ext cx="11120718" cy="6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cs typeface="B Titr" panose="00000700000000000000" pitchFamily="2" charset="-78"/>
              </a:rPr>
              <a:t>نکات مهم در اندازه گیری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cs typeface="B Titr" panose="00000700000000000000" pitchFamily="2" charset="-78"/>
              </a:rPr>
              <a:t>free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Symbol" panose="05050102010706020507" pitchFamily="18" charset="2"/>
                <a:cs typeface="B Titr" panose="00000700000000000000" pitchFamily="2" charset="-78"/>
              </a:rPr>
              <a:t>b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cs typeface="B Titr" panose="00000700000000000000" pitchFamily="2" charset="-78"/>
              </a:rPr>
              <a:t> -hCG</a:t>
            </a:r>
            <a:endParaRPr lang="en-US" b="1" dirty="0">
              <a:ln>
                <a:solidFill>
                  <a:schemeClr val="tx1"/>
                </a:solidFill>
              </a:ln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524001"/>
            <a:ext cx="8458200" cy="4602163"/>
          </a:xfrm>
        </p:spPr>
        <p:txBody>
          <a:bodyPr>
            <a:normAutofit/>
          </a:bodyPr>
          <a:lstStyle/>
          <a:p>
            <a:pPr marL="571500" indent="-571500" algn="r" rtl="1">
              <a:buFont typeface="+mj-lt"/>
              <a:buAutoNum type="romanUcPeriod"/>
            </a:pPr>
            <a:r>
              <a:rPr lang="fa-IR" b="1" dirty="0" smtClean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از نمونه پلاسما استفاده نشود.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fa-IR" b="1" dirty="0"/>
              <a:t>پایداری آن در سرم در دمای 15-25 بمدت 8ساعت و دمای2-8درجه 7 روز و در 20- درجه تا 10 ماه </a:t>
            </a:r>
            <a:r>
              <a:rPr lang="fa-IR" b="1" dirty="0" smtClean="0"/>
              <a:t>میباشد</a:t>
            </a:r>
            <a:endParaRPr lang="en-US" b="1" dirty="0" smtClean="0"/>
          </a:p>
          <a:p>
            <a:pPr lvl="0" algn="r" rtl="1"/>
            <a:r>
              <a:rPr lang="fa-IR" b="1" dirty="0"/>
              <a:t>برای جلوگیری از اثر تبخیری </a:t>
            </a:r>
            <a:r>
              <a:rPr lang="en-US" b="1" dirty="0"/>
              <a:t>(Evaporation Effect) </a:t>
            </a:r>
            <a:r>
              <a:rPr lang="fa-IR" b="1" dirty="0"/>
              <a:t> روی نمونه ها و کنترل حداکثر تا 2 ساعت آنالیز انجام شود.  </a:t>
            </a:r>
            <a:endParaRPr lang="en-US" dirty="0" smtClean="0">
              <a:effectLst/>
            </a:endParaRPr>
          </a:p>
          <a:p>
            <a:pPr marL="0" indent="0" algn="r" rtl="1">
              <a:buNone/>
            </a:pPr>
            <a:endParaRPr lang="fa-IR" dirty="0" smtClean="0">
              <a:solidFill>
                <a:schemeClr val="bg1"/>
              </a:solidFill>
              <a:cs typeface="2  Baran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i="1" dirty="0">
                <a:solidFill>
                  <a:srgbClr val="002060"/>
                </a:solidFill>
                <a:cs typeface="2  Baran" panose="00000400000000000000" pitchFamily="2" charset="-78"/>
              </a:rPr>
              <a:t>Reference range in healthy non-pregnant&lt;0.1IU/L</a:t>
            </a:r>
          </a:p>
        </p:txBody>
      </p:sp>
    </p:spTree>
    <p:extLst>
      <p:ext uri="{BB962C8B-B14F-4D97-AF65-F5344CB8AC3E}">
        <p14:creationId xmlns:p14="http://schemas.microsoft.com/office/powerpoint/2010/main" val="23872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" y="497541"/>
            <a:ext cx="11887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3"/>
            <a:ext cx="10515600" cy="5889580"/>
          </a:xfrm>
        </p:spPr>
        <p:txBody>
          <a:bodyPr>
            <a:normAutofit/>
          </a:bodyPr>
          <a:lstStyle/>
          <a:p>
            <a:pPr lvl="0" algn="r"/>
            <a:r>
              <a:rPr lang="en-US" sz="4000" b="1" dirty="0"/>
              <a:t>First Trimester Combined Screening Test</a:t>
            </a:r>
            <a:endParaRPr lang="en-US" sz="4000" dirty="0"/>
          </a:p>
          <a:p>
            <a:pPr lvl="0" algn="r" rtl="1"/>
            <a:r>
              <a:rPr lang="fa-IR" sz="4000" b="1" dirty="0"/>
              <a:t>با اضافه شدن مارکر</a:t>
            </a:r>
            <a:r>
              <a:rPr lang="en-US" sz="4000" b="1" dirty="0"/>
              <a:t>NT</a:t>
            </a:r>
            <a:r>
              <a:rPr lang="fa-IR" sz="4000" b="1" dirty="0"/>
              <a:t> به اندازه گیری  های</a:t>
            </a:r>
            <a:r>
              <a:rPr lang="en-US" sz="4000" b="1" dirty="0"/>
              <a:t>Free b- hCG </a:t>
            </a:r>
            <a:r>
              <a:rPr lang="fa-IR" sz="4000" b="1" dirty="0"/>
              <a:t>و </a:t>
            </a:r>
            <a:r>
              <a:rPr lang="en-US" sz="4000" b="1" dirty="0"/>
              <a:t>PAPP-A </a:t>
            </a:r>
            <a:r>
              <a:rPr lang="fa-IR" sz="4000" b="1" dirty="0"/>
              <a:t> در سال 1988 شکل گرفت.</a:t>
            </a:r>
            <a:endParaRPr lang="en-US" sz="4000" dirty="0"/>
          </a:p>
          <a:p>
            <a:pPr lvl="0" algn="r" rtl="1"/>
            <a:r>
              <a:rPr lang="fa-IR" sz="4000" b="1" dirty="0"/>
              <a:t>در این تست، مارکر</a:t>
            </a:r>
            <a:r>
              <a:rPr lang="en-US" sz="4000" b="1" dirty="0"/>
              <a:t>NT</a:t>
            </a:r>
            <a:r>
              <a:rPr lang="fa-IR" sz="4000" b="1" dirty="0"/>
              <a:t> بیشترین تاثیر را در محاسبه خطر نهایی دارد.</a:t>
            </a:r>
            <a:endParaRPr lang="en-US" sz="4000" dirty="0"/>
          </a:p>
          <a:p>
            <a:pPr lvl="0" algn="r" rtl="1"/>
            <a:r>
              <a:rPr lang="fa-IR" sz="4000" b="1" dirty="0"/>
              <a:t>نرخ تشخیص در تست دابل مارکر حدود 68% و در تست </a:t>
            </a:r>
            <a:r>
              <a:rPr lang="en-US" sz="4000" b="1" dirty="0"/>
              <a:t>Combined</a:t>
            </a:r>
            <a:r>
              <a:rPr lang="fa-IR" sz="4000" b="1" dirty="0"/>
              <a:t> حدود 85% (با احتساب میزان 5% مثبت کاذب) </a:t>
            </a:r>
            <a:endParaRPr lang="en-US" sz="4000" dirty="0"/>
          </a:p>
          <a:p>
            <a:pPr marL="0" indent="0" algn="r" rtl="1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66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631950" y="115888"/>
            <a:ext cx="9036050" cy="65532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LABORATORY EVALUATION OF PREGNANCY</a:t>
            </a:r>
          </a:p>
          <a:p>
            <a:pPr algn="just"/>
            <a:r>
              <a:rPr lang="en-US" altLang="en-US" dirty="0" smtClean="0"/>
              <a:t>On a patient’s first visit to an obstetrician, ideally early in the first trimester, a number of clinical laboratory tests are routinely ordered to identify disorders that can be treated or prevented. </a:t>
            </a:r>
          </a:p>
          <a:p>
            <a:pPr algn="just"/>
            <a:r>
              <a:rPr lang="en-US" altLang="en-US" dirty="0" smtClean="0"/>
              <a:t>At the initial visit and throughout the pregnancy, a routine number of tests are ordered for the healthy pregnant female (Table 25-2). </a:t>
            </a:r>
          </a:p>
          <a:p>
            <a:pPr algn="just"/>
            <a:r>
              <a:rPr lang="en-US" altLang="en-US" dirty="0" smtClean="0"/>
              <a:t>Simple, inexpensive blood and urine tests are carried out for anemia, red cell alloimmunization, and suspected viral or bacterial infection.</a:t>
            </a:r>
          </a:p>
          <a:p>
            <a:pPr algn="just"/>
            <a:r>
              <a:rPr lang="en-US" altLang="en-US" dirty="0" smtClean="0"/>
              <a:t> Sometimes, the clinical history, physical examination, or test results indicate additional studies for genetic disease, disorders of coagulation or thrombosis, causes of spontaneous abortion, and other conditions. </a:t>
            </a:r>
          </a:p>
        </p:txBody>
      </p:sp>
    </p:spTree>
    <p:extLst>
      <p:ext uri="{BB962C8B-B14F-4D97-AF65-F5344CB8AC3E}">
        <p14:creationId xmlns:p14="http://schemas.microsoft.com/office/powerpoint/2010/main" val="14232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غربالگری متوالی</a:t>
            </a:r>
            <a:r>
              <a:rPr lang="en-US" b="1" dirty="0"/>
              <a:t>Sequential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به </a:t>
            </a:r>
            <a:r>
              <a:rPr lang="fa-IR" b="1" dirty="0"/>
              <a:t>دو صورت اجرا میشود:</a:t>
            </a:r>
            <a:endParaRPr lang="en-US" dirty="0"/>
          </a:p>
          <a:p>
            <a:pPr lvl="0" algn="r" rtl="1"/>
            <a:r>
              <a:rPr lang="en-US" b="1" dirty="0"/>
              <a:t> Stepwise</a:t>
            </a:r>
            <a:r>
              <a:rPr lang="fa-IR" b="1" dirty="0"/>
              <a:t> قدم به قدم</a:t>
            </a:r>
            <a:endParaRPr lang="en-US" dirty="0" smtClean="0">
              <a:effectLst/>
            </a:endParaRPr>
          </a:p>
          <a:p>
            <a:pPr lvl="0" algn="r" rtl="1"/>
            <a:r>
              <a:rPr lang="en-US" b="1" dirty="0"/>
              <a:t>Contingent</a:t>
            </a:r>
            <a:r>
              <a:rPr lang="fa-IR" b="1" dirty="0"/>
              <a:t> مشروط </a:t>
            </a:r>
            <a:endParaRPr lang="en-US" dirty="0" smtClean="0">
              <a:effectLst/>
            </a:endParaRPr>
          </a:p>
          <a:p>
            <a:pPr algn="r" rtl="1"/>
            <a:r>
              <a:rPr lang="fa-IR" b="1" dirty="0"/>
              <a:t>در مدل </a:t>
            </a:r>
            <a:r>
              <a:rPr lang="en-US" b="1" dirty="0"/>
              <a:t>A</a:t>
            </a:r>
            <a:r>
              <a:rPr lang="fa-IR" b="1" dirty="0"/>
              <a:t> ابتدا در سه ماهه اول </a:t>
            </a:r>
            <a:r>
              <a:rPr lang="en-US" b="1" dirty="0"/>
              <a:t>FTS</a:t>
            </a:r>
            <a:r>
              <a:rPr lang="fa-IR" b="1" dirty="0"/>
              <a:t> انجام میشود ،اگر ریسک بدست آمده بالاتر از </a:t>
            </a:r>
            <a:r>
              <a:rPr lang="en-US" b="1" dirty="0"/>
              <a:t>Cut- off 1:50</a:t>
            </a:r>
            <a:r>
              <a:rPr lang="fa-IR" b="1" dirty="0"/>
              <a:t> باشد بیمار جهت مشاوره ژنتیک وانجام تست های تشخیصی معرفی میشود.</a:t>
            </a:r>
            <a:endParaRPr lang="en-US" dirty="0"/>
          </a:p>
          <a:p>
            <a:pPr algn="r" rtl="1"/>
            <a:r>
              <a:rPr lang="fa-IR" b="1" dirty="0"/>
              <a:t>اگر ریسک بدست آمده کمتر از </a:t>
            </a:r>
            <a:r>
              <a:rPr lang="en-US" b="1" dirty="0"/>
              <a:t>Cut-off </a:t>
            </a:r>
            <a:r>
              <a:rPr lang="fa-IR" b="1" dirty="0"/>
              <a:t> باشد بیمار کاندید غربالگری سه ماهه دوم (کواد) خواهد بود.    </a:t>
            </a:r>
            <a:endParaRPr lang="en-US" dirty="0"/>
          </a:p>
          <a:p>
            <a:pPr algn="r" rtl="1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در مدل </a:t>
            </a:r>
            <a:r>
              <a:rPr lang="en-US" b="1" dirty="0"/>
              <a:t>Contingent</a:t>
            </a:r>
            <a:r>
              <a:rPr lang="fa-IR" b="1" dirty="0"/>
              <a:t>( مشروط </a:t>
            </a:r>
            <a:r>
              <a:rPr lang="fa-IR" b="1" dirty="0" smtClean="0"/>
              <a:t>) </a:t>
            </a:r>
            <a:endParaRPr lang="en-US" dirty="0" smtClean="0"/>
          </a:p>
          <a:p>
            <a:pPr algn="r" rtl="1"/>
            <a:r>
              <a:rPr lang="fa-IR" dirty="0" smtClean="0"/>
              <a:t>زنان بارداربر اساس نتایج غربالگری سه ماهه اول به 3 دسته  ریسک بالا ، ریسک متوسط و ریسک پایین تقسیم میشوند.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924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Cut-off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1"/>
            <a:ext cx="8686800" cy="5135563"/>
          </a:xfrm>
        </p:spPr>
        <p:txBody>
          <a:bodyPr>
            <a:normAutofit/>
          </a:bodyPr>
          <a:lstStyle/>
          <a:p>
            <a:pPr algn="r" rtl="1"/>
            <a:r>
              <a:rPr lang="fa-IR" b="1" kern="0" dirty="0">
                <a:latin typeface="Adobe Arabic" pitchFamily="18" charset="-78"/>
                <a:cs typeface="B Nazanin" panose="00000400000000000000" pitchFamily="2" charset="-78"/>
              </a:rPr>
              <a:t>هرچه میزان نرخ تشخیص را بالاتر ببریم موارد مثبت کاذب هم افزایش میابد</a:t>
            </a:r>
          </a:p>
          <a:p>
            <a:pPr algn="r" rtl="1"/>
            <a:r>
              <a:rPr lang="fa-IR" b="1" kern="0" dirty="0">
                <a:latin typeface="Adobe Arabic" pitchFamily="18" charset="-78"/>
                <a:cs typeface="B Nazanin" panose="00000400000000000000" pitchFamily="2" charset="-78"/>
              </a:rPr>
              <a:t>برای تعادل بین این دو از </a:t>
            </a:r>
            <a:r>
              <a:rPr lang="fa-IR" b="1" kern="0" dirty="0">
                <a:solidFill>
                  <a:srgbClr val="C00000"/>
                </a:solidFill>
                <a:latin typeface="Adobe Arabic" pitchFamily="18" charset="-78"/>
                <a:cs typeface="B Nazanin" panose="00000400000000000000" pitchFamily="2" charset="-78"/>
              </a:rPr>
              <a:t>حد تفکیک کننده </a:t>
            </a:r>
            <a:r>
              <a:rPr lang="en-US" b="1" kern="0" dirty="0">
                <a:solidFill>
                  <a:srgbClr val="C00000"/>
                </a:solidFill>
                <a:latin typeface="Adobe Arabic" pitchFamily="18" charset="-78"/>
                <a:cs typeface="B Nazanin" panose="00000400000000000000" pitchFamily="2" charset="-78"/>
              </a:rPr>
              <a:t>(cut off)</a:t>
            </a:r>
            <a:r>
              <a:rPr lang="fa-IR" b="1" kern="0" dirty="0">
                <a:solidFill>
                  <a:srgbClr val="C00000"/>
                </a:solidFill>
                <a:latin typeface="Adobe Arabic" pitchFamily="18" charset="-78"/>
                <a:cs typeface="B Nazanin" panose="00000400000000000000" pitchFamily="2" charset="-78"/>
              </a:rPr>
              <a:t> </a:t>
            </a:r>
            <a:r>
              <a:rPr lang="fa-IR" b="1" kern="0" dirty="0">
                <a:latin typeface="Adobe Arabic" pitchFamily="18" charset="-78"/>
                <a:cs typeface="B Nazanin" panose="00000400000000000000" pitchFamily="2" charset="-78"/>
              </a:rPr>
              <a:t>استفاده میکنیم</a:t>
            </a:r>
          </a:p>
          <a:p>
            <a:pPr algn="r" rtl="1"/>
            <a:r>
              <a:rPr lang="en-US" b="1" kern="0" dirty="0">
                <a:latin typeface="Adobe Arabic" pitchFamily="18" charset="-78"/>
                <a:cs typeface="B Nazanin" panose="00000400000000000000" pitchFamily="2" charset="-78"/>
              </a:rPr>
              <a:t>Cut off</a:t>
            </a:r>
            <a:r>
              <a:rPr lang="fa-IR" b="1" kern="0" dirty="0">
                <a:latin typeface="Adobe Arabic" pitchFamily="18" charset="-78"/>
                <a:cs typeface="B Nazanin" panose="00000400000000000000" pitchFamily="2" charset="-78"/>
              </a:rPr>
              <a:t> یعنی </a:t>
            </a:r>
            <a:r>
              <a:rPr lang="en-US" b="1" kern="0" dirty="0" smtClean="0">
                <a:latin typeface="Adobe Arabic" pitchFamily="18" charset="-78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latin typeface="Adobe Arabic" pitchFamily="18" charset="-78"/>
                <a:cs typeface="B Nazanin" panose="00000400000000000000" pitchFamily="2" charset="-78"/>
              </a:rPr>
              <a:t>تعیین </a:t>
            </a:r>
            <a:r>
              <a:rPr lang="fa-IR" b="1" kern="0" dirty="0">
                <a:latin typeface="Adobe Arabic" pitchFamily="18" charset="-78"/>
                <a:cs typeface="B Nazanin" panose="00000400000000000000" pitchFamily="2" charset="-78"/>
              </a:rPr>
              <a:t>میزانی از ریسک که دارای بیشترین نرخ تشخیص و کمترین میزان مثبت کاذب باشد.</a:t>
            </a:r>
          </a:p>
          <a:p>
            <a:pPr algn="r" rtl="1"/>
            <a:endParaRPr lang="en-US" kern="0" dirty="0">
              <a:solidFill>
                <a:srgbClr val="FFFF00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fa-IR" kern="0" dirty="0">
              <a:solidFill>
                <a:schemeClr val="accent2">
                  <a:lumMod val="40000"/>
                  <a:lumOff val="6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9" y="3586109"/>
            <a:ext cx="4572000" cy="327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8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/>
              <a:t>غربالگری سه ماهه </a:t>
            </a:r>
            <a:r>
              <a:rPr lang="fa-IR" b="1" dirty="0"/>
              <a:t>اول </a:t>
            </a:r>
            <a:r>
              <a:rPr lang="en-US" b="1" dirty="0"/>
              <a:t>Contingent panel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83" y="8971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dirty="0"/>
              <a:t> </a:t>
            </a:r>
            <a:r>
              <a:rPr lang="fa-IR" b="1" dirty="0" smtClean="0"/>
              <a:t>در </a:t>
            </a:r>
            <a:r>
              <a:rPr lang="fa-IR" b="1" dirty="0"/>
              <a:t>این پنل بیماران با 2 </a:t>
            </a:r>
            <a:r>
              <a:rPr lang="en-US" b="1" dirty="0"/>
              <a:t>Cut-off</a:t>
            </a:r>
            <a:r>
              <a:rPr lang="fa-IR" b="1" dirty="0"/>
              <a:t> (پایینی و بالایی ) به 3 گروه تقسیم میشوند:</a:t>
            </a:r>
            <a:endParaRPr lang="en-US" dirty="0"/>
          </a:p>
          <a:p>
            <a:pPr algn="r" rtl="1"/>
            <a:r>
              <a:rPr lang="fa-IR" b="1" dirty="0"/>
              <a:t>1-گروه نرمال با </a:t>
            </a:r>
            <a:r>
              <a:rPr lang="en-US" b="1" dirty="0"/>
              <a:t>Cut-off </a:t>
            </a:r>
            <a:r>
              <a:rPr lang="fa-IR" b="1" dirty="0"/>
              <a:t> پایینی کمتر از 1:1500</a:t>
            </a:r>
            <a:endParaRPr lang="en-US" dirty="0"/>
          </a:p>
          <a:p>
            <a:pPr algn="r" rtl="1"/>
            <a:r>
              <a:rPr lang="fa-IR" b="1" dirty="0"/>
              <a:t> (با نظر پزشک در 3 ماهه دوم تست </a:t>
            </a:r>
            <a:r>
              <a:rPr lang="en-US" b="1" dirty="0"/>
              <a:t>AFP</a:t>
            </a:r>
            <a:r>
              <a:rPr lang="fa-IR" b="1" dirty="0"/>
              <a:t> برای تعیین ریسک </a:t>
            </a:r>
            <a:r>
              <a:rPr lang="en-US" b="1" dirty="0"/>
              <a:t>NTD</a:t>
            </a:r>
            <a:r>
              <a:rPr lang="fa-IR" b="1" dirty="0"/>
              <a:t> انجام میشود)</a:t>
            </a:r>
            <a:endParaRPr lang="en-US" dirty="0"/>
          </a:p>
          <a:p>
            <a:pPr algn="r" rtl="1"/>
            <a:r>
              <a:rPr lang="fa-IR" b="1" dirty="0"/>
              <a:t>2- گروه </a:t>
            </a:r>
            <a:r>
              <a:rPr lang="en-US" b="1" dirty="0"/>
              <a:t>Intermediate risk</a:t>
            </a:r>
            <a:r>
              <a:rPr lang="fa-IR" b="1" dirty="0"/>
              <a:t> که ریسک سندرم داون آنها بین دو </a:t>
            </a:r>
            <a:r>
              <a:rPr lang="en-US" b="1" dirty="0"/>
              <a:t>Cut-off</a:t>
            </a:r>
            <a:r>
              <a:rPr lang="fa-IR" b="1" dirty="0"/>
              <a:t> 1:1500 و 1:100 قرار گرفته است.</a:t>
            </a:r>
            <a:endParaRPr lang="en-US" dirty="0"/>
          </a:p>
          <a:p>
            <a:pPr algn="r" rtl="1"/>
            <a:r>
              <a:rPr lang="fa-IR" b="1" dirty="0"/>
              <a:t>(مراجعه جهت تست 3ماهه دوم برای این گروه الزامی است )</a:t>
            </a:r>
            <a:endParaRPr lang="en-US" dirty="0"/>
          </a:p>
          <a:p>
            <a:pPr algn="r"/>
            <a:r>
              <a:rPr lang="en-US" dirty="0"/>
              <a:t> </a:t>
            </a:r>
          </a:p>
          <a:p>
            <a:pPr algn="r" rtl="1"/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11475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ran" panose="00000400000000000000" pitchFamily="2" charset="-78"/>
              </a:rPr>
              <a:t> Only Biochemical Risk is ….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Bara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447800"/>
            <a:ext cx="8305800" cy="533400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ریسکی تحت عنوان  </a:t>
            </a:r>
            <a:r>
              <a:rPr lang="en-US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Only </a:t>
            </a:r>
            <a:r>
              <a:rPr lang="en-US" b="1" dirty="0">
                <a:solidFill>
                  <a:srgbClr val="7030A0"/>
                </a:solidFill>
                <a:cs typeface="B Nazanin" panose="00000400000000000000" pitchFamily="2" charset="-78"/>
              </a:rPr>
              <a:t>Biochemical </a:t>
            </a:r>
            <a:r>
              <a:rPr lang="en-US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Risk</a:t>
            </a:r>
            <a:r>
              <a:rPr lang="fa-IR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  </a:t>
            </a:r>
            <a:r>
              <a:rPr lang="fa-IR" b="1" dirty="0" smtClean="0">
                <a:cs typeface="B Nazanin" panose="00000400000000000000" pitchFamily="2" charset="-78"/>
              </a:rPr>
              <a:t>درگزارش بیمار اعلام میشود که ریسک سندرم داون بدون </a:t>
            </a:r>
            <a:r>
              <a:rPr lang="fa-IR" b="1" dirty="0">
                <a:cs typeface="B Nazanin" panose="00000400000000000000" pitchFamily="2" charset="-78"/>
              </a:rPr>
              <a:t>در نظر گرفتن مارکر های سونوگرافی </a:t>
            </a:r>
            <a:r>
              <a:rPr lang="fa-IR" b="1" dirty="0" smtClean="0">
                <a:cs typeface="B Nazanin" panose="00000400000000000000" pitchFamily="2" charset="-78"/>
              </a:rPr>
              <a:t>و تنها بر 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اساس مارکرهای اندازه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 گیری شده در آزمایشگاه گزارش میشود 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و از منفی های کاذب به دلیل مارکرهای سونوگرافی نرمال جلوگیری میکند.</a:t>
            </a:r>
          </a:p>
          <a:p>
            <a:pPr algn="just" rtl="1"/>
            <a:r>
              <a:rPr lang="en-US" b="1" dirty="0">
                <a:cs typeface="B Nazanin" panose="00000400000000000000" pitchFamily="2" charset="-78"/>
              </a:rPr>
              <a:t>Only </a:t>
            </a:r>
            <a:r>
              <a:rPr lang="en-US" b="1" dirty="0" smtClean="0">
                <a:cs typeface="B Nazanin" panose="00000400000000000000" pitchFamily="2" charset="-78"/>
              </a:rPr>
              <a:t>Biochemical Risk</a:t>
            </a:r>
            <a:r>
              <a:rPr lang="fa-IR" b="1" dirty="0" smtClean="0">
                <a:cs typeface="B Nazanin" panose="00000400000000000000" pitchFamily="2" charset="-78"/>
              </a:rPr>
              <a:t> در تست جامع  (3 ماهه دوم بر اساس اطلاعات 3 ماهه اول و دوم) باید مورد توجه قرار گیرد و در صورت مشاهده تفاوت فاحش با ریسک کلی (که با استفاده از مارکرهای بیوشیمی و سونوگرافی بدست آمده) به پزشک اعلام گردد.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Contingent panel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-گروه </a:t>
            </a:r>
            <a:r>
              <a:rPr lang="en-US" b="1" dirty="0"/>
              <a:t>Positive risk </a:t>
            </a:r>
            <a:r>
              <a:rPr lang="fa-IR" b="1" dirty="0"/>
              <a:t> که ریسک سندرم داون آنها از </a:t>
            </a:r>
            <a:r>
              <a:rPr lang="en-US" b="1" dirty="0"/>
              <a:t>Cut-off</a:t>
            </a:r>
            <a:r>
              <a:rPr lang="fa-IR" b="1" dirty="0"/>
              <a:t> 1:100 بیشتر شده است .</a:t>
            </a:r>
            <a:endParaRPr lang="en-US" dirty="0"/>
          </a:p>
          <a:p>
            <a:pPr algn="r" rtl="1"/>
            <a:r>
              <a:rPr lang="fa-IR" b="1" dirty="0"/>
              <a:t>(ارجاع جهت تست های تشخیصی </a:t>
            </a:r>
            <a:r>
              <a:rPr lang="en-US" b="1" dirty="0"/>
              <a:t>Amniocentesis ,CVS</a:t>
            </a:r>
            <a:r>
              <a:rPr lang="fa-IR" b="1" dirty="0"/>
              <a:t>)</a:t>
            </a:r>
            <a:endParaRPr lang="en-US" dirty="0"/>
          </a:p>
          <a:p>
            <a:pPr algn="r"/>
            <a:r>
              <a:rPr lang="fa-IR" b="1" dirty="0"/>
              <a:t>با بکار گیری و اجرای پروتکل </a:t>
            </a:r>
            <a:r>
              <a:rPr lang="en-US" b="1" dirty="0"/>
              <a:t>Contingent </a:t>
            </a:r>
            <a:r>
              <a:rPr lang="fa-IR" b="1" dirty="0"/>
              <a:t>نرخ تشخیص تا 94% افزایش و ارجاع مادران برای انجام تست های تهاجمی و پر هزینه کاهش مییابد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" y="679268"/>
            <a:ext cx="11129554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7" y="365124"/>
            <a:ext cx="11103429" cy="61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74" y="650515"/>
            <a:ext cx="10922726" cy="21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b="1" dirty="0" smtClean="0">
              <a:cs typeface="B Nazanin" panose="00000400000000000000" pitchFamily="2" charset="-78"/>
            </a:endParaRPr>
          </a:p>
          <a:p>
            <a:pPr rtl="1"/>
            <a:r>
              <a:rPr lang="fa-IR" b="1" dirty="0"/>
              <a:t>آزمایش کواد مارکر حساسیت بالایی برای تشخیص </a:t>
            </a:r>
            <a:r>
              <a:rPr lang="en-US" altLang="en-US" b="1" dirty="0">
                <a:solidFill>
                  <a:srgbClr val="FF0000"/>
                </a:solidFill>
              </a:rPr>
              <a:t>NEURAL TUBE DEFECTS</a:t>
            </a:r>
          </a:p>
          <a:p>
            <a:pPr lvl="0" algn="r" rtl="1"/>
            <a:r>
              <a:rPr lang="en-US" b="1" dirty="0" smtClean="0"/>
              <a:t>NTD</a:t>
            </a:r>
            <a:r>
              <a:rPr lang="fa-IR" b="1" dirty="0" smtClean="0"/>
              <a:t> </a:t>
            </a:r>
            <a:r>
              <a:rPr lang="fa-IR" b="1" dirty="0"/>
              <a:t>دارد(حدود82%)</a:t>
            </a:r>
            <a:endParaRPr lang="en-US" dirty="0"/>
          </a:p>
          <a:p>
            <a:pPr rtl="1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70709"/>
            <a:ext cx="12192000" cy="5760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8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78823" y="115888"/>
            <a:ext cx="11129554" cy="65532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</a:rPr>
              <a:t>NEURAL TUBE DEFECTS</a:t>
            </a:r>
          </a:p>
          <a:p>
            <a:pPr algn="just"/>
            <a:r>
              <a:rPr lang="en-US" altLang="en-US" sz="3600" dirty="0" smtClean="0"/>
              <a:t>Neural tube defects (NTDs) are among the most common congenital malformations in the United States and worldwide. </a:t>
            </a:r>
          </a:p>
          <a:p>
            <a:pPr algn="just"/>
            <a:r>
              <a:rPr lang="en-US" altLang="en-US" sz="3600" dirty="0" smtClean="0"/>
              <a:t>The incidence of NTDs in the United States has been reported at</a:t>
            </a:r>
            <a:r>
              <a:rPr lang="fa-IR" altLang="en-US" sz="3600" dirty="0" smtClean="0"/>
              <a:t> </a:t>
            </a:r>
            <a:r>
              <a:rPr lang="en-US" altLang="en-US" sz="3600" dirty="0" smtClean="0"/>
              <a:t>approximately 1 per 1000 pregnancies. </a:t>
            </a:r>
          </a:p>
          <a:p>
            <a:pPr algn="just"/>
            <a:r>
              <a:rPr lang="en-US" altLang="en-US" sz="3600" dirty="0" smtClean="0"/>
              <a:t>An increased risk of recurrence has been noted in families.</a:t>
            </a:r>
          </a:p>
          <a:p>
            <a:pPr algn="just"/>
            <a:r>
              <a:rPr lang="en-US" altLang="en-US" sz="3600" dirty="0" smtClean="0"/>
              <a:t> For example, when a couple has had one offspring(</a:t>
            </a:r>
            <a:r>
              <a:rPr lang="fa-IR" altLang="en-US" sz="3600" dirty="0"/>
              <a:t>فرزند</a:t>
            </a:r>
            <a:r>
              <a:rPr lang="en-US" altLang="en-US" sz="3600" dirty="0" smtClean="0"/>
              <a:t>) with an NTD, the risk in each subsequent pregnancy for any type of NTD increases to approximately 1% to 3%</a:t>
            </a:r>
            <a:r>
              <a:rPr lang="fa-IR" altLang="en-US" sz="3600" dirty="0" smtClean="0"/>
              <a:t>.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100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b="1" dirty="0"/>
              <a:t>عمده ترین پروتیئنی که توسط هپاتوسیت ها و سلولهای کیسه زرده جنین سنتز میشود.</a:t>
            </a:r>
            <a:endParaRPr lang="en-US" dirty="0"/>
          </a:p>
          <a:p>
            <a:pPr lvl="0" algn="r" rtl="1"/>
            <a:r>
              <a:rPr lang="fa-IR" b="1" dirty="0"/>
              <a:t>در سه ماهه دوم بارداری به حداکثر میزان خود رسیده و تا 30هفتگی ثابت و پس از آن شروع به کاهش میکند.</a:t>
            </a:r>
            <a:endParaRPr lang="en-US" dirty="0"/>
          </a:p>
          <a:p>
            <a:pPr lvl="0" algn="r" rtl="1"/>
            <a:r>
              <a:rPr lang="fa-IR" b="1" dirty="0"/>
              <a:t> حداکثرغلظت آن در سرم جنین در هفته های 12-14 است.</a:t>
            </a:r>
            <a:endParaRPr lang="en-US" dirty="0"/>
          </a:p>
          <a:p>
            <a:pPr lvl="0" algn="r" rtl="1"/>
            <a:r>
              <a:rPr lang="fa-IR" b="1" dirty="0"/>
              <a:t>مقداری کمی از آن از طریق جفت و  مقداری از طریق مایع آمینوتیک وارد سرم مادر میشود.</a:t>
            </a:r>
            <a:endParaRPr lang="en-US" dirty="0"/>
          </a:p>
          <a:p>
            <a:pPr algn="r" rtl="1"/>
            <a:r>
              <a:rPr lang="en-US" dirty="0"/>
              <a:t> </a:t>
            </a:r>
          </a:p>
          <a:p>
            <a:pPr algn="r" rtl="1"/>
            <a:r>
              <a:rPr lang="en-US" dirty="0"/>
              <a:t> </a:t>
            </a:r>
          </a:p>
          <a:p>
            <a:pPr rtl="1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68" y="156754"/>
            <a:ext cx="10515600" cy="6557555"/>
          </a:xfrm>
        </p:spPr>
        <p:txBody>
          <a:bodyPr>
            <a:normAutofit/>
          </a:bodyPr>
          <a:lstStyle/>
          <a:p>
            <a:pPr lvl="0" rtl="1"/>
            <a:endParaRPr lang="en-US" b="1" dirty="0" smtClean="0"/>
          </a:p>
          <a:p>
            <a:pPr lvl="0" rtl="1"/>
            <a:endParaRPr lang="en-US" b="1" dirty="0"/>
          </a:p>
          <a:p>
            <a:pPr lvl="0" rtl="1"/>
            <a:endParaRPr lang="en-US" b="1" dirty="0" smtClean="0"/>
          </a:p>
          <a:p>
            <a:pPr lvl="0" algn="r" rtl="1"/>
            <a:r>
              <a:rPr lang="fa-IR" b="1" dirty="0" smtClean="0"/>
              <a:t>بدلیل </a:t>
            </a:r>
            <a:r>
              <a:rPr lang="fa-IR" b="1" dirty="0"/>
              <a:t>نشت </a:t>
            </a:r>
            <a:r>
              <a:rPr lang="en-US" b="1" dirty="0"/>
              <a:t>AFP</a:t>
            </a:r>
            <a:r>
              <a:rPr lang="fa-IR" b="1" dirty="0"/>
              <a:t> از غشاء های عصبی و عروق خونی جنین به مایع آمینوتیک سطح آن در سرم مادر هر هفته 15% افزایش میبابد</a:t>
            </a:r>
            <a:r>
              <a:rPr lang="fa-IR" b="1" dirty="0" smtClean="0"/>
              <a:t>.</a:t>
            </a:r>
            <a:endParaRPr lang="en-US" dirty="0"/>
          </a:p>
          <a:p>
            <a:pPr lvl="0" algn="r" rtl="1"/>
            <a:r>
              <a:rPr lang="fa-IR" b="1" dirty="0"/>
              <a:t>چون منحصراً منشاء جنینی دارد بعنوان مارکر در شناسایی </a:t>
            </a:r>
            <a:r>
              <a:rPr lang="en-US" b="1" dirty="0"/>
              <a:t>NTD</a:t>
            </a:r>
            <a:r>
              <a:rPr lang="fa-IR" b="1" dirty="0"/>
              <a:t> بکار میرود.</a:t>
            </a:r>
            <a:endParaRPr lang="en-US" dirty="0"/>
          </a:p>
          <a:p>
            <a:pPr lvl="0" algn="r" rtl="1"/>
            <a:r>
              <a:rPr lang="fa-IR" b="1" dirty="0"/>
              <a:t>هر نقص بازشدگی جنینی که منجر به نشت و تراوش سرم جنین یا افزایش نشت پروتئین ادار جنین به داخل </a:t>
            </a:r>
            <a:r>
              <a:rPr lang="en-US" b="1" dirty="0"/>
              <a:t>AF</a:t>
            </a:r>
            <a:r>
              <a:rPr lang="fa-IR" b="1" dirty="0"/>
              <a:t> شود میتواند باعث افزایش سطح </a:t>
            </a:r>
            <a:r>
              <a:rPr lang="en-US" b="1" dirty="0"/>
              <a:t>MSAFP</a:t>
            </a:r>
            <a:r>
              <a:rPr lang="fa-IR" b="1" dirty="0"/>
              <a:t> شود.(نقص های بازشدگی دیواره جنین ،نفروز،اختلالات پوستی جنین،غیرطبیعی بودن جفت)</a:t>
            </a:r>
            <a:endParaRPr lang="en-US" dirty="0"/>
          </a:p>
          <a:p>
            <a:pPr lvl="0" algn="r" rtl="1"/>
            <a:r>
              <a:rPr lang="fa-IR" b="1" dirty="0"/>
              <a:t>سطح</a:t>
            </a:r>
            <a:r>
              <a:rPr lang="en-US" b="1" dirty="0"/>
              <a:t>AFP</a:t>
            </a:r>
            <a:r>
              <a:rPr lang="fa-IR" b="1" dirty="0"/>
              <a:t> در </a:t>
            </a:r>
            <a:r>
              <a:rPr lang="en-US" b="1" dirty="0"/>
              <a:t>Anencephaly </a:t>
            </a:r>
            <a:r>
              <a:rPr lang="fa-IR" b="1" dirty="0"/>
              <a:t>تا 7 برابر و در </a:t>
            </a:r>
            <a:r>
              <a:rPr lang="en-US" b="1" dirty="0"/>
              <a:t>OSB</a:t>
            </a:r>
            <a:r>
              <a:rPr lang="fa-IR" b="1" dirty="0"/>
              <a:t> تا حدود 4 برابر افزایش دارد. </a:t>
            </a:r>
            <a:endParaRPr lang="en-US" dirty="0"/>
          </a:p>
          <a:p>
            <a:pPr algn="r" rtl="1"/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1664855" cy="17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74" y="209006"/>
            <a:ext cx="11456126" cy="1711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9" y="2287734"/>
            <a:ext cx="11025051" cy="42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3" y="365126"/>
            <a:ext cx="11325497" cy="61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3" y="0"/>
            <a:ext cx="11813177" cy="45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5132"/>
            <a:ext cx="11168743" cy="6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fa-IR" b="1" dirty="0"/>
              <a:t>مشخصات کامل مادر و بشکل نمودار گزارش شود</a:t>
            </a:r>
            <a:endParaRPr lang="en-US" dirty="0"/>
          </a:p>
          <a:p>
            <a:pPr rtl="1"/>
            <a:r>
              <a:rPr lang="en-US" b="1" dirty="0"/>
              <a:t> </a:t>
            </a:r>
            <a:r>
              <a:rPr lang="fa-IR" b="1" i="1" dirty="0"/>
              <a:t>(گزارش عددی </a:t>
            </a:r>
            <a:r>
              <a:rPr lang="en-US" b="1" i="1" dirty="0"/>
              <a:t> AFP</a:t>
            </a:r>
            <a:r>
              <a:rPr lang="fa-IR" b="1" i="1" dirty="0"/>
              <a:t>بتنهایی ارزشی بسیار محدود دارد)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5" y="3828415"/>
            <a:ext cx="5095240" cy="24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6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48639" y="1"/>
            <a:ext cx="11194869" cy="67421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3600" dirty="0" smtClean="0"/>
              <a:t>The incidence of NTD is associated with geographic region, ethnicity, diet, teratogen exposure (mainly from drugs, such as maternal valproic acid ingestion</a:t>
            </a:r>
            <a:r>
              <a:rPr lang="fa-IR" dirty="0"/>
              <a:t> داروهای </a:t>
            </a:r>
            <a:r>
              <a:rPr lang="fa-IR" dirty="0">
                <a:hlinkClick r:id="rId2" tooltip="ضدصرع (صفحه وجود ندارد)"/>
              </a:rPr>
              <a:t>ضدصرع</a:t>
            </a:r>
            <a:r>
              <a:rPr lang="fa-IR" dirty="0"/>
              <a:t> و </a:t>
            </a:r>
            <a:r>
              <a:rPr lang="fa-IR" u="sng" dirty="0">
                <a:hlinkClick r:id="rId3" tooltip="ضدتشنج (صفحه وجود ندارد)"/>
              </a:rPr>
              <a:t>ضدتشنج</a:t>
            </a:r>
            <a:r>
              <a:rPr lang="en-US" altLang="en-US" sz="3600" dirty="0" smtClean="0"/>
              <a:t>), maternal diabetes, and first-trimester maternal hyperthermia.</a:t>
            </a:r>
            <a:endParaRPr lang="fa-IR" altLang="en-US" sz="3600" dirty="0" smtClean="0"/>
          </a:p>
          <a:p>
            <a:pPr algn="just"/>
            <a:r>
              <a:rPr lang="en-US" altLang="en-US" sz="3600" b="1" dirty="0" smtClean="0">
                <a:solidFill>
                  <a:srgbClr val="FF0000"/>
                </a:solidFill>
              </a:rPr>
              <a:t>Folic Acid Prevention</a:t>
            </a:r>
          </a:p>
          <a:p>
            <a:pPr algn="just"/>
            <a:r>
              <a:rPr lang="en-US" altLang="en-US" sz="3600" dirty="0" smtClean="0"/>
              <a:t>Of great interest is the finding that folic acid is a major preventive agent against NTD. </a:t>
            </a:r>
          </a:p>
          <a:p>
            <a:pPr algn="just"/>
            <a:r>
              <a:rPr lang="en-US" altLang="en-US" sz="3600" dirty="0" smtClean="0"/>
              <a:t>Many clinical studies have established that folic acid supplementation before conception reduces the recurrence of fetal NTDs which found that preconceptional{</a:t>
            </a:r>
            <a:r>
              <a:rPr lang="fa-IR" altLang="en-US" sz="3600" dirty="0"/>
              <a:t>پیش فرض</a:t>
            </a:r>
            <a:r>
              <a:rPr lang="en-US" altLang="en-US" sz="3600" dirty="0" smtClean="0"/>
              <a:t>} folic acid supplementation decreased the recurrence of NTDs by 72%. </a:t>
            </a:r>
          </a:p>
        </p:txBody>
      </p:sp>
    </p:spTree>
    <p:extLst>
      <p:ext uri="{BB962C8B-B14F-4D97-AF65-F5344CB8AC3E}">
        <p14:creationId xmlns:p14="http://schemas.microsoft.com/office/powerpoint/2010/main" val="14235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48194"/>
            <a:ext cx="9115696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31950" y="115889"/>
            <a:ext cx="8928100" cy="6626225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FF0000"/>
                </a:solidFill>
              </a:rPr>
              <a:t>hCG</a:t>
            </a:r>
            <a:r>
              <a:rPr lang="en-US" altLang="en-US" sz="3600" b="1" dirty="0">
                <a:solidFill>
                  <a:srgbClr val="FF0000"/>
                </a:solidFill>
              </a:rPr>
              <a:t> AND EARLY PREGNANCY</a:t>
            </a:r>
          </a:p>
          <a:p>
            <a:pPr algn="just"/>
            <a:r>
              <a:rPr lang="en-US" altLang="en-US" sz="3600" dirty="0" smtClean="0"/>
              <a:t>Elevated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in maternal serum and urine is a reliable indicator of pregnancy</a:t>
            </a:r>
            <a:r>
              <a:rPr lang="fa-IR" altLang="en-US" sz="3600" dirty="0" smtClean="0"/>
              <a:t>.</a:t>
            </a:r>
          </a:p>
          <a:p>
            <a:pPr algn="just"/>
            <a:r>
              <a:rPr lang="en-US" altLang="en-US" sz="3600" dirty="0" smtClean="0"/>
              <a:t>which typically use a pair of </a:t>
            </a:r>
            <a:r>
              <a:rPr lang="en-US" altLang="en-US" sz="3600" dirty="0" err="1" smtClean="0"/>
              <a:t>monoclonals</a:t>
            </a:r>
            <a:r>
              <a:rPr lang="en-US" altLang="en-US" sz="3600" dirty="0" smtClean="0"/>
              <a:t> to measure either the β-subunit of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or the intact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α-β</a:t>
            </a:r>
            <a:r>
              <a:rPr lang="fa-IR" altLang="en-US" sz="3600" dirty="0" smtClean="0"/>
              <a:t> </a:t>
            </a:r>
            <a:r>
              <a:rPr lang="en-US" altLang="en-US" sz="3600" dirty="0" smtClean="0"/>
              <a:t>dimer.</a:t>
            </a:r>
            <a:endParaRPr lang="fa-IR" altLang="en-US" sz="3600" dirty="0" smtClean="0"/>
          </a:p>
          <a:p>
            <a:pPr algn="just"/>
            <a:r>
              <a:rPr lang="en-US" altLang="en-US" sz="3600" dirty="0" smtClean="0"/>
              <a:t>These assays can quantify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as low as 1 to 2 </a:t>
            </a:r>
            <a:r>
              <a:rPr lang="en-US" altLang="en-US" sz="3600" dirty="0" err="1" smtClean="0"/>
              <a:t>mIU</a:t>
            </a:r>
            <a:r>
              <a:rPr lang="en-US" altLang="en-US" sz="3600" dirty="0" smtClean="0"/>
              <a:t>/</a:t>
            </a:r>
            <a:r>
              <a:rPr lang="en-US" altLang="en-US" sz="3600" dirty="0" err="1" smtClean="0"/>
              <a:t>mL.</a:t>
            </a:r>
            <a:r>
              <a:rPr lang="en-US" altLang="en-US" sz="3600" dirty="0" smtClean="0"/>
              <a:t> Serum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increases above the reference interval (typically 4 to 6 </a:t>
            </a:r>
            <a:r>
              <a:rPr lang="en-US" altLang="en-US" sz="3600" dirty="0" err="1" smtClean="0"/>
              <a:t>mIU</a:t>
            </a:r>
            <a:r>
              <a:rPr lang="en-US" altLang="en-US" sz="3600" dirty="0" smtClean="0"/>
              <a:t>/mL) by implantation, 6 to 12 (mean, 9.1) days after ovulation</a:t>
            </a:r>
            <a:r>
              <a:rPr lang="fa-IR" altLang="en-US" sz="3600" dirty="0" smtClean="0"/>
              <a:t>.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690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6" y="770709"/>
            <a:ext cx="10779034" cy="56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a- fetoprotein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b="1" dirty="0" smtClean="0"/>
              <a:t>در </a:t>
            </a:r>
            <a:r>
              <a:rPr lang="fa-IR" b="1" dirty="0"/>
              <a:t>صورتیکه سطح </a:t>
            </a:r>
            <a:r>
              <a:rPr lang="en-US" b="1" dirty="0"/>
              <a:t>AFP MoM </a:t>
            </a:r>
            <a:r>
              <a:rPr lang="fa-IR" b="1" dirty="0"/>
              <a:t> بین 2/5 تا 2/9 باشد ریسک پیامدهای نا مطلوب بارداری تا 19% و چنانچه به بیش از 5 برسد تا 70% افزایش مییابد.</a:t>
            </a:r>
            <a:endParaRPr lang="en-US" dirty="0"/>
          </a:p>
          <a:p>
            <a:pPr lvl="0" algn="r" rtl="1"/>
            <a:r>
              <a:rPr lang="fa-IR" b="1" dirty="0"/>
              <a:t>در بارداری های چند قلو سطح </a:t>
            </a:r>
            <a:r>
              <a:rPr lang="en-US" b="1" dirty="0"/>
              <a:t>AFP</a:t>
            </a:r>
            <a:r>
              <a:rPr lang="fa-IR" b="1" dirty="0"/>
              <a:t> بالاتر است.</a:t>
            </a:r>
            <a:endParaRPr lang="en-US" dirty="0"/>
          </a:p>
          <a:p>
            <a:pPr lvl="0" algn="r" rtl="1"/>
            <a:r>
              <a:rPr lang="fa-IR" b="1" dirty="0"/>
              <a:t>حذف جنین در موارد چند قلویی از طریق </a:t>
            </a:r>
            <a:r>
              <a:rPr lang="en-US" b="1" dirty="0"/>
              <a:t>transabdominal </a:t>
            </a:r>
            <a:r>
              <a:rPr lang="fa-IR" b="1" dirty="0"/>
              <a:t> باعث افزایش قابل توجه سطح </a:t>
            </a:r>
            <a:r>
              <a:rPr lang="en-US" b="1" dirty="0"/>
              <a:t>AFP</a:t>
            </a:r>
            <a:r>
              <a:rPr lang="fa-IR" b="1" dirty="0"/>
              <a:t>  (4 تا 9 برابر میزان نرمال ) شود.</a:t>
            </a:r>
            <a:endParaRPr lang="en-US" dirty="0"/>
          </a:p>
          <a:p>
            <a:pPr lvl="0" algn="r" rtl="1"/>
            <a:r>
              <a:rPr lang="fa-IR" b="1" dirty="0"/>
              <a:t>مصرف بعضی دارو ها (وارفارین،آسپرین) باعث افزایش مختصر سطح </a:t>
            </a:r>
            <a:r>
              <a:rPr lang="en-US" b="1" dirty="0"/>
              <a:t>AFP</a:t>
            </a:r>
            <a:r>
              <a:rPr lang="fa-IR" b="1" dirty="0"/>
              <a:t>میشود.</a:t>
            </a:r>
            <a:endParaRPr lang="en-US" dirty="0"/>
          </a:p>
          <a:p>
            <a:pPr lvl="0" algn="r" rtl="1"/>
            <a:r>
              <a:rPr lang="fa-IR" b="1" dirty="0"/>
              <a:t>کاهش سطح </a:t>
            </a:r>
            <a:r>
              <a:rPr lang="en-US" b="1" dirty="0"/>
              <a:t>AFP </a:t>
            </a:r>
            <a:r>
              <a:rPr lang="fa-IR" b="1" dirty="0"/>
              <a:t>در حاملگی با سندرم داون همراه است.</a:t>
            </a:r>
            <a:endParaRPr lang="en-US" dirty="0"/>
          </a:p>
          <a:p>
            <a:pPr algn="r"/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382000" cy="838200"/>
          </a:xfrm>
        </p:spPr>
        <p:txBody>
          <a:bodyPr>
            <a:noAutofit/>
          </a:bodyPr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Human Chorionic Gonadotropin</a:t>
            </a:r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295401"/>
            <a:ext cx="8458200" cy="4830763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en-US" b="1" dirty="0">
                <a:cs typeface="B Nazanin" panose="00000400000000000000" pitchFamily="2" charset="-78"/>
              </a:rPr>
              <a:t>hCG</a:t>
            </a:r>
            <a:r>
              <a:rPr lang="fa-IR" b="1" dirty="0">
                <a:cs typeface="B Nazanin" panose="00000400000000000000" pitchFamily="2" charset="-78"/>
              </a:rPr>
              <a:t> نخستین مارکر قابل اندازه گیری در بارداری است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یک گلیکوپروتئین  با وزن ملکولی 38000 دالتون است که از دو جزء </a:t>
            </a:r>
            <a:r>
              <a:rPr lang="en-US" b="1" dirty="0" smtClean="0">
                <a:latin typeface="Symbol" panose="05050102010706020507" pitchFamily="18" charset="2"/>
                <a:cs typeface="B Nazanin" panose="00000400000000000000" pitchFamily="2" charset="-78"/>
              </a:rPr>
              <a:t>a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latin typeface="Symbol" panose="05050102010706020507" pitchFamily="18" charset="2"/>
                <a:cs typeface="B Nazanin" panose="00000400000000000000" pitchFamily="2" charset="-78"/>
              </a:rPr>
              <a:t>b </a:t>
            </a:r>
            <a:r>
              <a:rPr lang="fa-IR" b="1" dirty="0" smtClean="0">
                <a:cs typeface="B Nazanin" panose="00000400000000000000" pitchFamily="2" charset="-78"/>
              </a:rPr>
              <a:t> تشکیل شده و از سلولهای تروبلاست جفت پس از لانه گزینی سنتز و ترشح میشود.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زنجیره </a:t>
            </a:r>
            <a:r>
              <a:rPr lang="en-US" b="1" dirty="0" smtClean="0">
                <a:latin typeface="Symbol" panose="05050102010706020507" pitchFamily="18" charset="2"/>
                <a:cs typeface="B Nazanin" panose="00000400000000000000" pitchFamily="2" charset="-78"/>
              </a:rPr>
              <a:t>a </a:t>
            </a:r>
            <a:r>
              <a:rPr lang="fa-IR" b="1" dirty="0" smtClean="0">
                <a:cs typeface="B Nazanin" panose="00000400000000000000" pitchFamily="2" charset="-78"/>
              </a:rPr>
              <a:t>  با وزن ملوکولی 15000 دالتون مشابه زنجیره </a:t>
            </a:r>
            <a:r>
              <a:rPr lang="en-US" b="1" dirty="0" smtClean="0">
                <a:latin typeface="Symbol" panose="05050102010706020507" pitchFamily="18" charset="2"/>
                <a:cs typeface="B Nazanin" panose="00000400000000000000" pitchFamily="2" charset="-78"/>
              </a:rPr>
              <a:t>a</a:t>
            </a:r>
            <a:r>
              <a:rPr lang="fa-IR" b="1" dirty="0" smtClean="0">
                <a:cs typeface="B Nazanin" panose="00000400000000000000" pitchFamily="2" charset="-78"/>
              </a:rPr>
              <a:t> هورمون های  </a:t>
            </a:r>
            <a:r>
              <a:rPr lang="en-US" b="1" dirty="0">
                <a:cs typeface="B Nazanin" panose="00000400000000000000" pitchFamily="2" charset="-78"/>
              </a:rPr>
              <a:t>LH,FSH,TSH</a:t>
            </a:r>
            <a:r>
              <a:rPr lang="fa-IR" b="1" dirty="0" smtClean="0">
                <a:cs typeface="B Nazanin" panose="00000400000000000000" pitchFamily="2" charset="-78"/>
              </a:rPr>
              <a:t> است.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زنجیره </a:t>
            </a:r>
            <a:r>
              <a:rPr lang="en-US" b="1" dirty="0" smtClean="0">
                <a:latin typeface="Symbol" panose="05050102010706020507" pitchFamily="18" charset="2"/>
                <a:cs typeface="B Nazanin" panose="00000400000000000000" pitchFamily="2" charset="-78"/>
              </a:rPr>
              <a:t>b</a:t>
            </a:r>
            <a:r>
              <a:rPr lang="fa-IR" b="1" dirty="0" smtClean="0">
                <a:cs typeface="B Nazanin" panose="00000400000000000000" pitchFamily="2" charset="-78"/>
              </a:rPr>
              <a:t> از 145 اسید آمینه تشک</a:t>
            </a:r>
            <a:r>
              <a:rPr lang="fa-IR" b="1" dirty="0">
                <a:cs typeface="B Nazanin" panose="00000400000000000000" pitchFamily="2" charset="-78"/>
              </a:rPr>
              <a:t>یل شده و با </a:t>
            </a:r>
            <a:r>
              <a:rPr lang="fa-IR" b="1" dirty="0" smtClean="0">
                <a:cs typeface="B Nazanin" panose="00000400000000000000" pitchFamily="2" charset="-78"/>
              </a:rPr>
              <a:t>هیچ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هورمون </a:t>
            </a:r>
            <a:r>
              <a:rPr lang="fa-IR" b="1" dirty="0">
                <a:cs typeface="B Nazanin" panose="00000400000000000000" pitchFamily="2" charset="-78"/>
              </a:rPr>
              <a:t>دیگر مشابهت </a:t>
            </a:r>
            <a:r>
              <a:rPr lang="fa-IR" b="1" dirty="0" smtClean="0">
                <a:cs typeface="B Nazanin" panose="00000400000000000000" pitchFamily="2" charset="-78"/>
              </a:rPr>
              <a:t>نداشته و منحصر به هورمون </a:t>
            </a:r>
            <a:r>
              <a:rPr lang="en-US" b="1" dirty="0" err="1">
                <a:cs typeface="B Nazanin" panose="00000400000000000000" pitchFamily="2" charset="-78"/>
              </a:rPr>
              <a:t>hCG</a:t>
            </a:r>
            <a:r>
              <a:rPr lang="fa-IR" b="1" dirty="0" smtClean="0">
                <a:cs typeface="B Nazanin" panose="00000400000000000000" pitchFamily="2" charset="-78"/>
              </a:rPr>
              <a:t>است. </a:t>
            </a:r>
            <a:endParaRPr lang="fa-IR" b="1" dirty="0">
              <a:cs typeface="B Nazanin" panose="00000400000000000000" pitchFamily="2" charset="-78"/>
            </a:endParaRPr>
          </a:p>
          <a:p>
            <a:pPr algn="just" rtl="1"/>
            <a:endParaRPr lang="fa-IR" b="1" dirty="0" smtClean="0"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4303"/>
            <a:ext cx="2162914" cy="12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0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8534400" cy="60198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زنجیره بتا شباهت </a:t>
            </a:r>
            <a:r>
              <a:rPr lang="fa-IR" b="1" dirty="0">
                <a:cs typeface="B Nazanin" panose="00000400000000000000" pitchFamily="2" charset="-78"/>
              </a:rPr>
              <a:t>زیادی به </a:t>
            </a:r>
            <a:r>
              <a:rPr lang="fa-IR" b="1" dirty="0" smtClean="0">
                <a:cs typeface="B Nazanin" panose="00000400000000000000" pitchFamily="2" charset="-78"/>
              </a:rPr>
              <a:t>زنجیره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بتای هورمون</a:t>
            </a:r>
            <a:r>
              <a:rPr lang="en-US" b="1" dirty="0" smtClean="0">
                <a:cs typeface="B Nazanin" panose="00000400000000000000" pitchFamily="2" charset="-78"/>
              </a:rPr>
              <a:t> LH </a:t>
            </a:r>
            <a:r>
              <a:rPr lang="fa-IR" b="1" dirty="0" smtClean="0">
                <a:cs typeface="B Nazanin" panose="00000400000000000000" pitchFamily="2" charset="-78"/>
              </a:rPr>
              <a:t> داشته </a:t>
            </a:r>
            <a:r>
              <a:rPr lang="fa-IR" b="1" dirty="0">
                <a:cs typeface="B Nazanin" panose="00000400000000000000" pitchFamily="2" charset="-78"/>
              </a:rPr>
              <a:t>،ولی بزرگتر از آن است،از این رو </a:t>
            </a:r>
            <a:r>
              <a:rPr lang="en-US" b="1" dirty="0" err="1">
                <a:cs typeface="B Nazanin" panose="00000400000000000000" pitchFamily="2" charset="-78"/>
              </a:rPr>
              <a:t>hCG</a:t>
            </a:r>
            <a:r>
              <a:rPr lang="fa-IR" b="1" dirty="0">
                <a:cs typeface="B Nazanin" panose="00000400000000000000" pitchFamily="2" charset="-78"/>
              </a:rPr>
              <a:t>میتواند به گیرنده های سلولی لوتئینی متصل شود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این </a:t>
            </a:r>
            <a:r>
              <a:rPr lang="fa-IR" b="1" dirty="0">
                <a:cs typeface="B Nazanin" panose="00000400000000000000" pitchFamily="2" charset="-78"/>
              </a:rPr>
              <a:t>اتصال باعث مهار تحلیل جسم زرد میشود و به آن اجازه میدهد که به سنتز و ترشح استرادیول و پروژسترون ادامه دهد که هردو هورمون برای حفظ و پایداری مناسب آندومتریم رحم در طول بارداری ضروری هستند.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67" y="4197350"/>
            <a:ext cx="3794725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9600"/>
            <a:ext cx="8317584" cy="52578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بارداری های همراه با سندرم داون میزان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hCG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بالا میرود.</a:t>
            </a:r>
          </a:p>
          <a:p>
            <a:pPr algn="r" rtl="1"/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در واقع </a:t>
            </a:r>
            <a:r>
              <a:rPr lang="en-US" b="1" dirty="0" err="1">
                <a:solidFill>
                  <a:srgbClr val="FF0000"/>
                </a:solidFill>
                <a:cs typeface="B Nazanin" panose="00000400000000000000" pitchFamily="2" charset="-78"/>
              </a:rPr>
              <a:t>hCG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مهم ترین تفکیک کننده بارداری متاثر یا غیر متاثر از سندرم داون است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افزایش آن بجز در حاملگی در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germ cell tumor</a:t>
            </a:r>
            <a:r>
              <a:rPr lang="fa-IR" b="1" dirty="0" smtClean="0">
                <a:solidFill>
                  <a:schemeClr val="tx1">
                    <a:lumMod val="95000"/>
                  </a:schemeClr>
                </a:solidFill>
                <a:cs typeface="B Nazanin" panose="00000400000000000000" pitchFamily="2" charset="-78"/>
              </a:rPr>
              <a:t> و تومور های تخمدان ، مثانه ّ،پانکراس ، معده ،ریه و کبد دیده میشود.</a:t>
            </a:r>
          </a:p>
        </p:txBody>
      </p:sp>
    </p:spTree>
    <p:extLst>
      <p:ext uri="{BB962C8B-B14F-4D97-AF65-F5344CB8AC3E}">
        <p14:creationId xmlns:p14="http://schemas.microsoft.com/office/powerpoint/2010/main" val="27530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افزایش بیش از انتظار </a:t>
            </a:r>
            <a:r>
              <a:rPr lang="en-US" b="1" dirty="0" err="1" smtClean="0">
                <a:cs typeface="B Nazanin" panose="00000400000000000000" pitchFamily="2" charset="-78"/>
              </a:rPr>
              <a:t>hCG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cs typeface="B Nazanin" panose="00000400000000000000" pitchFamily="2" charset="-78"/>
              </a:rPr>
              <a:t>MoM</a:t>
            </a:r>
            <a:r>
              <a:rPr lang="en-US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 &gt;3 )</a:t>
            </a:r>
            <a:r>
              <a:rPr lang="fa-IR" b="1" dirty="0" smtClean="0">
                <a:cs typeface="B Nazanin" panose="00000400000000000000" pitchFamily="2" charset="-78"/>
              </a:rPr>
              <a:t> احتمال بروز پیامدهای نامطلوب بارداری :</a:t>
            </a:r>
          </a:p>
          <a:p>
            <a:pPr algn="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زایمان زود هنگام</a:t>
            </a:r>
          </a:p>
          <a:p>
            <a:pPr algn="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مرگ داخل رحمی جنین</a:t>
            </a:r>
          </a:p>
          <a:p>
            <a:pPr algn="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پره اکلامپسی</a:t>
            </a:r>
          </a:p>
          <a:p>
            <a:pPr algn="l"/>
            <a:r>
              <a:rPr lang="en-US" b="1" dirty="0" smtClean="0"/>
              <a:t>Intrauterine </a:t>
            </a:r>
            <a:r>
              <a:rPr lang="en-US" b="1" dirty="0"/>
              <a:t>growth restriction</a:t>
            </a:r>
            <a:r>
              <a:rPr lang="en-US" dirty="0"/>
              <a:t> (</a:t>
            </a:r>
            <a:r>
              <a:rPr lang="en-US" b="1" dirty="0"/>
              <a:t>IUGR</a:t>
            </a:r>
            <a:r>
              <a:rPr lang="en-US" dirty="0"/>
              <a:t>) refers to poor growth of a fetus while in the mother's </a:t>
            </a:r>
            <a:r>
              <a:rPr lang="en-US" dirty="0" smtClean="0"/>
              <a:t>womb() </a:t>
            </a:r>
            <a:r>
              <a:rPr lang="en-US" dirty="0"/>
              <a:t>during pregnancy. The causes can be many, but most often involve poor </a:t>
            </a:r>
            <a:r>
              <a:rPr lang="en-US" dirty="0">
                <a:hlinkClick r:id="rId2" tooltip="Maternal nutrition"/>
              </a:rPr>
              <a:t>maternal nutrition</a:t>
            </a:r>
            <a:r>
              <a:rPr lang="en-US" dirty="0"/>
              <a:t> or lack of adequate oxygen supply to the </a:t>
            </a:r>
            <a:r>
              <a:rPr lang="en-US" dirty="0">
                <a:hlinkClick r:id="rId3" tooltip="Fetus"/>
              </a:rPr>
              <a:t>fetus</a:t>
            </a:r>
            <a:r>
              <a:rPr lang="en-US" dirty="0"/>
              <a:t>.</a:t>
            </a:r>
            <a:endParaRPr lang="fa-IR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افزایش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hCG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MoM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اختلالات کرموزومی ( تریزومی 16 ، تریپلوئیدی ، هیدروپس فتالیس ) نیز دیده میشود</a:t>
            </a:r>
            <a:r>
              <a:rPr lang="fa-I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سطح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hCG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زنان باردای که دیالیز و یا پیوند کلیه شده اند بسیار بالاتر از حد معمول است.</a:t>
            </a:r>
          </a:p>
          <a:p>
            <a:pPr marL="0" indent="0" algn="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1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77" y="457201"/>
            <a:ext cx="9888583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کاهش </a:t>
            </a:r>
            <a:r>
              <a:rPr lang="en-US" b="1" dirty="0" smtClean="0">
                <a:cs typeface="B Nazanin" panose="00000400000000000000" pitchFamily="2" charset="-78"/>
              </a:rPr>
              <a:t>hCG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بارداری های خارج رحمی و زایمان زود هنگام دیده </a:t>
            </a:r>
            <a:r>
              <a:rPr lang="fa-IR" b="1" dirty="0" smtClean="0">
                <a:cs typeface="B Nazanin" panose="00000400000000000000" pitchFamily="2" charset="-78"/>
              </a:rPr>
              <a:t>میشود</a:t>
            </a:r>
            <a:r>
              <a:rPr lang="en-US" b="1" dirty="0" smtClean="0">
                <a:cs typeface="B Nazanin" panose="00000400000000000000" pitchFamily="2" charset="-78"/>
              </a:rPr>
              <a:t>( MoM &lt;</a:t>
            </a:r>
          </a:p>
          <a:p>
            <a:pPr marL="0" indent="0" algn="r" rtl="1">
              <a:buNone/>
            </a:pPr>
            <a:r>
              <a:rPr lang="en-US" b="1" dirty="0" smtClean="0">
                <a:cs typeface="B Nazanin" panose="00000400000000000000" pitchFamily="2" charset="-78"/>
              </a:rPr>
              <a:t> 0.5 </a:t>
            </a:r>
            <a:r>
              <a:rPr lang="en-US" b="1" dirty="0" smtClean="0">
                <a:cs typeface="B Nazanin" panose="00000400000000000000" pitchFamily="2" charset="-78"/>
              </a:rPr>
              <a:t>) </a:t>
            </a:r>
            <a:r>
              <a:rPr lang="fa-IR" b="1" dirty="0" smtClean="0">
                <a:cs typeface="B Nazanin" panose="00000400000000000000" pitchFamily="2" charset="-78"/>
              </a:rPr>
              <a:t>  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این کاهش موجب افزایش موارد منفی کاذب در تست های غربالگری است</a:t>
            </a:r>
          </a:p>
          <a:p>
            <a:pPr marL="0" indent="0" algn="r" rtl="1">
              <a:buNone/>
            </a:pPr>
            <a:r>
              <a:rPr lang="fa-IR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افزایش همزمان </a:t>
            </a:r>
            <a:r>
              <a:rPr lang="en-US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hCG</a:t>
            </a:r>
            <a:r>
              <a:rPr lang="fa-IR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  و </a:t>
            </a:r>
            <a:r>
              <a:rPr lang="en-US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AFP</a:t>
            </a:r>
            <a:r>
              <a:rPr lang="fa-IR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 خطر ابتلا به پیامدهای نامطلوب بارداری را </a:t>
            </a:r>
            <a:r>
              <a:rPr lang="en-US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 </a:t>
            </a:r>
            <a:r>
              <a:rPr lang="fa-IR" b="1" u="sng" dirty="0" smtClean="0">
                <a:solidFill>
                  <a:srgbClr val="C00000"/>
                </a:solidFill>
                <a:cs typeface="B Nazanin" panose="00000400000000000000" pitchFamily="2" charset="-78"/>
              </a:rPr>
              <a:t> 5 برابر میکند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chemeClr val="tx1">
                    <a:lumMod val="85000"/>
                  </a:schemeClr>
                </a:solidFill>
                <a:cs typeface="B Nazanin" panose="00000400000000000000" pitchFamily="2" charset="-78"/>
              </a:rPr>
              <a:t>در تقریباً 1% زنان باردار افزایش همزمان این دو مارکردیده  میشود (بدون پیدا کردن  هیچ علت خاصی)</a:t>
            </a:r>
            <a:endParaRPr lang="en-US" b="1" dirty="0">
              <a:solidFill>
                <a:schemeClr val="tx1">
                  <a:lumMod val="8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7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811" y="1825625"/>
            <a:ext cx="766237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222068"/>
            <a:ext cx="10933611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00947"/>
            <a:ext cx="8534400" cy="4525963"/>
          </a:xfrm>
        </p:spPr>
        <p:txBody>
          <a:bodyPr>
            <a:normAutofit fontScale="92500"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استریول غیر کنژوگه در جفت ،کبد و آدرنال جنین سنتز میشود.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در زنان غیر باردار غیر قابل اندازه گیری ولی مهمترین استروژن دوران بارداری محسوب شده و تا آخر دوره بارداری افزایش می یابد.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استریول غیر کنژوگه نیمه عمر کوتاهی در گردش خون مادر دارد و ظرف 30-20 دقیقه نیمی از آن از بین میرود. 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بدلیل نیمه عمر کوتاه، اندازه گیری آن یک ارزیابی سریع از وضعیت جنین به دست میدهد.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b="1" dirty="0"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310"/>
            <a:ext cx="25669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0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UE3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00628"/>
            <a:ext cx="8534400" cy="4919172"/>
          </a:xfrm>
        </p:spPr>
        <p:txBody>
          <a:bodyPr>
            <a:no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>
                <a:cs typeface="B Nazanin" panose="00000400000000000000" pitchFamily="2" charset="-78"/>
              </a:rPr>
              <a:t>هرگاه سطح این مارکر کاهش یابد</a:t>
            </a:r>
            <a:r>
              <a:rPr lang="en-US" b="1" dirty="0" smtClean="0">
                <a:cs typeface="B Nazanin" panose="00000400000000000000" pitchFamily="2" charset="-78"/>
              </a:rPr>
              <a:t>(</a:t>
            </a:r>
            <a:r>
              <a:rPr lang="en-US" b="1" dirty="0" err="1" smtClean="0">
                <a:cs typeface="B Nazanin" panose="00000400000000000000" pitchFamily="2" charset="-78"/>
              </a:rPr>
              <a:t>MoM</a:t>
            </a:r>
            <a:r>
              <a:rPr lang="en-US" b="1" dirty="0" smtClean="0">
                <a:cs typeface="B Nazanin" panose="00000400000000000000" pitchFamily="2" charset="-78"/>
              </a:rPr>
              <a:t> &lt; 0.3 )</a:t>
            </a:r>
            <a:r>
              <a:rPr lang="fa-IR" b="1" dirty="0" smtClean="0">
                <a:cs typeface="B Nazanin" panose="00000400000000000000" pitchFamily="2" charset="-78"/>
              </a:rPr>
              <a:t> بررسی وجود بیماری های ژنتیکی توصیه میشود.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>
                <a:cs typeface="B Nazanin" panose="00000400000000000000" pitchFamily="2" charset="-78"/>
              </a:rPr>
              <a:t>میزان آن در بارداری های با سندرم داون کاهش می یابد.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>
                <a:cs typeface="B Nazanin" panose="00000400000000000000" pitchFamily="2" charset="-78"/>
              </a:rPr>
              <a:t>کاهش شدید این مارکر در سه ماهه دوم بارداری ،در تریزومی 18 دیده میشود.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افزایش این مارکر هیچگونه ارتباطی با افزایش پیامدهای نا مطلوب بارداری ندارد.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53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631950" y="115889"/>
            <a:ext cx="8928100" cy="6626225"/>
          </a:xfrm>
        </p:spPr>
        <p:txBody>
          <a:bodyPr>
            <a:noAutofit/>
          </a:bodyPr>
          <a:lstStyle/>
          <a:p>
            <a:pPr algn="just"/>
            <a:r>
              <a:rPr lang="en-US" altLang="en-US" sz="3600" dirty="0" smtClean="0"/>
              <a:t>Urine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levels are commonly measured by qualitative immunoassay test kits with detection limits of approximately 20 </a:t>
            </a:r>
            <a:r>
              <a:rPr lang="en-US" altLang="en-US" sz="3600" dirty="0" err="1" smtClean="0"/>
              <a:t>mIU</a:t>
            </a:r>
            <a:r>
              <a:rPr lang="en-US" altLang="en-US" sz="3600" dirty="0" smtClean="0"/>
              <a:t>/</a:t>
            </a:r>
            <a:r>
              <a:rPr lang="en-US" altLang="en-US" sz="3600" dirty="0" err="1" smtClean="0"/>
              <a:t>mL.</a:t>
            </a:r>
            <a:r>
              <a:rPr lang="en-US" altLang="en-US" sz="3600" dirty="0" smtClean="0"/>
              <a:t> </a:t>
            </a:r>
          </a:p>
          <a:p>
            <a:pPr algn="just"/>
            <a:r>
              <a:rPr lang="en-US" altLang="en-US" sz="3600" dirty="0" smtClean="0"/>
              <a:t>These methods can detect elevated urine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2 to 3 days later than serum methods.</a:t>
            </a:r>
            <a:endParaRPr lang="fa-IR" altLang="en-US" sz="3600" dirty="0" smtClean="0"/>
          </a:p>
          <a:p>
            <a:pPr algn="just"/>
            <a:r>
              <a:rPr lang="en-US" altLang="en-US" sz="3600" dirty="0" smtClean="0"/>
              <a:t>Serum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increases dramatically during the first trimester, </a:t>
            </a:r>
          </a:p>
          <a:p>
            <a:pPr algn="just"/>
            <a:r>
              <a:rPr lang="en-US" altLang="en-US" sz="3600" dirty="0" smtClean="0"/>
              <a:t>Throughout pregnancy, intact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is the predominant form present. </a:t>
            </a:r>
          </a:p>
          <a:p>
            <a:pPr algn="just"/>
            <a:r>
              <a:rPr lang="en-US" altLang="en-US" sz="3600" dirty="0" smtClean="0"/>
              <a:t>However, a small quantity of free β-subunit is present in the first trimester</a:t>
            </a:r>
          </a:p>
        </p:txBody>
      </p:sp>
    </p:spTree>
    <p:extLst>
      <p:ext uri="{BB962C8B-B14F-4D97-AF65-F5344CB8AC3E}">
        <p14:creationId xmlns:p14="http://schemas.microsoft.com/office/powerpoint/2010/main" val="10295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4139" y="115888"/>
            <a:ext cx="4403725" cy="674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Inhibin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8382000" cy="5105400"/>
          </a:xfrm>
        </p:spPr>
        <p:txBody>
          <a:bodyPr/>
          <a:lstStyle/>
          <a:p>
            <a:pPr marL="457200" indent="-457200" algn="r" rtl="1">
              <a:buClr>
                <a:srgbClr val="A9A57C"/>
              </a:buClr>
            </a:pPr>
            <a:r>
              <a:rPr lang="fa-IR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گلیکوپروتینئی </a:t>
            </a:r>
            <a:r>
              <a:rPr lang="en-US" sz="2400" b="1" dirty="0" err="1">
                <a:solidFill>
                  <a:srgbClr val="2F2B20"/>
                </a:solidFill>
                <a:cs typeface="B Nazanin" panose="00000400000000000000" pitchFamily="2" charset="-78"/>
              </a:rPr>
              <a:t>hetrodimeric</a:t>
            </a:r>
            <a:r>
              <a:rPr lang="en-US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که متشکل از دو زیر واحد </a:t>
            </a:r>
            <a:r>
              <a:rPr lang="en-US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A </a:t>
            </a:r>
            <a:r>
              <a:rPr lang="fa-IR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و </a:t>
            </a:r>
            <a:r>
              <a:rPr lang="en-US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B</a:t>
            </a:r>
            <a:r>
              <a:rPr lang="fa-IR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است.</a:t>
            </a:r>
          </a:p>
          <a:p>
            <a:pPr marL="457200" indent="-457200" algn="r" rtl="1">
              <a:buClr>
                <a:srgbClr val="A9A57C"/>
              </a:buClr>
            </a:pPr>
            <a:r>
              <a:rPr lang="fa-IR" sz="2400" b="1" dirty="0">
                <a:solidFill>
                  <a:srgbClr val="2F2B20"/>
                </a:solidFill>
                <a:cs typeface="B Nazanin" panose="00000400000000000000" pitchFamily="2" charset="-78"/>
              </a:rPr>
              <a:t>محل سنتز آن در زنان سلولهای گر</a:t>
            </a:r>
            <a:r>
              <a:rPr lang="fa-IR" b="1" dirty="0">
                <a:solidFill>
                  <a:srgbClr val="2F2B20"/>
                </a:solidFill>
                <a:cs typeface="B Nazanin" panose="00000400000000000000" pitchFamily="2" charset="-78"/>
              </a:rPr>
              <a:t>انولار تخمدان  و در مردان در سلولهای سرتولی بیضه ها است.</a:t>
            </a:r>
          </a:p>
          <a:p>
            <a:pPr marL="457200" indent="-457200" algn="r" rtl="1">
              <a:buClr>
                <a:srgbClr val="A9A57C"/>
              </a:buClr>
            </a:pPr>
            <a:r>
              <a:rPr lang="fa-IR" b="1" dirty="0">
                <a:solidFill>
                  <a:srgbClr val="2F2B20"/>
                </a:solidFill>
                <a:cs typeface="B Nazanin" panose="00000400000000000000" pitchFamily="2" charset="-78"/>
              </a:rPr>
              <a:t>محل ترشح زیر واحد </a:t>
            </a:r>
            <a:r>
              <a:rPr lang="en-US" b="1" dirty="0">
                <a:solidFill>
                  <a:srgbClr val="2F2B20"/>
                </a:solidFill>
                <a:cs typeface="B Nazanin" panose="00000400000000000000" pitchFamily="2" charset="-78"/>
              </a:rPr>
              <a:t>A </a:t>
            </a:r>
            <a:r>
              <a:rPr lang="fa-IR" b="1" dirty="0">
                <a:solidFill>
                  <a:srgbClr val="2F2B20"/>
                </a:solidFill>
                <a:cs typeface="B Nazanin" panose="00000400000000000000" pitchFamily="2" charset="-78"/>
              </a:rPr>
              <a:t> جفت و تخمدان و محل ترشح زیر واحد </a:t>
            </a:r>
            <a:r>
              <a:rPr lang="en-US" b="1" dirty="0">
                <a:solidFill>
                  <a:srgbClr val="2F2B20"/>
                </a:solidFill>
                <a:cs typeface="B Nazanin" panose="00000400000000000000" pitchFamily="2" charset="-78"/>
              </a:rPr>
              <a:t>B</a:t>
            </a:r>
            <a:r>
              <a:rPr lang="fa-IR" b="1" dirty="0">
                <a:solidFill>
                  <a:srgbClr val="2F2B20"/>
                </a:solidFill>
                <a:cs typeface="B Nazanin" panose="00000400000000000000" pitchFamily="2" charset="-78"/>
              </a:rPr>
              <a:t> تخمدان و بیضه است.</a:t>
            </a:r>
          </a:p>
          <a:p>
            <a:pPr marL="457200" indent="-457200" algn="r" rtl="1">
              <a:buClr>
                <a:srgbClr val="A9A57C"/>
              </a:buClr>
            </a:pPr>
            <a:r>
              <a:rPr lang="fa-IR" b="1" dirty="0">
                <a:solidFill>
                  <a:srgbClr val="2F2B20"/>
                </a:solidFill>
                <a:cs typeface="B Nazanin" panose="00000400000000000000" pitchFamily="2" charset="-78"/>
              </a:rPr>
              <a:t>در طول بارداری جفت بمیزان قابل توجهی </a:t>
            </a:r>
            <a:r>
              <a:rPr lang="en-US" b="1" dirty="0">
                <a:solidFill>
                  <a:srgbClr val="2F2B20"/>
                </a:solidFill>
                <a:cs typeface="B Nazanin" panose="00000400000000000000" pitchFamily="2" charset="-78"/>
              </a:rPr>
              <a:t>Inhibin A </a:t>
            </a:r>
            <a:r>
              <a:rPr lang="fa-IR" b="1" dirty="0">
                <a:solidFill>
                  <a:srgbClr val="2F2B20"/>
                </a:solidFill>
                <a:cs typeface="B Nazanin" panose="00000400000000000000" pitchFamily="2" charset="-78"/>
              </a:rPr>
              <a:t> ترشح میکند.</a:t>
            </a:r>
          </a:p>
          <a:p>
            <a:pPr marL="457200" indent="-457200" algn="r" rtl="1">
              <a:buClr>
                <a:srgbClr val="A9A57C"/>
              </a:buClr>
            </a:pPr>
            <a:endParaRPr lang="fa-IR" b="1" dirty="0">
              <a:solidFill>
                <a:srgbClr val="2F2B20"/>
              </a:solidFill>
              <a:cs typeface="B Nazanin" panose="00000400000000000000" pitchFamily="2" charset="-78"/>
            </a:endParaRPr>
          </a:p>
          <a:p>
            <a:pPr marL="457200" indent="-457200" algn="r" rtl="1">
              <a:buClr>
                <a:srgbClr val="A9A57C"/>
              </a:buClr>
            </a:pP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724401"/>
            <a:ext cx="437596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4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754"/>
            <a:ext cx="10644051" cy="59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821363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en-US" b="1" dirty="0" err="1" smtClean="0">
                <a:cs typeface="B Nazanin" panose="00000400000000000000" pitchFamily="2" charset="-78"/>
              </a:rPr>
              <a:t>MoM</a:t>
            </a:r>
            <a:r>
              <a:rPr lang="fa-IR" b="1" dirty="0" smtClean="0">
                <a:cs typeface="B Nazanin" panose="00000400000000000000" pitchFamily="2" charset="-78"/>
              </a:rPr>
              <a:t> غلظت سرم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Inhibin </a:t>
            </a:r>
            <a: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A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حاملگی های با سندرم داون حدود1/7 برابر نرمال است.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مشخص شده که افزودن این مارکر به مارکرهای قبلی نرخ شناسایی سندرم داون تا 80% به ازای 5% مثبت کاذب افزایش میدهد.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با از دست دادن یک جنین در بارداری های دوقلویی در سه ماهه اول بارداری، این مارکر در سه ماهه دوم بشدت افزایش پیدا میکند.</a:t>
            </a:r>
          </a:p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افزایش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Inhibin </a:t>
            </a:r>
            <a: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A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en-US" b="1" dirty="0" smtClean="0">
                <a:cs typeface="B Nazanin" panose="00000400000000000000" pitchFamily="2" charset="-78"/>
              </a:rPr>
              <a:t>(</a:t>
            </a:r>
            <a:r>
              <a:rPr lang="en-US" b="1" dirty="0" err="1" smtClean="0">
                <a:cs typeface="B Nazanin" panose="00000400000000000000" pitchFamily="2" charset="-78"/>
              </a:rPr>
              <a:t>MoM</a:t>
            </a:r>
            <a:r>
              <a:rPr lang="en-US" b="1" dirty="0" smtClean="0">
                <a:cs typeface="B Nazanin" panose="00000400000000000000" pitchFamily="2" charset="-78"/>
              </a:rPr>
              <a:t> &gt;2.5 )</a:t>
            </a:r>
            <a:r>
              <a:rPr lang="fa-IR" b="1" dirty="0" smtClean="0">
                <a:cs typeface="B Nazanin" panose="00000400000000000000" pitchFamily="2" charset="-78"/>
              </a:rPr>
              <a:t> علاوه بر افزایش احتمال بروز پیامد های نامطلوب بارداری (بخصوص پره اکلامپسی ) در کانسر تخمدان نیز دیده میشود.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13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پروتکل پیگیری بیماران در  </a:t>
            </a:r>
            <a:r>
              <a:rPr lang="en-US" b="1" dirty="0"/>
              <a:t>Quadruple </a:t>
            </a:r>
            <a:r>
              <a:rPr lang="en-US" b="1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pPr lvl="0" algn="r" rtl="1"/>
            <a:r>
              <a:rPr lang="en-US" b="1" dirty="0"/>
              <a:t>Cut-off </a:t>
            </a:r>
            <a:r>
              <a:rPr lang="fa-IR" b="1" dirty="0"/>
              <a:t> 1 به 270 در نطر گرفته میشود.</a:t>
            </a:r>
            <a:endParaRPr lang="en-US" dirty="0"/>
          </a:p>
          <a:p>
            <a:pPr lvl="0" algn="r" rtl="1"/>
            <a:r>
              <a:rPr lang="fa-IR" b="1" dirty="0"/>
              <a:t>در صورتیکه خطر ابتلا کمتر از 1:270 باشد به فرد اطلاع داده میشود که احتمال سندرم داون پایین است، اما صفر نیست.</a:t>
            </a:r>
            <a:endParaRPr lang="en-US" dirty="0"/>
          </a:p>
          <a:p>
            <a:pPr lvl="0" algn="r" rtl="1"/>
            <a:r>
              <a:rPr lang="fa-IR" b="1" dirty="0"/>
              <a:t>اگر ریسک محاسبه شده ،بالاتر از 1:270 باشد ،پس از کنترل همه موارد( به ویژه سن بارداری) ضمن توضیح این مطلب به فرد که این نتیجه به معنای قطعیت وجود جنین سندرم داون نیست ، انجام آمینوسنتز توصیه میشود.</a:t>
            </a:r>
            <a:endParaRPr lang="en-US" dirty="0"/>
          </a:p>
          <a:p>
            <a:pPr algn="r" rtl="1"/>
            <a:r>
              <a:rPr lang="en-US" dirty="0"/>
              <a:t> </a:t>
            </a:r>
          </a:p>
          <a:p>
            <a:pPr algn="r" rtl="1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365" y="0"/>
            <a:ext cx="73413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631950" y="115888"/>
            <a:ext cx="8928100" cy="65532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3600" dirty="0" smtClean="0"/>
              <a:t>Some cancers and medical conditions may be associated with increased levels of </a:t>
            </a:r>
            <a:r>
              <a:rPr lang="en-US" altLang="en-US" sz="3600" dirty="0" err="1" smtClean="0"/>
              <a:t>hCG</a:t>
            </a:r>
            <a:endParaRPr lang="en-US" altLang="en-US" sz="3600" dirty="0" smtClean="0"/>
          </a:p>
          <a:p>
            <a:pPr algn="just"/>
            <a:r>
              <a:rPr lang="en-US" altLang="en-US" sz="3600" dirty="0" smtClean="0"/>
              <a:t> These include germ cell tumors and gestational</a:t>
            </a:r>
            <a:r>
              <a:rPr lang="fa-IR" altLang="en-US" sz="3600" dirty="0" smtClean="0"/>
              <a:t> </a:t>
            </a:r>
            <a:r>
              <a:rPr lang="en-US" altLang="en-US" sz="3600" dirty="0" smtClean="0"/>
              <a:t>trophoblastic disease.</a:t>
            </a:r>
            <a:endParaRPr lang="fa-IR" altLang="en-US" sz="3600" dirty="0" smtClean="0"/>
          </a:p>
          <a:p>
            <a:pPr algn="just"/>
            <a:r>
              <a:rPr lang="en-US" altLang="en-US" sz="3600" dirty="0" smtClean="0"/>
              <a:t>Quantitative measurements of </a:t>
            </a:r>
            <a:r>
              <a:rPr lang="en-US" altLang="en-US" sz="3600" dirty="0" err="1" smtClean="0"/>
              <a:t>hCG</a:t>
            </a:r>
            <a:r>
              <a:rPr lang="en-US" altLang="en-US" sz="3600" dirty="0" smtClean="0"/>
              <a:t> are indicated </a:t>
            </a:r>
          </a:p>
          <a:p>
            <a:pPr algn="just"/>
            <a:r>
              <a:rPr lang="en-US" altLang="en-US" sz="3600" dirty="0" smtClean="0"/>
              <a:t>when a patient presents with early gestational vaginal bleeding or </a:t>
            </a:r>
          </a:p>
          <a:p>
            <a:pPr algn="just"/>
            <a:r>
              <a:rPr lang="en-US" altLang="en-US" sz="3600" dirty="0" smtClean="0"/>
              <a:t>abdominal pain that may suggest the presence of ectopic pregnancy or spontaneous abortion.</a:t>
            </a:r>
          </a:p>
        </p:txBody>
      </p:sp>
    </p:spTree>
    <p:extLst>
      <p:ext uri="{BB962C8B-B14F-4D97-AF65-F5344CB8AC3E}">
        <p14:creationId xmlns:p14="http://schemas.microsoft.com/office/powerpoint/2010/main" val="36016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6" y="153579"/>
            <a:ext cx="10515600" cy="4351338"/>
          </a:xfrm>
        </p:spPr>
        <p:txBody>
          <a:bodyPr>
            <a:noAutofit/>
          </a:bodyPr>
          <a:lstStyle/>
          <a:p>
            <a:pPr algn="r" rtl="1"/>
            <a:r>
              <a:rPr lang="fa-IR" sz="5400" dirty="0" smtClean="0"/>
              <a:t>اﻫﻤﯿﺖ ﻏﺮﺑﺎﻟﮕﺮي ﺟﻨﯿﻦ در دوران ﺑﺎرداري -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553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2408</Words>
  <Application>Microsoft Office PowerPoint</Application>
  <PresentationFormat>Widescreen</PresentationFormat>
  <Paragraphs>233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2  Baran</vt:lpstr>
      <vt:lpstr>Adobe Arabic</vt:lpstr>
      <vt:lpstr>Arial</vt:lpstr>
      <vt:lpstr>B Nazanin</vt:lpstr>
      <vt:lpstr>B Titr</vt:lpstr>
      <vt:lpstr>Calibri</vt:lpstr>
      <vt:lpstr>Calibri Light</vt:lpstr>
      <vt:lpstr>Courier New</vt:lpstr>
      <vt:lpstr>Symbol</vt:lpstr>
      <vt:lpstr>Times New Roman</vt:lpstr>
      <vt:lpstr>Office Theme</vt:lpstr>
      <vt:lpstr>Screening markers in first and second trimester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MoM (Multiple Of Median)</vt:lpstr>
      <vt:lpstr>PowerPoint Presentation</vt:lpstr>
      <vt:lpstr>نکات مهم در MoM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Markers measured in the first trimester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نکات مهم در اندازه گیری free b -hCG</vt:lpstr>
      <vt:lpstr>PowerPoint Presentation</vt:lpstr>
      <vt:lpstr>PowerPoint Presentation</vt:lpstr>
      <vt:lpstr>غربالگری متوالیSequential Screening</vt:lpstr>
      <vt:lpstr>PowerPoint Presentation</vt:lpstr>
      <vt:lpstr>Cut-off</vt:lpstr>
      <vt:lpstr>غربالگری سه ماهه اول Contingent panel   </vt:lpstr>
      <vt:lpstr> Only Biochemical Risk is ….</vt:lpstr>
      <vt:lpstr>Contingent panel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 fetoprotein </vt:lpstr>
      <vt:lpstr>Human Chorionic Gonadotropin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UE3</vt:lpstr>
      <vt:lpstr>PowerPoint Presentation</vt:lpstr>
      <vt:lpstr>Inhibin </vt:lpstr>
      <vt:lpstr>PowerPoint Presentation</vt:lpstr>
      <vt:lpstr>PowerPoint Presentation</vt:lpstr>
      <vt:lpstr>پروتکل پیگیری بیماران در  Quadruple test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80</cp:revision>
  <dcterms:created xsi:type="dcterms:W3CDTF">2019-02-27T15:32:58Z</dcterms:created>
  <dcterms:modified xsi:type="dcterms:W3CDTF">2019-03-02T05:19:40Z</dcterms:modified>
</cp:coreProperties>
</file>