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72"/>
  </p:notesMasterIdLst>
  <p:sldIdLst>
    <p:sldId id="256" r:id="rId2"/>
    <p:sldId id="373" r:id="rId3"/>
    <p:sldId id="334" r:id="rId4"/>
    <p:sldId id="341" r:id="rId5"/>
    <p:sldId id="374" r:id="rId6"/>
    <p:sldId id="290" r:id="rId7"/>
    <p:sldId id="393" r:id="rId8"/>
    <p:sldId id="258" r:id="rId9"/>
    <p:sldId id="259" r:id="rId10"/>
    <p:sldId id="260" r:id="rId11"/>
    <p:sldId id="261" r:id="rId12"/>
    <p:sldId id="262" r:id="rId13"/>
    <p:sldId id="308" r:id="rId14"/>
    <p:sldId id="288" r:id="rId15"/>
    <p:sldId id="375" r:id="rId16"/>
    <p:sldId id="264" r:id="rId17"/>
    <p:sldId id="265" r:id="rId18"/>
    <p:sldId id="269" r:id="rId19"/>
    <p:sldId id="362" r:id="rId20"/>
    <p:sldId id="270" r:id="rId21"/>
    <p:sldId id="272" r:id="rId22"/>
    <p:sldId id="273" r:id="rId23"/>
    <p:sldId id="274" r:id="rId24"/>
    <p:sldId id="275" r:id="rId25"/>
    <p:sldId id="376" r:id="rId26"/>
    <p:sldId id="276" r:id="rId27"/>
    <p:sldId id="378" r:id="rId28"/>
    <p:sldId id="277" r:id="rId29"/>
    <p:sldId id="379" r:id="rId30"/>
    <p:sldId id="386" r:id="rId31"/>
    <p:sldId id="380" r:id="rId32"/>
    <p:sldId id="381" r:id="rId33"/>
    <p:sldId id="382" r:id="rId34"/>
    <p:sldId id="383" r:id="rId35"/>
    <p:sldId id="384" r:id="rId36"/>
    <p:sldId id="385" r:id="rId37"/>
    <p:sldId id="363" r:id="rId38"/>
    <p:sldId id="364" r:id="rId39"/>
    <p:sldId id="365" r:id="rId40"/>
    <p:sldId id="366" r:id="rId41"/>
    <p:sldId id="367" r:id="rId42"/>
    <p:sldId id="368" r:id="rId43"/>
    <p:sldId id="369" r:id="rId44"/>
    <p:sldId id="370" r:id="rId45"/>
    <p:sldId id="336" r:id="rId46"/>
    <p:sldId id="387" r:id="rId47"/>
    <p:sldId id="371" r:id="rId48"/>
    <p:sldId id="289" r:id="rId49"/>
    <p:sldId id="291" r:id="rId50"/>
    <p:sldId id="339" r:id="rId51"/>
    <p:sldId id="292" r:id="rId52"/>
    <p:sldId id="391" r:id="rId53"/>
    <p:sldId id="392" r:id="rId54"/>
    <p:sldId id="388" r:id="rId55"/>
    <p:sldId id="390" r:id="rId56"/>
    <p:sldId id="389" r:id="rId57"/>
    <p:sldId id="295" r:id="rId58"/>
    <p:sldId id="344" r:id="rId59"/>
    <p:sldId id="345" r:id="rId60"/>
    <p:sldId id="346" r:id="rId61"/>
    <p:sldId id="347" r:id="rId62"/>
    <p:sldId id="348" r:id="rId63"/>
    <p:sldId id="337" r:id="rId64"/>
    <p:sldId id="303" r:id="rId65"/>
    <p:sldId id="304" r:id="rId66"/>
    <p:sldId id="305" r:id="rId67"/>
    <p:sldId id="338" r:id="rId68"/>
    <p:sldId id="300" r:id="rId69"/>
    <p:sldId id="301" r:id="rId70"/>
    <p:sldId id="340"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638" autoAdjust="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78" y="251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AF8E5F6-E78E-45DE-B3FC-5E21A0906544}" type="datetimeFigureOut">
              <a:rPr lang="fa-IR" smtClean="0"/>
              <a:pPr/>
              <a:t>03/10/1440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B261D25-FFD3-48C8-81AB-6C33DB041FE6}"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11/18/2018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11/18/2018</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3400" y="1357298"/>
            <a:ext cx="7851648" cy="1500198"/>
          </a:xfrm>
        </p:spPr>
        <p:txBody>
          <a:bodyPr>
            <a:normAutofit fontScale="90000"/>
          </a:bodyPr>
          <a:lstStyle/>
          <a:p>
            <a:pPr algn="ctr"/>
            <a:r>
              <a:rPr lang="fa-IR" dirty="0" smtClean="0"/>
              <a:t>تفسیر و ارزیابی نتایج آزمایشات ایمنولوژی در تشخیص بیماری هپاتیت</a:t>
            </a:r>
            <a:endParaRPr lang="fa-IR" dirty="0">
              <a:solidFill>
                <a:srgbClr val="00B0F0"/>
              </a:solidFill>
            </a:endParaRPr>
          </a:p>
        </p:txBody>
      </p:sp>
      <p:sp>
        <p:nvSpPr>
          <p:cNvPr id="7" name="Subtitle 6"/>
          <p:cNvSpPr>
            <a:spLocks noGrp="1"/>
          </p:cNvSpPr>
          <p:nvPr>
            <p:ph type="subTitle" idx="1"/>
          </p:nvPr>
        </p:nvSpPr>
        <p:spPr>
          <a:xfrm>
            <a:off x="285720" y="3228536"/>
            <a:ext cx="8429684" cy="1752600"/>
          </a:xfrm>
        </p:spPr>
        <p:txBody>
          <a:bodyPr>
            <a:normAutofit/>
          </a:bodyPr>
          <a:lstStyle/>
          <a:p>
            <a:pPr algn="ctr"/>
            <a:r>
              <a:rPr lang="fa-IR" sz="2800" dirty="0" smtClean="0"/>
              <a:t>دکتر قاسم میر بهاری دکتری تخصصی آسیب شناسی بالینی و تشریحی</a:t>
            </a:r>
          </a:p>
          <a:p>
            <a:pPr algn="ctr"/>
            <a:endParaRPr lang="fa-IR" sz="2800" dirty="0" smtClean="0"/>
          </a:p>
          <a:p>
            <a:pPr algn="ctr"/>
            <a:r>
              <a:rPr lang="fa-IR" sz="2800" dirty="0" smtClean="0"/>
              <a:t>پائیز 1397</a:t>
            </a:r>
            <a:endParaRPr lang="fa-I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1000132"/>
          </a:xfrm>
        </p:spPr>
        <p:txBody>
          <a:bodyPr>
            <a:normAutofit/>
          </a:bodyPr>
          <a:lstStyle/>
          <a:p>
            <a:pPr algn="ctr"/>
            <a:r>
              <a:rPr lang="fa-IR" sz="4400" b="1" dirty="0" smtClean="0">
                <a:latin typeface="Times New Roman" pitchFamily="18" charset="0"/>
                <a:cs typeface="Times New Roman" pitchFamily="18" charset="0"/>
              </a:rPr>
              <a:t>شاخصهاي ويروسي</a:t>
            </a:r>
            <a:endParaRPr lang="fa-IR" sz="44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935480"/>
            <a:ext cx="8401080" cy="4389120"/>
          </a:xfrm>
        </p:spPr>
        <p:txBody>
          <a:bodyPr/>
          <a:lstStyle/>
          <a:p>
            <a:pPr algn="just"/>
            <a:r>
              <a:rPr lang="en-US" b="1" dirty="0" smtClean="0"/>
              <a:t>: </a:t>
            </a:r>
            <a:r>
              <a:rPr lang="en-US" b="1" dirty="0" smtClean="0">
                <a:solidFill>
                  <a:srgbClr val="FF0000"/>
                </a:solidFill>
              </a:rPr>
              <a:t>HBV DNA</a:t>
            </a:r>
            <a:r>
              <a:rPr lang="en-US" dirty="0" smtClean="0">
                <a:solidFill>
                  <a:srgbClr val="FF0000"/>
                </a:solidFill>
                <a:latin typeface="Times New Roman" pitchFamily="18" charset="0"/>
                <a:cs typeface="Times New Roman" pitchFamily="18" charset="0"/>
              </a:rPr>
              <a:t> </a:t>
            </a:r>
            <a:r>
              <a:rPr lang="fa-IR" b="1" dirty="0" smtClean="0">
                <a:latin typeface="Times New Roman" pitchFamily="18" charset="0"/>
                <a:cs typeface="Times New Roman" pitchFamily="18" charset="0"/>
              </a:rPr>
              <a:t>سطح </a:t>
            </a:r>
            <a:r>
              <a:rPr lang="en-US" b="1" dirty="0" smtClean="0">
                <a:latin typeface="Times New Roman" pitchFamily="18" charset="0"/>
                <a:cs typeface="Times New Roman" pitchFamily="18" charset="0"/>
              </a:rPr>
              <a:t> HBV DNA </a:t>
            </a:r>
            <a:r>
              <a:rPr lang="fa-IR" b="1" dirty="0" smtClean="0">
                <a:latin typeface="Times New Roman" pitchFamily="18" charset="0"/>
                <a:cs typeface="Times New Roman" pitchFamily="18" charset="0"/>
              </a:rPr>
              <a:t>سرمي، حساسترين معيار دال بر وضعيت تداوم تكثير ويروس است.</a:t>
            </a:r>
          </a:p>
          <a:p>
            <a:pPr algn="just"/>
            <a:r>
              <a:rPr lang="fa-IR" b="1" dirty="0" smtClean="0">
                <a:latin typeface="Times New Roman" pitchFamily="18" charset="0"/>
                <a:cs typeface="Times New Roman" pitchFamily="18" charset="0"/>
              </a:rPr>
              <a:t>مقادير زياد </a:t>
            </a:r>
            <a:r>
              <a:rPr lang="en-US" b="1" dirty="0" smtClean="0">
                <a:latin typeface="Times New Roman" pitchFamily="18" charset="0"/>
                <a:cs typeface="Times New Roman" pitchFamily="18" charset="0"/>
              </a:rPr>
              <a:t>HBV DNA ، </a:t>
            </a:r>
            <a:r>
              <a:rPr lang="fa-IR" b="1" dirty="0" smtClean="0">
                <a:latin typeface="Times New Roman" pitchFamily="18" charset="0"/>
                <a:cs typeface="Times New Roman" pitchFamily="18" charset="0"/>
              </a:rPr>
              <a:t>همراه با مقادير كم آمينوترانسفرازها، دلالت برپاسخ ضعيف سيستم ايمني نسبت به ويروس </a:t>
            </a:r>
            <a:r>
              <a:rPr lang="fa-IR" b="1" dirty="0" smtClean="0"/>
              <a:t>است.</a:t>
            </a:r>
            <a:endParaRPr lang="fa-I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a:bodyPr>
          <a:lstStyle/>
          <a:p>
            <a:pPr algn="ctr"/>
            <a:r>
              <a:rPr lang="fa-IR" sz="4400" b="1" dirty="0" smtClean="0">
                <a:latin typeface="Times New Roman" pitchFamily="18" charset="0"/>
                <a:cs typeface="Times New Roman" pitchFamily="18" charset="0"/>
              </a:rPr>
              <a:t>شاخصهاي ويروسي</a:t>
            </a:r>
            <a:endParaRPr lang="fa-IR" sz="44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935480"/>
            <a:ext cx="8643998" cy="4389120"/>
          </a:xfrm>
        </p:spPr>
        <p:txBody>
          <a:bodyPr>
            <a:normAutofit/>
          </a:bodyPr>
          <a:lstStyle/>
          <a:p>
            <a:r>
              <a:rPr lang="en-US" b="1" i="1" dirty="0" smtClean="0"/>
              <a:t>:</a:t>
            </a:r>
            <a:r>
              <a:rPr lang="en-US" b="1" dirty="0" smtClean="0"/>
              <a:t> </a:t>
            </a:r>
            <a:r>
              <a:rPr lang="en-US" b="1" dirty="0" smtClean="0">
                <a:solidFill>
                  <a:srgbClr val="FF0000"/>
                </a:solidFill>
              </a:rPr>
              <a:t>Anti-</a:t>
            </a:r>
            <a:r>
              <a:rPr lang="en-US" b="1" dirty="0" err="1" smtClean="0">
                <a:solidFill>
                  <a:srgbClr val="FF0000"/>
                </a:solidFill>
              </a:rPr>
              <a:t>HBc</a:t>
            </a:r>
            <a:r>
              <a:rPr lang="en-US" b="1" i="1" dirty="0" smtClean="0"/>
              <a:t>  </a:t>
            </a:r>
            <a:r>
              <a:rPr lang="fa-IR" b="1" i="1" dirty="0" smtClean="0"/>
              <a:t> </a:t>
            </a:r>
            <a:r>
              <a:rPr lang="fa-IR" b="1" dirty="0" smtClean="0"/>
              <a:t>گرچه </a:t>
            </a:r>
            <a:r>
              <a:rPr lang="en-US" b="1" dirty="0" smtClean="0"/>
              <a:t>Anti-</a:t>
            </a:r>
            <a:r>
              <a:rPr lang="en-US" b="1" dirty="0" err="1" smtClean="0"/>
              <a:t>HBc</a:t>
            </a:r>
            <a:r>
              <a:rPr lang="en-US" b="1" dirty="0" smtClean="0"/>
              <a:t> </a:t>
            </a:r>
            <a:r>
              <a:rPr lang="fa-IR" b="1" dirty="0" smtClean="0"/>
              <a:t>مثبت همراه با </a:t>
            </a:r>
            <a:r>
              <a:rPr lang="en-US" b="1" dirty="0" err="1" smtClean="0"/>
              <a:t>HBeAg</a:t>
            </a:r>
            <a:r>
              <a:rPr lang="en-US" b="1" dirty="0" smtClean="0"/>
              <a:t> -</a:t>
            </a:r>
            <a:r>
              <a:rPr lang="fa-IR" b="1" dirty="0" smtClean="0"/>
              <a:t> منفي و </a:t>
            </a:r>
            <a:r>
              <a:rPr lang="en-US" b="1" dirty="0" smtClean="0"/>
              <a:t>    HBV DNA</a:t>
            </a:r>
            <a:r>
              <a:rPr lang="fa-IR" b="1" dirty="0" smtClean="0"/>
              <a:t> منفي دال بر بهبودي عفونت است، با وجود اين تبديل وضعيت </a:t>
            </a:r>
            <a:r>
              <a:rPr lang="en-US" b="1" dirty="0" err="1" smtClean="0"/>
              <a:t>HBsAg</a:t>
            </a:r>
            <a:r>
              <a:rPr lang="en-US" b="1" dirty="0" smtClean="0"/>
              <a:t> -</a:t>
            </a:r>
            <a:r>
              <a:rPr lang="fa-IR" b="1" dirty="0" smtClean="0"/>
              <a:t>مثبت به </a:t>
            </a:r>
            <a:r>
              <a:rPr lang="en-US" b="1" dirty="0" smtClean="0"/>
              <a:t> Anti-HBs  </a:t>
            </a:r>
            <a:r>
              <a:rPr lang="fa-IR" b="1" dirty="0" smtClean="0"/>
              <a:t>مثبت تنها معيار دقيق دال بر ايمني است. </a:t>
            </a:r>
            <a:r>
              <a:rPr lang="en-US" b="1" dirty="0" smtClean="0"/>
              <a:t>Anti-</a:t>
            </a:r>
            <a:r>
              <a:rPr lang="en-US" b="1" dirty="0" err="1" smtClean="0"/>
              <a:t>HBc</a:t>
            </a:r>
            <a:r>
              <a:rPr lang="en-US" b="1" dirty="0" smtClean="0"/>
              <a:t> </a:t>
            </a:r>
            <a:r>
              <a:rPr lang="fa-IR" b="1" dirty="0" smtClean="0"/>
              <a:t>شاخص مفيدي است كه بعد از</a:t>
            </a:r>
            <a:r>
              <a:rPr lang="en-US" b="1" dirty="0" err="1" smtClean="0"/>
              <a:t>HBsAg</a:t>
            </a:r>
            <a:r>
              <a:rPr lang="en-US" b="1" dirty="0" smtClean="0"/>
              <a:t> </a:t>
            </a:r>
            <a:r>
              <a:rPr lang="fa-IR" b="1" dirty="0" smtClean="0"/>
              <a:t> و </a:t>
            </a:r>
            <a:r>
              <a:rPr lang="en-US" b="1" dirty="0" err="1" smtClean="0"/>
              <a:t>HBeAg</a:t>
            </a:r>
            <a:r>
              <a:rPr lang="en-US" b="1" dirty="0" smtClean="0"/>
              <a:t> </a:t>
            </a:r>
            <a:r>
              <a:rPr lang="fa-IR" b="1" dirty="0" smtClean="0"/>
              <a:t> در خون ظاهر ميشود و ممكن است مادام العمر باقي بماند.</a:t>
            </a:r>
            <a:r>
              <a:rPr lang="en-US" b="1" dirty="0" smtClean="0"/>
              <a:t> </a:t>
            </a:r>
            <a:r>
              <a:rPr lang="en-US" b="1" dirty="0" err="1" smtClean="0"/>
              <a:t>HBcAg</a:t>
            </a:r>
            <a:r>
              <a:rPr lang="en-US" b="1" dirty="0" smtClean="0"/>
              <a:t> </a:t>
            </a:r>
            <a:r>
              <a:rPr lang="fa-IR" b="1" dirty="0" smtClean="0"/>
              <a:t>معمولاً درگردش خون وجود ندارد (برخلاف </a:t>
            </a:r>
            <a:r>
              <a:rPr lang="en-US" b="1" dirty="0" smtClean="0"/>
              <a:t>Anti-</a:t>
            </a:r>
            <a:r>
              <a:rPr lang="en-US" b="1" dirty="0" err="1" smtClean="0"/>
              <a:t>HBc</a:t>
            </a:r>
            <a:r>
              <a:rPr lang="fa-IR" b="1" dirty="0" smtClean="0"/>
              <a:t>)</a:t>
            </a:r>
          </a:p>
          <a:p>
            <a:r>
              <a:rPr lang="en-US" b="1" dirty="0" smtClean="0">
                <a:solidFill>
                  <a:srgbClr val="FF0000"/>
                </a:solidFill>
              </a:rPr>
              <a:t>Anti-</a:t>
            </a:r>
            <a:r>
              <a:rPr lang="en-US" b="1" dirty="0" err="1" smtClean="0">
                <a:solidFill>
                  <a:srgbClr val="FF0000"/>
                </a:solidFill>
              </a:rPr>
              <a:t>HBcAb</a:t>
            </a:r>
            <a:r>
              <a:rPr lang="en-US" b="1" dirty="0" smtClean="0"/>
              <a:t> </a:t>
            </a:r>
            <a:r>
              <a:rPr lang="fa-IR" b="1" dirty="0" smtClean="0">
                <a:solidFill>
                  <a:srgbClr val="FF0000"/>
                </a:solidFill>
              </a:rPr>
              <a:t>از نوع </a:t>
            </a:r>
            <a:r>
              <a:rPr lang="en-US" b="1" dirty="0" err="1" smtClean="0">
                <a:solidFill>
                  <a:srgbClr val="FF0000"/>
                </a:solidFill>
              </a:rPr>
              <a:t>IgM</a:t>
            </a:r>
            <a:r>
              <a:rPr lang="en-US" b="1" dirty="0" smtClean="0"/>
              <a:t> </a:t>
            </a:r>
            <a:r>
              <a:rPr lang="fa-IR" b="1" dirty="0" smtClean="0"/>
              <a:t>: در عيار بالا يك شاخص هپاتيت حاد است و يا نشاندهنده فعال شدن مجدد عفونت مزمن هپاتيت </a:t>
            </a:r>
            <a:r>
              <a:rPr lang="en-US" b="1" dirty="0" smtClean="0"/>
              <a:t>B </a:t>
            </a:r>
            <a:r>
              <a:rPr lang="fa-IR" b="1" dirty="0" smtClean="0"/>
              <a:t>ميباشد. تيترهاي پايين </a:t>
            </a:r>
            <a:r>
              <a:rPr lang="en-US" b="1" dirty="0" smtClean="0"/>
              <a:t>Anti-</a:t>
            </a:r>
            <a:r>
              <a:rPr lang="en-US" b="1" dirty="0" err="1" smtClean="0"/>
              <a:t>HBc</a:t>
            </a:r>
            <a:r>
              <a:rPr lang="en-US" b="1" dirty="0" smtClean="0"/>
              <a:t> </a:t>
            </a:r>
            <a:r>
              <a:rPr lang="fa-IR" b="1" dirty="0" smtClean="0"/>
              <a:t>از نوع </a:t>
            </a:r>
            <a:r>
              <a:rPr lang="en-US" b="1" dirty="0" err="1" smtClean="0"/>
              <a:t>IgG</a:t>
            </a:r>
            <a:r>
              <a:rPr lang="en-US" b="1" dirty="0" smtClean="0"/>
              <a:t> </a:t>
            </a:r>
            <a:r>
              <a:rPr lang="fa-IR" b="1" dirty="0" smtClean="0"/>
              <a:t>همراه با </a:t>
            </a:r>
            <a:r>
              <a:rPr lang="en-US" b="1" dirty="0" smtClean="0"/>
              <a:t>Anti-HBs ، </a:t>
            </a:r>
            <a:r>
              <a:rPr lang="fa-IR" b="1" dirty="0" smtClean="0"/>
              <a:t>بر عفونت قبلي و ايمنی دلالت دارد.</a:t>
            </a:r>
            <a:endParaRPr lang="fa-I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796086"/>
          </a:xfrm>
        </p:spPr>
        <p:txBody>
          <a:bodyPr>
            <a:normAutofit fontScale="90000"/>
          </a:bodyPr>
          <a:lstStyle/>
          <a:p>
            <a:pPr algn="ctr"/>
            <a:r>
              <a:rPr lang="fa-IR" b="1" dirty="0" smtClean="0">
                <a:latin typeface="Times New Roman" pitchFamily="18" charset="0"/>
                <a:cs typeface="Times New Roman" pitchFamily="18" charset="0"/>
              </a:rPr>
              <a:t>شاخصهاي ويروسي</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14282" y="1643050"/>
            <a:ext cx="8786874" cy="4681550"/>
          </a:xfrm>
        </p:spPr>
        <p:txBody>
          <a:bodyPr>
            <a:normAutofit/>
          </a:bodyPr>
          <a:lstStyle/>
          <a:p>
            <a:pPr algn="justLow"/>
            <a:r>
              <a:rPr lang="en-US" b="1" dirty="0" smtClean="0">
                <a:solidFill>
                  <a:srgbClr val="FF0000"/>
                </a:solidFill>
              </a:rPr>
              <a:t>Anti-</a:t>
            </a:r>
            <a:r>
              <a:rPr lang="en-US" b="1" dirty="0" err="1" smtClean="0">
                <a:solidFill>
                  <a:srgbClr val="FF0000"/>
                </a:solidFill>
              </a:rPr>
              <a:t>HBc</a:t>
            </a:r>
            <a:r>
              <a:rPr lang="en-US" b="1" dirty="0" smtClean="0">
                <a:solidFill>
                  <a:srgbClr val="FF0000"/>
                </a:solidFill>
              </a:rPr>
              <a:t> </a:t>
            </a:r>
            <a:r>
              <a:rPr lang="fa-IR" b="1" dirty="0" smtClean="0">
                <a:solidFill>
                  <a:srgbClr val="FF0000"/>
                </a:solidFill>
              </a:rPr>
              <a:t>از نوع </a:t>
            </a:r>
            <a:r>
              <a:rPr lang="en-US" b="1" dirty="0" err="1" smtClean="0">
                <a:solidFill>
                  <a:srgbClr val="FF0000"/>
                </a:solidFill>
              </a:rPr>
              <a:t>IgG</a:t>
            </a:r>
            <a:r>
              <a:rPr lang="en-US" b="1" dirty="0" smtClean="0">
                <a:solidFill>
                  <a:srgbClr val="FF0000"/>
                </a:solidFill>
              </a:rPr>
              <a:t> </a:t>
            </a:r>
            <a:r>
              <a:rPr lang="fa-IR" b="1" dirty="0" smtClean="0">
                <a:solidFill>
                  <a:srgbClr val="FF0000"/>
                </a:solidFill>
              </a:rPr>
              <a:t> به تنهايي: </a:t>
            </a:r>
            <a:r>
              <a:rPr lang="fa-IR" b="1" dirty="0" smtClean="0"/>
              <a:t>در تيتر پايين دال بر از دست رفتن</a:t>
            </a:r>
          </a:p>
          <a:p>
            <a:pPr algn="justLow">
              <a:buNone/>
            </a:pPr>
            <a:r>
              <a:rPr lang="en-US" b="1" dirty="0" smtClean="0"/>
              <a:t> Anti- HBs </a:t>
            </a:r>
            <a:r>
              <a:rPr lang="fa-IR" b="1" dirty="0" smtClean="0"/>
              <a:t>و يا عدم توليد </a:t>
            </a:r>
            <a:r>
              <a:rPr lang="en-US" b="1" dirty="0" smtClean="0"/>
              <a:t>Anti- HBs </a:t>
            </a:r>
            <a:r>
              <a:rPr lang="fa-IR" b="1" dirty="0" smtClean="0"/>
              <a:t>است (</a:t>
            </a:r>
            <a:r>
              <a:rPr lang="en-US" b="1" dirty="0" smtClean="0"/>
              <a:t> (Low Level Carrier، </a:t>
            </a:r>
            <a:r>
              <a:rPr lang="fa-IR" b="1" dirty="0" smtClean="0"/>
              <a:t>اما درتيتر بالا بايد به فكر عفونت مزمن بود؛ در اين حالت ممكن است با استفاده از </a:t>
            </a:r>
            <a:r>
              <a:rPr lang="en-US" b="1" dirty="0" smtClean="0"/>
              <a:t>PCR ، </a:t>
            </a:r>
            <a:r>
              <a:rPr lang="fa-IR" b="1" dirty="0" smtClean="0"/>
              <a:t>به حضور </a:t>
            </a:r>
            <a:r>
              <a:rPr lang="en-US" b="1" dirty="0" smtClean="0"/>
              <a:t>HBV DNA </a:t>
            </a:r>
            <a:r>
              <a:rPr lang="fa-IR" b="1" dirty="0" smtClean="0"/>
              <a:t> پي برد. درطي عفونت مزمن با ويروس هپاتيت</a:t>
            </a:r>
            <a:r>
              <a:rPr lang="en-US" b="1" dirty="0" smtClean="0"/>
              <a:t>B </a:t>
            </a:r>
            <a:r>
              <a:rPr lang="fa-IR" b="1" dirty="0" smtClean="0"/>
              <a:t>ميتوان </a:t>
            </a:r>
            <a:r>
              <a:rPr lang="en-US" b="1" dirty="0" smtClean="0"/>
              <a:t> </a:t>
            </a:r>
            <a:r>
              <a:rPr lang="en-US" b="1" dirty="0" err="1" smtClean="0"/>
              <a:t>HBsAg</a:t>
            </a:r>
            <a:r>
              <a:rPr lang="en-US" b="1" dirty="0" smtClean="0"/>
              <a:t> </a:t>
            </a:r>
            <a:r>
              <a:rPr lang="fa-IR" b="1" dirty="0" smtClean="0"/>
              <a:t>و </a:t>
            </a:r>
            <a:r>
              <a:rPr lang="en-US" b="1" dirty="0" smtClean="0"/>
              <a:t> </a:t>
            </a:r>
            <a:r>
              <a:rPr lang="en-US" b="1" dirty="0" err="1" smtClean="0"/>
              <a:t>HBcAg</a:t>
            </a:r>
            <a:r>
              <a:rPr lang="en-US" b="1" dirty="0" smtClean="0"/>
              <a:t> </a:t>
            </a:r>
            <a:r>
              <a:rPr lang="fa-IR" b="1" dirty="0" smtClean="0"/>
              <a:t>را در هپاتوسيتها يافت، ولي درعفونت حاد خودبه خود مهارشونده اين امكان وجود ندارد؛ لذا كشف يا شناسايي </a:t>
            </a:r>
            <a:r>
              <a:rPr lang="en-US" b="1" dirty="0" smtClean="0"/>
              <a:t> </a:t>
            </a:r>
            <a:r>
              <a:rPr lang="en-US" b="1" dirty="0" err="1" smtClean="0"/>
              <a:t>HBcAg</a:t>
            </a:r>
            <a:r>
              <a:rPr lang="en-US" b="1" dirty="0" smtClean="0"/>
              <a:t> </a:t>
            </a:r>
            <a:r>
              <a:rPr lang="fa-IR" b="1" dirty="0" smtClean="0"/>
              <a:t>و </a:t>
            </a:r>
            <a:r>
              <a:rPr lang="en-US" b="1" dirty="0" smtClean="0"/>
              <a:t> HBV DNA</a:t>
            </a:r>
            <a:r>
              <a:rPr lang="fa-IR" b="1" dirty="0" smtClean="0"/>
              <a:t>در بافت كبدي دلالت بر پديده تكثيرروبه جلو دارد. در هپاتيت مزمن</a:t>
            </a:r>
            <a:r>
              <a:rPr lang="en-US" b="1" dirty="0" smtClean="0"/>
              <a:t>CHB) B </a:t>
            </a:r>
            <a:r>
              <a:rPr lang="fa-IR" b="1" dirty="0" smtClean="0"/>
              <a:t>) طول كشيده، </a:t>
            </a:r>
            <a:r>
              <a:rPr lang="en-US" b="1" dirty="0" smtClean="0"/>
              <a:t> DNA </a:t>
            </a:r>
            <a:r>
              <a:rPr lang="fa-IR" b="1" dirty="0" smtClean="0"/>
              <a:t>ويروس به داخل ژنوم ميزبان وارد ميشود (در بسياري از هپاتوسيتها) واين دال بر تداوم وجود </a:t>
            </a:r>
            <a:r>
              <a:rPr lang="en-US" b="1" dirty="0" err="1" smtClean="0"/>
              <a:t>HBsAg</a:t>
            </a:r>
            <a:r>
              <a:rPr lang="en-US" b="1" dirty="0" smtClean="0"/>
              <a:t> </a:t>
            </a:r>
            <a:r>
              <a:rPr lang="fa-IR" b="1" dirty="0" smtClean="0"/>
              <a:t> در سرم است.</a:t>
            </a:r>
            <a:endParaRPr lang="fa-I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10400"/>
          </a:xfrm>
        </p:spPr>
        <p:txBody>
          <a:bodyPr/>
          <a:lstStyle/>
          <a:p>
            <a:pPr algn="ctr"/>
            <a:r>
              <a:rPr lang="fa-IR" b="1" dirty="0" smtClean="0">
                <a:latin typeface="Times New Roman" pitchFamily="18" charset="0"/>
                <a:cs typeface="Times New Roman" pitchFamily="18" charset="0"/>
              </a:rPr>
              <a:t>نکات مهم</a:t>
            </a:r>
            <a:endParaRPr lang="fa-IR"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1714488"/>
            <a:ext cx="8429684" cy="4610112"/>
          </a:xfrm>
        </p:spPr>
        <p:txBody>
          <a:bodyPr>
            <a:normAutofit/>
          </a:bodyPr>
          <a:lstStyle/>
          <a:p>
            <a:pPr algn="just"/>
            <a:r>
              <a:rPr lang="fa-IR" sz="2800" b="1" dirty="0" smtClean="0"/>
              <a:t>تمام افراد </a:t>
            </a:r>
            <a:r>
              <a:rPr lang="en-US" sz="2800" b="1" dirty="0" err="1" smtClean="0"/>
              <a:t>HBsAg</a:t>
            </a:r>
            <a:r>
              <a:rPr lang="en-US" sz="2800" b="1" dirty="0" smtClean="0"/>
              <a:t> </a:t>
            </a:r>
            <a:r>
              <a:rPr lang="fa-IR" sz="2800" b="1" dirty="0" smtClean="0"/>
              <a:t> مثبت بالقوه مسری هستند و به عنوان مخزن ویروس ها برای انتقال به سایر افراد سالم عمل می کنند. شدت سرایت به شرایط بیمار بستگی دارد.</a:t>
            </a:r>
          </a:p>
          <a:p>
            <a:pPr algn="just"/>
            <a:r>
              <a:rPr lang="fa-IR" sz="2800" b="1" dirty="0" smtClean="0"/>
              <a:t> فرد مبتلا به </a:t>
            </a:r>
            <a:r>
              <a:rPr lang="en-US" sz="2800" b="1" dirty="0" err="1" smtClean="0"/>
              <a:t>HBeAg</a:t>
            </a:r>
            <a:r>
              <a:rPr lang="en-US" sz="2800" b="1" dirty="0" smtClean="0"/>
              <a:t> </a:t>
            </a:r>
            <a:r>
              <a:rPr lang="fa-IR" sz="2800" b="1" dirty="0" smtClean="0"/>
              <a:t> مثبت به شدت مسری است ولی فرد </a:t>
            </a:r>
            <a:r>
              <a:rPr lang="en-US" sz="2800" b="1" dirty="0" smtClean="0"/>
              <a:t>anti – </a:t>
            </a:r>
            <a:r>
              <a:rPr lang="en-US" sz="2800" b="1" dirty="0" err="1" smtClean="0"/>
              <a:t>Hbe</a:t>
            </a:r>
            <a:r>
              <a:rPr lang="en-US" sz="2800" b="1" dirty="0" smtClean="0"/>
              <a:t> </a:t>
            </a:r>
            <a:r>
              <a:rPr lang="fa-IR" sz="2800" b="1" dirty="0" smtClean="0"/>
              <a:t> مثبت قدرت سرایت کمتری دارد.</a:t>
            </a:r>
          </a:p>
          <a:p>
            <a:pPr algn="just"/>
            <a:r>
              <a:rPr lang="en-US" sz="2800" b="1" dirty="0" smtClean="0"/>
              <a:t>Anti-</a:t>
            </a:r>
            <a:r>
              <a:rPr lang="en-US" sz="2800" b="1" dirty="0" err="1" smtClean="0"/>
              <a:t>HBsAg</a:t>
            </a:r>
            <a:r>
              <a:rPr lang="en-US" sz="2800" b="1" dirty="0" smtClean="0"/>
              <a:t> </a:t>
            </a:r>
            <a:r>
              <a:rPr lang="fa-IR" sz="2800" b="1" dirty="0" smtClean="0"/>
              <a:t> در 80 درصد بیماران بهبود یافته تا پایان عمر در خون باقی می ماند.</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571504"/>
          </a:xfrm>
        </p:spPr>
        <p:txBody>
          <a:bodyPr>
            <a:noAutofit/>
          </a:bodyPr>
          <a:lstStyle/>
          <a:p>
            <a:pPr algn="ctr"/>
            <a:r>
              <a:rPr lang="fa-IR" sz="2800" b="1" dirty="0" smtClean="0"/>
              <a:t>شاخصهاي سرولوژيك عفونت هپاتيت </a:t>
            </a:r>
            <a:r>
              <a:rPr lang="en-US" sz="2800" b="1" dirty="0" smtClean="0"/>
              <a:t>B </a:t>
            </a:r>
            <a:r>
              <a:rPr lang="fa-IR" sz="2800" b="1" dirty="0" smtClean="0"/>
              <a:t>همراه با اهميت تشخيصي و باليني آنها</a:t>
            </a:r>
            <a:endParaRPr lang="fa-IR" sz="2800" b="1" dirty="0"/>
          </a:p>
        </p:txBody>
      </p:sp>
      <p:graphicFrame>
        <p:nvGraphicFramePr>
          <p:cNvPr id="4" name="Content Placeholder 3"/>
          <p:cNvGraphicFramePr>
            <a:graphicFrameLocks noGrp="1"/>
          </p:cNvGraphicFramePr>
          <p:nvPr>
            <p:ph idx="1"/>
          </p:nvPr>
        </p:nvGraphicFramePr>
        <p:xfrm>
          <a:off x="500034" y="928671"/>
          <a:ext cx="8229600" cy="5343010"/>
        </p:xfrm>
        <a:graphic>
          <a:graphicData uri="http://schemas.openxmlformats.org/drawingml/2006/table">
            <a:tbl>
              <a:tblPr rtl="1" firstRow="1" bandRow="1">
                <a:tableStyleId>{5C22544A-7EE6-4342-B048-85BDC9FD1C3A}</a:tableStyleId>
              </a:tblPr>
              <a:tblGrid>
                <a:gridCol w="2743200"/>
                <a:gridCol w="1647504"/>
                <a:gridCol w="3838896"/>
              </a:tblGrid>
              <a:tr h="493339">
                <a:tc>
                  <a:txBody>
                    <a:bodyPr/>
                    <a:lstStyle/>
                    <a:p>
                      <a:pPr algn="ctr" rtl="1"/>
                      <a:r>
                        <a:rPr kumimoji="0" lang="en-US" sz="1800" b="1" kern="1200" baseline="0" dirty="0" smtClean="0">
                          <a:solidFill>
                            <a:schemeClr val="lt1"/>
                          </a:solidFill>
                          <a:latin typeface="+mn-lt"/>
                          <a:ea typeface="+mn-ea"/>
                          <a:cs typeface="+mn-cs"/>
                        </a:rPr>
                        <a:t>Abbreviation</a:t>
                      </a:r>
                      <a:endParaRPr lang="fa-IR" dirty="0"/>
                    </a:p>
                  </a:txBody>
                  <a:tcPr/>
                </a:tc>
                <a:tc>
                  <a:txBody>
                    <a:bodyPr/>
                    <a:lstStyle/>
                    <a:p>
                      <a:pPr algn="ctr" rtl="1"/>
                      <a:r>
                        <a:rPr kumimoji="0" lang="en-US" sz="1800" b="1" kern="1200" baseline="0" dirty="0" smtClean="0">
                          <a:solidFill>
                            <a:schemeClr val="lt1"/>
                          </a:solidFill>
                          <a:latin typeface="+mn-lt"/>
                          <a:ea typeface="+mn-ea"/>
                          <a:cs typeface="+mn-cs"/>
                        </a:rPr>
                        <a:t>Terms</a:t>
                      </a:r>
                      <a:endParaRPr lang="fa-IR" dirty="0"/>
                    </a:p>
                  </a:txBody>
                  <a:tcPr/>
                </a:tc>
                <a:tc>
                  <a:txBody>
                    <a:bodyPr/>
                    <a:lstStyle/>
                    <a:p>
                      <a:pPr algn="ctr" rtl="1"/>
                      <a:r>
                        <a:rPr kumimoji="0" lang="en-US" sz="1600" b="1" kern="1200" baseline="0" dirty="0" smtClean="0">
                          <a:solidFill>
                            <a:schemeClr val="lt1"/>
                          </a:solidFill>
                          <a:latin typeface="+mn-lt"/>
                          <a:ea typeface="+mn-ea"/>
                          <a:cs typeface="+mn-cs"/>
                        </a:rPr>
                        <a:t>Definition and Comments</a:t>
                      </a:r>
                      <a:endParaRPr lang="fa-IR" sz="1600" dirty="0"/>
                    </a:p>
                  </a:txBody>
                  <a:tcPr/>
                </a:tc>
              </a:tr>
              <a:tr h="902096">
                <a:tc>
                  <a:txBody>
                    <a:bodyPr/>
                    <a:lstStyle/>
                    <a:p>
                      <a:pPr algn="ctr"/>
                      <a:r>
                        <a:rPr kumimoji="0" lang="en-US" sz="1800" b="1" kern="1200" baseline="0" dirty="0" smtClean="0">
                          <a:solidFill>
                            <a:schemeClr val="dk1"/>
                          </a:solidFill>
                          <a:latin typeface="+mn-lt"/>
                          <a:ea typeface="+mn-ea"/>
                          <a:cs typeface="+mn-cs"/>
                        </a:rPr>
                        <a:t>HBV</a:t>
                      </a:r>
                      <a:endParaRPr lang="fa-IR" b="1" dirty="0"/>
                    </a:p>
                  </a:txBody>
                  <a:tcPr/>
                </a:tc>
                <a:tc>
                  <a:txBody>
                    <a:bodyPr/>
                    <a:lstStyle/>
                    <a:p>
                      <a:pPr algn="ctr"/>
                      <a:r>
                        <a:rPr kumimoji="0" lang="en-US" sz="1800" b="1" kern="1200" baseline="0" dirty="0" smtClean="0">
                          <a:solidFill>
                            <a:schemeClr val="dk1"/>
                          </a:solidFill>
                          <a:latin typeface="+mn-lt"/>
                          <a:ea typeface="+mn-ea"/>
                          <a:cs typeface="+mn-cs"/>
                        </a:rPr>
                        <a:t>Hepatitis B virus</a:t>
                      </a:r>
                      <a:endParaRPr lang="fa-IR" b="1" dirty="0"/>
                    </a:p>
                  </a:txBody>
                  <a:tcPr/>
                </a:tc>
                <a:tc>
                  <a:txBody>
                    <a:bodyPr/>
                    <a:lstStyle/>
                    <a:p>
                      <a:pPr algn="ctr"/>
                      <a:r>
                        <a:rPr kumimoji="0" lang="en-US" sz="1800" b="1" kern="1200" baseline="0" dirty="0" smtClean="0">
                          <a:solidFill>
                            <a:schemeClr val="dk1"/>
                          </a:solidFill>
                          <a:latin typeface="+mn-lt"/>
                          <a:ea typeface="+mn-ea"/>
                          <a:cs typeface="+mn-cs"/>
                        </a:rPr>
                        <a:t>Etiologic agent of serum hepatitis, also Know as Dane particle</a:t>
                      </a:r>
                      <a:endParaRPr lang="fa-IR" b="1" dirty="0"/>
                    </a:p>
                  </a:txBody>
                  <a:tcPr/>
                </a:tc>
              </a:tr>
              <a:tr h="1172725">
                <a:tc>
                  <a:txBody>
                    <a:bodyPr/>
                    <a:lstStyle/>
                    <a:p>
                      <a:pPr algn="ctr" rtl="1"/>
                      <a:r>
                        <a:rPr kumimoji="0" lang="en-US" sz="1800" b="1" kern="1200" baseline="0" dirty="0" err="1" smtClean="0">
                          <a:solidFill>
                            <a:schemeClr val="dk1"/>
                          </a:solidFill>
                          <a:latin typeface="+mn-lt"/>
                          <a:ea typeface="+mn-ea"/>
                          <a:cs typeface="+mn-cs"/>
                        </a:rPr>
                        <a:t>HBsAg</a:t>
                      </a:r>
                      <a:endParaRPr lang="fa-IR" b="1" dirty="0"/>
                    </a:p>
                  </a:txBody>
                  <a:tcPr/>
                </a:tc>
                <a:tc>
                  <a:txBody>
                    <a:bodyPr/>
                    <a:lstStyle/>
                    <a:p>
                      <a:pPr algn="ctr"/>
                      <a:r>
                        <a:rPr kumimoji="0" lang="en-US" sz="1800" b="1" kern="1200" baseline="0" dirty="0" smtClean="0">
                          <a:solidFill>
                            <a:schemeClr val="dk1"/>
                          </a:solidFill>
                          <a:latin typeface="+mn-lt"/>
                          <a:ea typeface="+mn-ea"/>
                          <a:cs typeface="+mn-cs"/>
                        </a:rPr>
                        <a:t>Hepatitis B</a:t>
                      </a:r>
                    </a:p>
                    <a:p>
                      <a:pPr algn="ctr"/>
                      <a:r>
                        <a:rPr kumimoji="0" lang="en-US" sz="1800" b="1" kern="1200" baseline="0" dirty="0" smtClean="0">
                          <a:solidFill>
                            <a:schemeClr val="dk1"/>
                          </a:solidFill>
                          <a:latin typeface="+mn-lt"/>
                          <a:ea typeface="+mn-ea"/>
                          <a:cs typeface="+mn-cs"/>
                        </a:rPr>
                        <a:t>surface antigen</a:t>
                      </a:r>
                      <a:endParaRPr lang="fa-IR" b="1" dirty="0"/>
                    </a:p>
                  </a:txBody>
                  <a:tcPr/>
                </a:tc>
                <a:tc>
                  <a:txBody>
                    <a:bodyPr/>
                    <a:lstStyle/>
                    <a:p>
                      <a:pPr algn="ctr" rtl="1"/>
                      <a:r>
                        <a:rPr kumimoji="0" lang="en-US" sz="1800" b="1" kern="1200" baseline="0" dirty="0" err="1" smtClean="0">
                          <a:solidFill>
                            <a:schemeClr val="dk1"/>
                          </a:solidFill>
                          <a:latin typeface="+mn-lt"/>
                          <a:ea typeface="+mn-ea"/>
                          <a:cs typeface="+mn-cs"/>
                        </a:rPr>
                        <a:t>Suface</a:t>
                      </a:r>
                      <a:r>
                        <a:rPr kumimoji="0" lang="en-US" sz="1800" b="1" kern="1200" baseline="0" dirty="0" smtClean="0">
                          <a:solidFill>
                            <a:schemeClr val="dk1"/>
                          </a:solidFill>
                          <a:latin typeface="+mn-lt"/>
                          <a:ea typeface="+mn-ea"/>
                          <a:cs typeface="+mn-cs"/>
                        </a:rPr>
                        <a:t> antigen (s) of HBV </a:t>
                      </a:r>
                      <a:r>
                        <a:rPr kumimoji="0" lang="en-US" sz="1800" b="1" kern="1200" baseline="0" dirty="0" err="1" smtClean="0">
                          <a:solidFill>
                            <a:schemeClr val="dk1"/>
                          </a:solidFill>
                          <a:latin typeface="+mn-lt"/>
                          <a:ea typeface="+mn-ea"/>
                          <a:cs typeface="+mn-cs"/>
                        </a:rPr>
                        <a:t>detectale</a:t>
                      </a:r>
                      <a:r>
                        <a:rPr kumimoji="0" lang="en-US" sz="1800" b="1" kern="1200" baseline="0" dirty="0" smtClean="0">
                          <a:solidFill>
                            <a:schemeClr val="dk1"/>
                          </a:solidFill>
                          <a:latin typeface="+mn-lt"/>
                          <a:ea typeface="+mn-ea"/>
                          <a:cs typeface="+mn-cs"/>
                        </a:rPr>
                        <a:t> in large quantity in serum, several subtypes identified.</a:t>
                      </a:r>
                      <a:endParaRPr lang="fa-IR" b="1" dirty="0"/>
                    </a:p>
                  </a:txBody>
                  <a:tcPr/>
                </a:tc>
              </a:tr>
              <a:tr h="902096">
                <a:tc>
                  <a:txBody>
                    <a:bodyPr/>
                    <a:lstStyle/>
                    <a:p>
                      <a:pPr algn="ctr" rtl="1"/>
                      <a:r>
                        <a:rPr kumimoji="0" lang="en-US" sz="1800" b="1" kern="1200" baseline="0" dirty="0" err="1" smtClean="0">
                          <a:solidFill>
                            <a:schemeClr val="dk1"/>
                          </a:solidFill>
                          <a:latin typeface="+mn-lt"/>
                          <a:ea typeface="+mn-ea"/>
                          <a:cs typeface="+mn-cs"/>
                        </a:rPr>
                        <a:t>HBeAg</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Hepatitis B  e antigen</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Soluble antigen; correlates with HBV replication, high-titer HBV in serum, and infectivity of serum</a:t>
                      </a:r>
                      <a:endParaRPr lang="fa-IR" b="1" dirty="0"/>
                    </a:p>
                  </a:txBody>
                  <a:tcPr/>
                </a:tc>
              </a:tr>
              <a:tr h="643431">
                <a:tc>
                  <a:txBody>
                    <a:bodyPr/>
                    <a:lstStyle/>
                    <a:p>
                      <a:pPr algn="ctr" rtl="1"/>
                      <a:r>
                        <a:rPr kumimoji="0" lang="en-US" sz="1800" b="1" kern="1200" baseline="0" dirty="0" err="1" smtClean="0">
                          <a:solidFill>
                            <a:schemeClr val="dk1"/>
                          </a:solidFill>
                          <a:latin typeface="+mn-lt"/>
                          <a:ea typeface="+mn-ea"/>
                          <a:cs typeface="+mn-cs"/>
                        </a:rPr>
                        <a:t>HBcAg</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Hepatitis B core  antigen</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Core antigen of HBV; no commercial </a:t>
                      </a:r>
                      <a:r>
                        <a:rPr kumimoji="0" lang="fa-IR" sz="1800" b="1" kern="1200" baseline="0" dirty="0" smtClean="0">
                          <a:solidFill>
                            <a:schemeClr val="dk1"/>
                          </a:solidFill>
                          <a:latin typeface="+mn-lt"/>
                          <a:ea typeface="+mn-ea"/>
                          <a:cs typeface="+mn-cs"/>
                        </a:rPr>
                        <a:t> </a:t>
                      </a:r>
                      <a:r>
                        <a:rPr kumimoji="0" lang="en-US" sz="1800" b="1" kern="1200" baseline="0" dirty="0" smtClean="0">
                          <a:solidFill>
                            <a:schemeClr val="dk1"/>
                          </a:solidFill>
                          <a:latin typeface="+mn-lt"/>
                          <a:ea typeface="+mn-ea"/>
                          <a:cs typeface="+mn-cs"/>
                        </a:rPr>
                        <a:t>test available</a:t>
                      </a:r>
                      <a:endParaRPr lang="fa-IR" b="1" dirty="0"/>
                    </a:p>
                  </a:txBody>
                  <a:tcPr/>
                </a:tc>
              </a:tr>
              <a:tr h="1172725">
                <a:tc>
                  <a:txBody>
                    <a:bodyPr/>
                    <a:lstStyle/>
                    <a:p>
                      <a:pPr algn="ctr" rtl="1"/>
                      <a:r>
                        <a:rPr kumimoji="0" lang="en-US" sz="1800" b="1" kern="1200" baseline="0" dirty="0" smtClean="0">
                          <a:solidFill>
                            <a:schemeClr val="dk1"/>
                          </a:solidFill>
                          <a:latin typeface="+mn-lt"/>
                          <a:ea typeface="+mn-ea"/>
                          <a:cs typeface="+mn-cs"/>
                        </a:rPr>
                        <a:t>Anti- HBs</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Antibody to </a:t>
                      </a:r>
                      <a:r>
                        <a:rPr kumimoji="0" lang="en-US" sz="1800" b="1" kern="1200" baseline="0" dirty="0" err="1" smtClean="0">
                          <a:solidFill>
                            <a:schemeClr val="dk1"/>
                          </a:solidFill>
                          <a:latin typeface="+mn-lt"/>
                          <a:ea typeface="+mn-ea"/>
                          <a:cs typeface="+mn-cs"/>
                        </a:rPr>
                        <a:t>HBsAg</a:t>
                      </a:r>
                      <a:endParaRPr lang="fa-IR" b="1" dirty="0"/>
                    </a:p>
                  </a:txBody>
                  <a:tcPr/>
                </a:tc>
                <a:tc>
                  <a:txBody>
                    <a:bodyPr/>
                    <a:lstStyle/>
                    <a:p>
                      <a:pPr algn="ctr" rtl="1"/>
                      <a:r>
                        <a:rPr kumimoji="0" lang="en-US" sz="1800" b="1" kern="1200" baseline="0" dirty="0" smtClean="0">
                          <a:solidFill>
                            <a:schemeClr val="dk1"/>
                          </a:solidFill>
                          <a:latin typeface="+mn-lt"/>
                          <a:ea typeface="+mn-ea"/>
                          <a:cs typeface="+mn-cs"/>
                        </a:rPr>
                        <a:t>Indicates past infection with and immunity to HBV, passive antibody from HBIG, or immune response to hepatitis B vaccine</a:t>
                      </a:r>
                      <a:endParaRPr lang="fa-IR" b="1"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857256"/>
          </a:xfrm>
        </p:spPr>
        <p:txBody>
          <a:bodyPr/>
          <a:lstStyle/>
          <a:p>
            <a:pPr algn="r"/>
            <a:r>
              <a:rPr lang="fa-IR"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راههای انتقال</a:t>
            </a:r>
            <a:endParaRPr lang="fa-IR"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1935480"/>
            <a:ext cx="8329642" cy="4389120"/>
          </a:xfrm>
        </p:spPr>
        <p:txBody>
          <a:bodyPr/>
          <a:lstStyle/>
          <a:p>
            <a:r>
              <a:rPr lang="ar-SA" b="1" dirty="0" smtClean="0"/>
              <a:t>مهمترين راه هاي انتقال </a:t>
            </a:r>
            <a:r>
              <a:rPr lang="en-US" b="1" dirty="0" smtClean="0"/>
              <a:t>HBV</a:t>
            </a:r>
            <a:r>
              <a:rPr lang="ar-SA" b="1" dirty="0" smtClean="0"/>
              <a:t> به شرح زير مي باشند</a:t>
            </a:r>
            <a:r>
              <a:rPr lang="en-US" b="1" dirty="0" smtClean="0"/>
              <a:t>:</a:t>
            </a:r>
            <a:endParaRPr lang="fa-IR" b="1" dirty="0" smtClean="0"/>
          </a:p>
          <a:p>
            <a:r>
              <a:rPr lang="fa-IR" b="1" dirty="0" smtClean="0">
                <a:latin typeface="Times New Roman" pitchFamily="18" charset="0"/>
                <a:cs typeface="Times New Roman" pitchFamily="18" charset="0"/>
              </a:rPr>
              <a:t> 1- </a:t>
            </a:r>
            <a:r>
              <a:rPr lang="fa-IR" b="1" dirty="0" smtClean="0"/>
              <a:t>تماس خونی</a:t>
            </a:r>
          </a:p>
          <a:p>
            <a:r>
              <a:rPr lang="fa-IR" b="1" dirty="0" smtClean="0">
                <a:latin typeface="Times New Roman" pitchFamily="18" charset="0"/>
                <a:cs typeface="Times New Roman" pitchFamily="18" charset="0"/>
              </a:rPr>
              <a:t>2</a:t>
            </a:r>
            <a:r>
              <a:rPr lang="en-US" b="1" dirty="0" smtClean="0"/>
              <a:t> -</a:t>
            </a:r>
            <a:r>
              <a:rPr lang="fa-IR" b="1" dirty="0" smtClean="0"/>
              <a:t>تماس</a:t>
            </a:r>
            <a:r>
              <a:rPr lang="ar-SA" b="1" dirty="0" smtClean="0"/>
              <a:t>  مادری- جنينی</a:t>
            </a:r>
            <a:endParaRPr lang="en-US" b="1" dirty="0" smtClean="0"/>
          </a:p>
          <a:p>
            <a:r>
              <a:rPr lang="ar-SA" b="1" dirty="0" smtClean="0"/>
              <a:t>3</a:t>
            </a:r>
            <a:r>
              <a:rPr lang="fa-IR" b="1" dirty="0" smtClean="0"/>
              <a:t>-</a:t>
            </a:r>
            <a:r>
              <a:rPr lang="ar-SA" b="1" dirty="0" smtClean="0"/>
              <a:t> تماس نزدیک مداوم با فرد آلوده</a:t>
            </a:r>
            <a:endParaRPr lang="fa-IR" b="1" dirty="0" smtClean="0"/>
          </a:p>
          <a:p>
            <a:r>
              <a:rPr lang="fa-IR" b="1" dirty="0" smtClean="0"/>
              <a:t>4</a:t>
            </a:r>
            <a:r>
              <a:rPr lang="en-US" b="1" dirty="0" smtClean="0"/>
              <a:t>- </a:t>
            </a:r>
            <a:r>
              <a:rPr lang="ar-SA" b="1" dirty="0" smtClean="0"/>
              <a:t>تماس جنسي</a:t>
            </a:r>
            <a:endParaRPr lang="en-US" dirty="0" smtClean="0"/>
          </a:p>
          <a:p>
            <a:r>
              <a:rPr lang="en-US" dirty="0" smtClean="0"/>
              <a:t> </a:t>
            </a:r>
            <a:r>
              <a:rPr lang="ar-SA" b="1" dirty="0" smtClean="0"/>
              <a:t>5- تزريق وريدي دارو و مواد مخدر</a:t>
            </a:r>
            <a:endParaRPr lang="en-US" dirty="0" smtClean="0"/>
          </a:p>
          <a:p>
            <a:endParaRPr lang="en-US" dirty="0" smtClean="0"/>
          </a:p>
          <a:p>
            <a:endParaRPr lang="en-US" dirty="0" smtClean="0"/>
          </a:p>
          <a:p>
            <a:endParaRPr lang="en-US" dirty="0" smtClean="0"/>
          </a:p>
          <a:p>
            <a:endParaRPr lang="en-US" dirty="0"/>
          </a:p>
        </p:txBody>
      </p:sp>
      <p:pic>
        <p:nvPicPr>
          <p:cNvPr id="4" name="Picture 3" descr="Bانتقال هپاتیت"/>
          <p:cNvPicPr/>
          <p:nvPr/>
        </p:nvPicPr>
        <p:blipFill>
          <a:blip r:embed="rId2" cstate="print"/>
          <a:srcRect/>
          <a:stretch>
            <a:fillRect/>
          </a:stretch>
        </p:blipFill>
        <p:spPr bwMode="auto">
          <a:xfrm>
            <a:off x="500034" y="2643182"/>
            <a:ext cx="3500462" cy="23574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229600" cy="938962"/>
          </a:xfrm>
        </p:spPr>
        <p:txBody>
          <a:bodyPr>
            <a:normAutofit/>
          </a:bodyPr>
          <a:lstStyle/>
          <a:p>
            <a:pPr algn="ctr"/>
            <a:r>
              <a:rPr lang="fa-IR" sz="4800" b="1" dirty="0" smtClean="0">
                <a:latin typeface="Times New Roman" pitchFamily="18" charset="0"/>
                <a:cs typeface="Times New Roman" pitchFamily="18" charset="0"/>
              </a:rPr>
              <a:t>انتقال از مادر به جنين</a:t>
            </a:r>
            <a:r>
              <a:rPr lang="en-US" sz="4800" b="1" dirty="0" smtClean="0">
                <a:latin typeface="Times New Roman" pitchFamily="18" charset="0"/>
                <a:cs typeface="Times New Roman" pitchFamily="18" charset="0"/>
              </a:rPr>
              <a:t>(Vertical)</a:t>
            </a:r>
            <a:endParaRPr lang="fa-IR" sz="48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935480"/>
            <a:ext cx="8786874" cy="4389120"/>
          </a:xfrm>
        </p:spPr>
        <p:txBody>
          <a:bodyPr>
            <a:normAutofit/>
          </a:bodyPr>
          <a:lstStyle/>
          <a:p>
            <a:pPr algn="just"/>
            <a:r>
              <a:rPr lang="fa-IR" sz="2800" b="1" dirty="0" smtClean="0"/>
              <a:t>اگر مادر باردار </a:t>
            </a:r>
            <a:r>
              <a:rPr lang="en-US" sz="2800" b="1" dirty="0" smtClean="0"/>
              <a:t> </a:t>
            </a:r>
            <a:r>
              <a:rPr lang="en-US" sz="2800" b="1" dirty="0" err="1" smtClean="0"/>
              <a:t>HBeAg</a:t>
            </a:r>
            <a:r>
              <a:rPr lang="en-US" sz="2800" b="1" dirty="0" smtClean="0"/>
              <a:t> </a:t>
            </a:r>
            <a:r>
              <a:rPr lang="fa-IR" sz="2800" b="1" dirty="0" smtClean="0"/>
              <a:t>مثبت باشد، احتمال انتقال بيماري به نوزاد</a:t>
            </a:r>
          </a:p>
          <a:p>
            <a:pPr algn="just">
              <a:buNone/>
            </a:pPr>
            <a:r>
              <a:rPr lang="fa-IR" sz="2800" b="1" dirty="0" smtClean="0"/>
              <a:t> 90– 85 درصد است (حدود 90 درصد اين بچه ها ناقل مزمن هپاتيت </a:t>
            </a:r>
            <a:r>
              <a:rPr lang="en-US" sz="2800" b="1" dirty="0" smtClean="0"/>
              <a:t>B </a:t>
            </a:r>
            <a:r>
              <a:rPr lang="fa-IR" sz="2800" b="1" dirty="0" smtClean="0"/>
              <a:t>ميشوند) و اين در حالي است كه اگر مادر باردار </a:t>
            </a:r>
            <a:r>
              <a:rPr lang="en-US" sz="2800" b="1" dirty="0" err="1" smtClean="0"/>
              <a:t>HBeAg</a:t>
            </a:r>
            <a:r>
              <a:rPr lang="en-US" sz="2800" b="1" dirty="0" smtClean="0"/>
              <a:t> </a:t>
            </a:r>
            <a:r>
              <a:rPr lang="fa-IR" sz="2800" b="1" dirty="0" smtClean="0"/>
              <a:t> منفي باشد، اين احتمال به 40 - 10 درصد كاهش مي يابد. مطالعات اخير بيانگر اين موضوع است كه سطح </a:t>
            </a:r>
            <a:r>
              <a:rPr lang="en-US" sz="2800" b="1" dirty="0" smtClean="0"/>
              <a:t> HBV DNA </a:t>
            </a:r>
            <a:r>
              <a:rPr lang="fa-IR" sz="2800" b="1" dirty="0" smtClean="0"/>
              <a:t>مادر باردار نسبت به وضعيت </a:t>
            </a:r>
            <a:r>
              <a:rPr lang="en-US" sz="2800" b="1" dirty="0" err="1" smtClean="0"/>
              <a:t>HBeAg</a:t>
            </a:r>
            <a:r>
              <a:rPr lang="en-US" sz="2800" b="1" dirty="0" smtClean="0"/>
              <a:t> ، </a:t>
            </a:r>
            <a:r>
              <a:rPr lang="fa-IR" sz="2800" b="1" dirty="0" smtClean="0"/>
              <a:t>ارتباط بيشتري با خطر انتقال دارد.</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1143000"/>
          </a:xfrm>
        </p:spPr>
        <p:txBody>
          <a:bodyPr/>
          <a:lstStyle/>
          <a:p>
            <a:pPr algn="ctr"/>
            <a:r>
              <a:rPr lang="fa-IR" b="1" dirty="0" smtClean="0">
                <a:latin typeface="Times New Roman" pitchFamily="18" charset="0"/>
                <a:cs typeface="Times New Roman" pitchFamily="18" charset="0"/>
              </a:rPr>
              <a:t>انتقال افقي </a:t>
            </a:r>
            <a:r>
              <a:rPr lang="en-US" b="1" dirty="0" smtClean="0">
                <a:latin typeface="Times New Roman" pitchFamily="18" charset="0"/>
                <a:cs typeface="Times New Roman" pitchFamily="18" charset="0"/>
              </a:rPr>
              <a:t>(Horizontal)</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fa-IR" sz="3200" b="1" dirty="0" smtClean="0"/>
              <a:t>تزريق خون و فراورده خوني</a:t>
            </a:r>
          </a:p>
          <a:p>
            <a:r>
              <a:rPr lang="fa-IR" sz="3200" b="1" dirty="0" smtClean="0"/>
              <a:t>انتقال جنسي</a:t>
            </a:r>
          </a:p>
          <a:p>
            <a:r>
              <a:rPr lang="fa-IR" sz="3200" b="1" dirty="0" smtClean="0"/>
              <a:t>انتقال جلدي</a:t>
            </a:r>
          </a:p>
          <a:p>
            <a:r>
              <a:rPr lang="fa-IR" sz="3200" b="1" dirty="0" smtClean="0"/>
              <a:t>انتقال بيمارستاني</a:t>
            </a:r>
          </a:p>
          <a:p>
            <a:r>
              <a:rPr lang="fa-IR" sz="3200" b="1" dirty="0" smtClean="0"/>
              <a:t>انتقال از طريق پيوند اعضا</a:t>
            </a:r>
            <a:endParaRPr lang="fa-IR"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867524"/>
          </a:xfrm>
        </p:spPr>
        <p:txBody>
          <a:bodyPr>
            <a:normAutofit/>
          </a:bodyPr>
          <a:lstStyle/>
          <a:p>
            <a:pPr algn="ctr"/>
            <a:r>
              <a:rPr lang="fa-IR" sz="4000" b="1" dirty="0" smtClean="0">
                <a:latin typeface="Times New Roman" pitchFamily="18" charset="0"/>
                <a:cs typeface="Times New Roman" pitchFamily="18" charset="0"/>
              </a:rPr>
              <a:t>يافته هاي آزمايشگاهي در هپاتيت حاد </a:t>
            </a:r>
            <a:r>
              <a:rPr lang="en-US" sz="4000" b="1" dirty="0" smtClean="0">
                <a:latin typeface="Times New Roman" pitchFamily="18" charset="0"/>
                <a:cs typeface="Times New Roman" pitchFamily="18" charset="0"/>
              </a:rPr>
              <a:t>B</a:t>
            </a:r>
            <a:endParaRPr lang="fa-IR" sz="40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714488"/>
            <a:ext cx="8715436" cy="4610112"/>
          </a:xfrm>
        </p:spPr>
        <p:txBody>
          <a:bodyPr>
            <a:normAutofit/>
          </a:bodyPr>
          <a:lstStyle/>
          <a:p>
            <a:pPr algn="just"/>
            <a:r>
              <a:rPr lang="fa-IR" b="1" dirty="0" smtClean="0"/>
              <a:t>بالا رفتن آمينوترانسفرازهاي سرمي از علامتهاي شاخص هپاتيت حاد است. مقادير</a:t>
            </a:r>
            <a:r>
              <a:rPr lang="en-US" b="1" dirty="0" smtClean="0"/>
              <a:t> 1000-2000 IU/l </a:t>
            </a:r>
            <a:r>
              <a:rPr lang="fa-IR" b="1" dirty="0" smtClean="0"/>
              <a:t>در فاز حاد به طور شايع ديده ميشوند. ميزان افزايش</a:t>
            </a:r>
            <a:r>
              <a:rPr lang="en-US" b="1" dirty="0" smtClean="0"/>
              <a:t> ALT </a:t>
            </a:r>
            <a:r>
              <a:rPr lang="fa-IR" b="1" dirty="0" smtClean="0"/>
              <a:t>با پيش آگهي ارتباط ندارد؛ ولي </a:t>
            </a:r>
            <a:r>
              <a:rPr lang="fa-IR" b="1" dirty="0" smtClean="0">
                <a:solidFill>
                  <a:srgbClr val="FF0000"/>
                </a:solidFill>
              </a:rPr>
              <a:t>زمان پروترومبين </a:t>
            </a:r>
            <a:r>
              <a:rPr lang="en-US" b="1" dirty="0" smtClean="0">
                <a:solidFill>
                  <a:srgbClr val="FF0000"/>
                </a:solidFill>
              </a:rPr>
              <a:t>(PT )</a:t>
            </a:r>
            <a:r>
              <a:rPr lang="en-US" b="1" dirty="0" smtClean="0"/>
              <a:t>، </a:t>
            </a:r>
            <a:r>
              <a:rPr lang="fa-IR" b="1" dirty="0" smtClean="0"/>
              <a:t>كه نشاندهنده وضعيت فاكتورهاي انعقادي توليدشده توسط كبد ( </a:t>
            </a:r>
            <a:r>
              <a:rPr lang="en-US" b="1" dirty="0" smtClean="0"/>
              <a:t>IX ،VII ،II </a:t>
            </a:r>
            <a:r>
              <a:rPr lang="fa-IR" b="1" dirty="0" smtClean="0"/>
              <a:t>و</a:t>
            </a:r>
            <a:r>
              <a:rPr lang="en-US" b="1" dirty="0" smtClean="0"/>
              <a:t>(X </a:t>
            </a:r>
            <a:r>
              <a:rPr lang="fa-IR" b="1" dirty="0" smtClean="0"/>
              <a:t>است، </a:t>
            </a:r>
            <a:r>
              <a:rPr lang="fa-IR" b="1" u="sng" dirty="0" smtClean="0">
                <a:solidFill>
                  <a:srgbClr val="FF0000"/>
                </a:solidFill>
              </a:rPr>
              <a:t>بهترين معيار نشاندهنده پيش آگهي هپاتيت حاد </a:t>
            </a:r>
            <a:r>
              <a:rPr lang="en-US" b="1" u="sng" dirty="0" smtClean="0">
                <a:solidFill>
                  <a:srgbClr val="FF0000"/>
                </a:solidFill>
              </a:rPr>
              <a:t>B </a:t>
            </a:r>
            <a:r>
              <a:rPr lang="fa-IR" b="1" u="sng" dirty="0" smtClean="0">
                <a:solidFill>
                  <a:srgbClr val="FF0000"/>
                </a:solidFill>
              </a:rPr>
              <a:t>است</a:t>
            </a:r>
            <a:r>
              <a:rPr lang="fa-IR" b="1" dirty="0" smtClean="0">
                <a:solidFill>
                  <a:srgbClr val="FF0000"/>
                </a:solidFill>
              </a:rPr>
              <a:t>. </a:t>
            </a:r>
            <a:r>
              <a:rPr lang="fa-IR" b="1" dirty="0" smtClean="0"/>
              <a:t>لكوپني خفيف همراه با لنفوسيتوز نسبي و گاهي لنفوسيتهاي آتيپيك ديده ميشود.</a:t>
            </a:r>
          </a:p>
          <a:p>
            <a:pPr algn="just"/>
            <a:r>
              <a:rPr lang="fa-IR" b="1" dirty="0" smtClean="0"/>
              <a:t>در موارد بهبودي، </a:t>
            </a:r>
            <a:r>
              <a:rPr lang="en-US" b="1" dirty="0" smtClean="0"/>
              <a:t>ALT </a:t>
            </a:r>
            <a:r>
              <a:rPr lang="fa-IR" b="1" dirty="0" smtClean="0"/>
              <a:t> در مدت 1 تا 4 ماه به ميزان طبيعي بازميگردد و پس از آن بيلي روبين طبيعي ميشود.</a:t>
            </a:r>
          </a:p>
          <a:p>
            <a:pPr algn="just"/>
            <a:r>
              <a:rPr lang="fa-IR" b="1" dirty="0" smtClean="0">
                <a:solidFill>
                  <a:srgbClr val="002060"/>
                </a:solidFill>
              </a:rPr>
              <a:t>افزايش بيلي روبين سرم تا سطوح</a:t>
            </a:r>
            <a:r>
              <a:rPr lang="en-US" b="1" dirty="0" smtClean="0">
                <a:solidFill>
                  <a:srgbClr val="002060"/>
                </a:solidFill>
              </a:rPr>
              <a:t> mg/dl </a:t>
            </a:r>
            <a:r>
              <a:rPr lang="fa-IR" b="1" dirty="0" smtClean="0">
                <a:solidFill>
                  <a:srgbClr val="002060"/>
                </a:solidFill>
              </a:rPr>
              <a:t>5-20 در مرحله زردي ديده مي شود كه گاهي علي رغم كاهش سطح آمينوترانسفرازها همچنان بالا باقي مي ماند</a:t>
            </a:r>
          </a:p>
          <a:p>
            <a:pPr algn="just"/>
            <a:endParaRPr lang="fa-I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724648"/>
          </a:xfrm>
        </p:spPr>
        <p:txBody>
          <a:bodyPr>
            <a:normAutofit/>
          </a:bodyPr>
          <a:lstStyle/>
          <a:p>
            <a:pPr algn="ctr"/>
            <a:r>
              <a:rPr lang="en-US" sz="4400" b="1" dirty="0" smtClean="0">
                <a:latin typeface="Times New Roman" pitchFamily="18" charset="0"/>
                <a:cs typeface="Times New Roman" pitchFamily="18" charset="0"/>
              </a:rPr>
              <a:t>ALT/AST</a:t>
            </a:r>
            <a:endParaRPr lang="fa-IR"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1357298"/>
            <a:ext cx="8501122" cy="4967302"/>
          </a:xfrm>
        </p:spPr>
        <p:txBody>
          <a:bodyPr>
            <a:normAutofit/>
          </a:bodyPr>
          <a:lstStyle/>
          <a:p>
            <a:r>
              <a:rPr lang="fa-IR" b="1" dirty="0" smtClean="0">
                <a:solidFill>
                  <a:srgbClr val="002060"/>
                </a:solidFill>
              </a:rPr>
              <a:t>سنجش فعاليت آمينوترانسفرازها و ساير آنزيمهاي اختصاصي، آسيب هاي كبدي را ارزيابي مي كنند اما به هر حال سنجش آمينو ترانسفرازها فاقد اختصاصيت است، زيرا اندام هاي مختلفي از بدن به جز كبد هم آمينو -ترانسفرازها را توليد مي كنند.</a:t>
            </a:r>
          </a:p>
          <a:p>
            <a:r>
              <a:rPr lang="fa-IR" b="1" dirty="0" smtClean="0">
                <a:solidFill>
                  <a:srgbClr val="002060"/>
                </a:solidFill>
              </a:rPr>
              <a:t>از نظر آزمون هاي آزمايشگاهي ، آمينوترانسفرازهاي سرم از قبيل آنزيم</a:t>
            </a:r>
          </a:p>
          <a:p>
            <a:pPr>
              <a:buNone/>
            </a:pPr>
            <a:r>
              <a:rPr lang="fa-IR" b="1" dirty="0" smtClean="0">
                <a:solidFill>
                  <a:srgbClr val="002060"/>
                </a:solidFill>
              </a:rPr>
              <a:t> </a:t>
            </a:r>
            <a:r>
              <a:rPr lang="en-US" b="1" dirty="0" smtClean="0">
                <a:solidFill>
                  <a:srgbClr val="002060"/>
                </a:solidFill>
              </a:rPr>
              <a:t>(SGOT)AST </a:t>
            </a:r>
            <a:r>
              <a:rPr lang="fa-IR" b="1" dirty="0" smtClean="0">
                <a:solidFill>
                  <a:srgbClr val="002060"/>
                </a:solidFill>
              </a:rPr>
              <a:t>و آنزيم </a:t>
            </a:r>
            <a:r>
              <a:rPr lang="en-US" b="1" dirty="0" smtClean="0">
                <a:solidFill>
                  <a:srgbClr val="002060"/>
                </a:solidFill>
              </a:rPr>
              <a:t>(SGPT) ALT</a:t>
            </a:r>
            <a:r>
              <a:rPr lang="fa-IR" b="1" dirty="0" smtClean="0">
                <a:solidFill>
                  <a:srgbClr val="002060"/>
                </a:solidFill>
              </a:rPr>
              <a:t> افزايش مي يابند. </a:t>
            </a:r>
          </a:p>
          <a:p>
            <a:pPr>
              <a:buNone/>
            </a:pPr>
            <a:endParaRPr lang="fa-IR" sz="700" b="1" dirty="0" smtClean="0">
              <a:solidFill>
                <a:srgbClr val="002060"/>
              </a:solidFill>
            </a:endParaRPr>
          </a:p>
          <a:p>
            <a:pPr>
              <a:buNone/>
            </a:pPr>
            <a:r>
              <a:rPr lang="fa-IR" b="1" dirty="0" smtClean="0">
                <a:solidFill>
                  <a:srgbClr val="FF0000"/>
                </a:solidFill>
              </a:rPr>
              <a:t>بالا باقي ماندن </a:t>
            </a:r>
            <a:r>
              <a:rPr lang="en-US" b="1" dirty="0" smtClean="0">
                <a:solidFill>
                  <a:srgbClr val="FF0000"/>
                </a:solidFill>
              </a:rPr>
              <a:t>ALT </a:t>
            </a:r>
            <a:r>
              <a:rPr lang="fa-IR" b="1" dirty="0" smtClean="0">
                <a:solidFill>
                  <a:srgbClr val="FF0000"/>
                </a:solidFill>
              </a:rPr>
              <a:t> بيش از 6 ماه ، نشاندهنده بيماري مزمن كبدي است. </a:t>
            </a:r>
          </a:p>
          <a:p>
            <a:pPr>
              <a:buNone/>
            </a:pPr>
            <a:endParaRPr lang="en-US" sz="1050" b="1" dirty="0" smtClean="0">
              <a:solidFill>
                <a:srgbClr val="002060"/>
              </a:solidFill>
            </a:endParaRPr>
          </a:p>
          <a:p>
            <a:r>
              <a:rPr lang="fa-IR" b="1" dirty="0" smtClean="0">
                <a:solidFill>
                  <a:srgbClr val="002060"/>
                </a:solidFill>
              </a:rPr>
              <a:t>شروع افزايش اين آنزيم ها در مرحله پيش درآمد هپاتيت ويروسي است اما اوج افزايش آنها </a:t>
            </a:r>
            <a:r>
              <a:rPr lang="en-US" b="1" dirty="0" smtClean="0">
                <a:solidFill>
                  <a:srgbClr val="002060"/>
                </a:solidFill>
              </a:rPr>
              <a:t>IU) </a:t>
            </a:r>
            <a:r>
              <a:rPr lang="fa-IR" b="1" dirty="0" smtClean="0">
                <a:solidFill>
                  <a:srgbClr val="002060"/>
                </a:solidFill>
              </a:rPr>
              <a:t>4000-400 ) در مرحله زردي باليني دیده میشود.</a:t>
            </a:r>
          </a:p>
          <a:p>
            <a:endParaRPr lang="fa-IR" b="1" dirty="0" smtClean="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867524"/>
          </a:xfrm>
        </p:spPr>
        <p:txBody>
          <a:bodyPr>
            <a:normAutofit/>
          </a:bodyPr>
          <a:lstStyle/>
          <a:p>
            <a:pPr algn="ctr"/>
            <a:r>
              <a:rPr lang="fa-IR" b="1" dirty="0" smtClean="0"/>
              <a:t>هپاتیت های ویروسی</a:t>
            </a:r>
            <a:endParaRPr lang="fa-IR" dirty="0"/>
          </a:p>
        </p:txBody>
      </p:sp>
      <p:sp>
        <p:nvSpPr>
          <p:cNvPr id="3" name="Content Placeholder 2"/>
          <p:cNvSpPr>
            <a:spLocks noGrp="1"/>
          </p:cNvSpPr>
          <p:nvPr>
            <p:ph idx="1"/>
          </p:nvPr>
        </p:nvSpPr>
        <p:spPr>
          <a:xfrm>
            <a:off x="500034" y="1500174"/>
            <a:ext cx="8501122" cy="4610112"/>
          </a:xfrm>
        </p:spPr>
        <p:txBody>
          <a:bodyPr>
            <a:normAutofit/>
          </a:bodyPr>
          <a:lstStyle/>
          <a:p>
            <a:pPr algn="just"/>
            <a:r>
              <a:rPr lang="fa-IR" sz="3200" b="1" dirty="0" smtClean="0"/>
              <a:t>هپاتیت یک واژه کلی است که به التهاب بافت کبد اطلاق میشود.سموم، برخی داروها، بیماری های اتوایمیون، مصرف الکل، باکتریها و ویروس ها در ایجاد هپاتیت نقش دارند ولی به طور کلی ویروسها عامل اصلی بروز هپاتیت می باشند.</a:t>
            </a:r>
          </a:p>
          <a:p>
            <a:pPr algn="just"/>
            <a:r>
              <a:rPr lang="fa-IR" sz="3200" b="1" dirty="0" smtClean="0"/>
              <a:t>اگر هپاتیت کمتر از 6 ماه طول بکشد، هپاتیت حاد و اگر بیشتر از 6ماه طول بکشد، </a:t>
            </a:r>
            <a:r>
              <a:rPr lang="fa-IR" sz="3200" b="1" u="sng" dirty="0" smtClean="0"/>
              <a:t>هپاتیت مزمن </a:t>
            </a:r>
            <a:r>
              <a:rPr lang="fa-IR" sz="3200" b="1" dirty="0" smtClean="0"/>
              <a:t>محسوب می شود.</a:t>
            </a:r>
            <a:r>
              <a:rPr lang="ar-SA" sz="3200" b="1" dirty="0" smtClean="0"/>
              <a:t> سازمان جهانی بهداشت عنوان کرده است که بعد از دخانیات</a:t>
            </a:r>
            <a:r>
              <a:rPr lang="fa-IR" sz="3200" b="1" dirty="0" smtClean="0"/>
              <a:t>،</a:t>
            </a:r>
            <a:r>
              <a:rPr lang="ar-SA" sz="3200" b="1" dirty="0" smtClean="0"/>
              <a:t> </a:t>
            </a:r>
            <a:r>
              <a:rPr lang="ar-SA" sz="3200" b="1" dirty="0" smtClean="0">
                <a:solidFill>
                  <a:srgbClr val="FF0000"/>
                </a:solidFill>
              </a:rPr>
              <a:t>هپاتیت</a:t>
            </a:r>
            <a:r>
              <a:rPr lang="en-US" sz="3200" b="1" dirty="0" smtClean="0">
                <a:solidFill>
                  <a:srgbClr val="FF0000"/>
                </a:solidFill>
              </a:rPr>
              <a:t> B </a:t>
            </a:r>
            <a:r>
              <a:rPr lang="ar-SA" sz="3200" b="1" dirty="0" smtClean="0">
                <a:solidFill>
                  <a:srgbClr val="FF0000"/>
                </a:solidFill>
              </a:rPr>
              <a:t>دومین کارسینوژن مهم انسانی </a:t>
            </a:r>
            <a:r>
              <a:rPr lang="ar-SA" sz="3200" b="1" dirty="0" smtClean="0"/>
              <a:t>است</a:t>
            </a:r>
            <a:r>
              <a:rPr lang="fa-IR" sz="3200" dirty="0" smtClean="0"/>
              <a:t>.</a:t>
            </a:r>
            <a:endParaRPr lang="fa-IR"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785818"/>
          </a:xfrm>
        </p:spPr>
        <p:txBody>
          <a:bodyPr>
            <a:normAutofit/>
          </a:bodyPr>
          <a:lstStyle/>
          <a:p>
            <a:pPr algn="ctr"/>
            <a:r>
              <a:rPr lang="fa-IR" sz="4000" b="1" dirty="0" smtClean="0">
                <a:latin typeface="Times New Roman" pitchFamily="18" charset="0"/>
                <a:cs typeface="Times New Roman" pitchFamily="18" charset="0"/>
              </a:rPr>
              <a:t>يافته هاي آزمايشگاهي در هپاتيت حاد </a:t>
            </a:r>
            <a:r>
              <a:rPr lang="en-US" sz="4000" b="1" dirty="0" smtClean="0">
                <a:latin typeface="Times New Roman" pitchFamily="18" charset="0"/>
                <a:cs typeface="Times New Roman" pitchFamily="18" charset="0"/>
              </a:rPr>
              <a:t>B</a:t>
            </a:r>
            <a:endParaRPr lang="fa-IR" sz="40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714488"/>
            <a:ext cx="8572560" cy="4610112"/>
          </a:xfrm>
        </p:spPr>
        <p:txBody>
          <a:bodyPr>
            <a:normAutofit fontScale="92500"/>
          </a:bodyPr>
          <a:lstStyle/>
          <a:p>
            <a:pPr algn="just"/>
            <a:r>
              <a:rPr lang="fa-IR" b="1" dirty="0" smtClean="0"/>
              <a:t>در هپاتيت حاد </a:t>
            </a:r>
            <a:r>
              <a:rPr lang="en-US" b="1" dirty="0" smtClean="0"/>
              <a:t>B</a:t>
            </a:r>
            <a:r>
              <a:rPr lang="fa-IR" b="1" dirty="0" smtClean="0"/>
              <a:t>، </a:t>
            </a:r>
            <a:r>
              <a:rPr lang="en-US" b="1" dirty="0" err="1" smtClean="0">
                <a:solidFill>
                  <a:srgbClr val="FF0000"/>
                </a:solidFill>
              </a:rPr>
              <a:t>HBsAg</a:t>
            </a:r>
            <a:r>
              <a:rPr lang="en-US" b="1" dirty="0" smtClean="0">
                <a:solidFill>
                  <a:srgbClr val="FF0000"/>
                </a:solidFill>
              </a:rPr>
              <a:t> </a:t>
            </a:r>
            <a:r>
              <a:rPr lang="fa-IR" b="1" dirty="0" smtClean="0">
                <a:solidFill>
                  <a:srgbClr val="FF0000"/>
                </a:solidFill>
              </a:rPr>
              <a:t> و </a:t>
            </a:r>
            <a:r>
              <a:rPr lang="en-US" b="1" dirty="0" smtClean="0">
                <a:solidFill>
                  <a:srgbClr val="FF0000"/>
                </a:solidFill>
              </a:rPr>
              <a:t> </a:t>
            </a:r>
            <a:r>
              <a:rPr lang="en-US" b="1" dirty="0" err="1" smtClean="0">
                <a:solidFill>
                  <a:srgbClr val="FF0000"/>
                </a:solidFill>
              </a:rPr>
              <a:t>HBeAg</a:t>
            </a:r>
            <a:r>
              <a:rPr lang="en-US" b="1" dirty="0" smtClean="0">
                <a:solidFill>
                  <a:srgbClr val="FF0000"/>
                </a:solidFill>
              </a:rPr>
              <a:t> </a:t>
            </a:r>
            <a:r>
              <a:rPr lang="fa-IR" b="1" dirty="0" smtClean="0">
                <a:solidFill>
                  <a:srgbClr val="FF0000"/>
                </a:solidFill>
              </a:rPr>
              <a:t>اولين شاخصهاي ويروسي ميباشند كه در سرم يافت ميشوند </a:t>
            </a:r>
            <a:r>
              <a:rPr lang="fa-IR" b="1" dirty="0" smtClean="0"/>
              <a:t>و اندكي متعاقب آن </a:t>
            </a:r>
            <a:r>
              <a:rPr lang="en-US" b="1" dirty="0" err="1" smtClean="0"/>
              <a:t>HBcAb</a:t>
            </a:r>
            <a:r>
              <a:rPr lang="en-US" b="1" dirty="0" smtClean="0"/>
              <a:t> </a:t>
            </a:r>
            <a:r>
              <a:rPr lang="fa-IR" b="1" dirty="0" smtClean="0"/>
              <a:t>از نوع </a:t>
            </a:r>
            <a:r>
              <a:rPr lang="en-US" b="1" dirty="0" err="1" smtClean="0"/>
              <a:t>IgM</a:t>
            </a:r>
            <a:r>
              <a:rPr lang="en-US" b="1" dirty="0" smtClean="0"/>
              <a:t> </a:t>
            </a:r>
            <a:r>
              <a:rPr lang="fa-IR" b="1" dirty="0" smtClean="0"/>
              <a:t> ظاهرميگردد.</a:t>
            </a:r>
          </a:p>
          <a:p>
            <a:pPr algn="just"/>
            <a:r>
              <a:rPr lang="fa-IR" b="1" dirty="0" smtClean="0"/>
              <a:t>مقادير بسيار بالاي </a:t>
            </a:r>
            <a:r>
              <a:rPr lang="en-US" b="1" dirty="0" err="1" smtClean="0"/>
              <a:t>HBsAg</a:t>
            </a:r>
            <a:r>
              <a:rPr lang="en-US" b="1" dirty="0" smtClean="0"/>
              <a:t> </a:t>
            </a:r>
            <a:r>
              <a:rPr lang="fa-IR" b="1" dirty="0" smtClean="0"/>
              <a:t> مصادف با بالا بودن ترانس آمينازهاي سرمي و بروز زردي است.</a:t>
            </a:r>
          </a:p>
          <a:p>
            <a:pPr algn="just"/>
            <a:r>
              <a:rPr lang="fa-IR" b="1" dirty="0" smtClean="0"/>
              <a:t>در بيماراني كه به طور كامل از عفونت حاد بهبودي مييابند:</a:t>
            </a:r>
          </a:p>
          <a:p>
            <a:pPr algn="just">
              <a:buNone/>
            </a:pPr>
            <a:r>
              <a:rPr lang="fa-IR" b="1" dirty="0" smtClean="0"/>
              <a:t>ابتدا </a:t>
            </a:r>
            <a:r>
              <a:rPr lang="en-US" b="1" dirty="0" err="1" smtClean="0"/>
              <a:t>HBeAg</a:t>
            </a:r>
            <a:r>
              <a:rPr lang="en-US" b="1" dirty="0" smtClean="0"/>
              <a:t> </a:t>
            </a:r>
            <a:r>
              <a:rPr lang="fa-IR" b="1" dirty="0" smtClean="0"/>
              <a:t> ناپديد ميشود و بعد از يك تا دو هفته </a:t>
            </a:r>
            <a:r>
              <a:rPr lang="en-US" b="1" dirty="0" smtClean="0"/>
              <a:t>Anti-</a:t>
            </a:r>
            <a:r>
              <a:rPr lang="en-US" b="1" dirty="0" err="1" smtClean="0"/>
              <a:t>HBe</a:t>
            </a:r>
            <a:r>
              <a:rPr lang="en-US" b="1" dirty="0" smtClean="0"/>
              <a:t> </a:t>
            </a:r>
            <a:r>
              <a:rPr lang="fa-IR" b="1" dirty="0" smtClean="0"/>
              <a:t>ظاهرميگردد.</a:t>
            </a:r>
          </a:p>
          <a:p>
            <a:pPr algn="just">
              <a:buNone/>
            </a:pPr>
            <a:r>
              <a:rPr lang="fa-IR" b="1" dirty="0" smtClean="0"/>
              <a:t>سپس </a:t>
            </a:r>
            <a:r>
              <a:rPr lang="en-US" b="1" dirty="0" err="1" smtClean="0"/>
              <a:t>IgM</a:t>
            </a:r>
            <a:r>
              <a:rPr lang="en-US" b="1" dirty="0" smtClean="0"/>
              <a:t>) Anti-</a:t>
            </a:r>
            <a:r>
              <a:rPr lang="en-US" b="1" dirty="0" err="1" smtClean="0"/>
              <a:t>HBc</a:t>
            </a:r>
            <a:r>
              <a:rPr lang="en-US" b="1" dirty="0" smtClean="0"/>
              <a:t> </a:t>
            </a:r>
            <a:r>
              <a:rPr lang="fa-IR" b="1" dirty="0" smtClean="0"/>
              <a:t>) كاهش مييابد و </a:t>
            </a:r>
            <a:r>
              <a:rPr lang="en-US" b="1" dirty="0" smtClean="0"/>
              <a:t> (</a:t>
            </a:r>
            <a:r>
              <a:rPr lang="en-US" b="1" dirty="0" err="1" smtClean="0"/>
              <a:t>IgG</a:t>
            </a:r>
            <a:r>
              <a:rPr lang="en-US" b="1" dirty="0" smtClean="0"/>
              <a:t>) Anti-</a:t>
            </a:r>
            <a:r>
              <a:rPr lang="en-US" b="1" dirty="0" err="1" smtClean="0"/>
              <a:t>HBc</a:t>
            </a:r>
            <a:r>
              <a:rPr lang="en-US" b="1" dirty="0" smtClean="0"/>
              <a:t> </a:t>
            </a:r>
            <a:r>
              <a:rPr lang="fa-IR" b="1" dirty="0" smtClean="0"/>
              <a:t>ظاهرميشود.</a:t>
            </a:r>
          </a:p>
          <a:p>
            <a:pPr algn="just">
              <a:buNone/>
            </a:pPr>
            <a:r>
              <a:rPr lang="fa-IR" b="1" dirty="0" smtClean="0"/>
              <a:t>   و در آخر، به دنبال ناپديد شدن </a:t>
            </a:r>
            <a:r>
              <a:rPr lang="en-US" b="1" dirty="0" err="1" smtClean="0"/>
              <a:t>HBsAg</a:t>
            </a:r>
            <a:r>
              <a:rPr lang="en-US" b="1" dirty="0" smtClean="0"/>
              <a:t> </a:t>
            </a:r>
            <a:r>
              <a:rPr lang="fa-IR" b="1" dirty="0" smtClean="0"/>
              <a:t>از سرم، ميزان </a:t>
            </a:r>
            <a:r>
              <a:rPr lang="en-US" b="1" dirty="0" smtClean="0"/>
              <a:t>Anti-HBs </a:t>
            </a:r>
            <a:r>
              <a:rPr lang="fa-IR" b="1" dirty="0" smtClean="0"/>
              <a:t> در سرم بالا ميرود. در مواردي كه </a:t>
            </a:r>
            <a:r>
              <a:rPr lang="en-US" b="1" dirty="0" err="1" smtClean="0"/>
              <a:t>HBsAg</a:t>
            </a:r>
            <a:r>
              <a:rPr lang="en-US" b="1" dirty="0" smtClean="0"/>
              <a:t> </a:t>
            </a:r>
            <a:r>
              <a:rPr lang="fa-IR" b="1" dirty="0" smtClean="0"/>
              <a:t>در خون پايدار بماند و يا</a:t>
            </a:r>
            <a:r>
              <a:rPr lang="en-US" b="1" dirty="0" smtClean="0"/>
              <a:t> </a:t>
            </a:r>
            <a:r>
              <a:rPr lang="en-US" b="1" dirty="0" err="1" smtClean="0"/>
              <a:t>HBeAg</a:t>
            </a:r>
            <a:r>
              <a:rPr lang="en-US" b="1" dirty="0" smtClean="0"/>
              <a:t> </a:t>
            </a:r>
            <a:r>
              <a:rPr lang="fa-IR" b="1" dirty="0" smtClean="0"/>
              <a:t>بيش از سه ماه در خون باقي بماند، شخص ناقل ويروس است واحتمال ازمان هپاتيت </a:t>
            </a:r>
            <a:r>
              <a:rPr lang="en-US" b="1" dirty="0" smtClean="0"/>
              <a:t>B </a:t>
            </a:r>
            <a:r>
              <a:rPr lang="fa-IR" b="1" dirty="0" smtClean="0"/>
              <a:t>افزايش پيدا ميكند.</a:t>
            </a:r>
            <a:endParaRPr lang="fa-IR"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8"/>
          </a:xfrm>
        </p:spPr>
        <p:txBody>
          <a:bodyPr>
            <a:normAutofit/>
          </a:bodyPr>
          <a:lstStyle/>
          <a:p>
            <a:pPr algn="ctr"/>
            <a:r>
              <a:rPr lang="fa-IR" sz="3200" b="1" dirty="0" smtClean="0">
                <a:solidFill>
                  <a:srgbClr val="FF0000"/>
                </a:solidFill>
                <a:latin typeface="Times New Roman" pitchFamily="18" charset="0"/>
                <a:cs typeface="Times New Roman" pitchFamily="18" charset="0"/>
              </a:rPr>
              <a:t>سير عفونت هپاتيت حاد </a:t>
            </a:r>
            <a:r>
              <a:rPr lang="en-US" sz="3200" b="1" dirty="0" smtClean="0">
                <a:solidFill>
                  <a:srgbClr val="FF0000"/>
                </a:solidFill>
                <a:latin typeface="Times New Roman" pitchFamily="18" charset="0"/>
                <a:cs typeface="Times New Roman" pitchFamily="18" charset="0"/>
              </a:rPr>
              <a:t>B </a:t>
            </a:r>
            <a:r>
              <a:rPr lang="fa-IR" sz="3200" b="1" dirty="0" smtClean="0">
                <a:solidFill>
                  <a:srgbClr val="FF0000"/>
                </a:solidFill>
                <a:latin typeface="Times New Roman" pitchFamily="18" charset="0"/>
                <a:cs typeface="Times New Roman" pitchFamily="18" charset="0"/>
              </a:rPr>
              <a:t> و مؤلفه هاي آزمايشگاهي</a:t>
            </a:r>
            <a:endParaRPr lang="fa-IR"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fa-IR" dirty="0"/>
          </a:p>
        </p:txBody>
      </p:sp>
      <p:pic>
        <p:nvPicPr>
          <p:cNvPr id="1026" name="Picture 2"/>
          <p:cNvPicPr>
            <a:picLocks noChangeAspect="1" noChangeArrowheads="1"/>
          </p:cNvPicPr>
          <p:nvPr/>
        </p:nvPicPr>
        <p:blipFill>
          <a:blip r:embed="rId2" cstate="print"/>
          <a:srcRect/>
          <a:stretch>
            <a:fillRect/>
          </a:stretch>
        </p:blipFill>
        <p:spPr bwMode="auto">
          <a:xfrm>
            <a:off x="428596" y="1714488"/>
            <a:ext cx="8286808" cy="45720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857256"/>
          </a:xfrm>
        </p:spPr>
        <p:txBody>
          <a:bodyPr>
            <a:normAutofit/>
          </a:bodyPr>
          <a:lstStyle/>
          <a:p>
            <a:pPr algn="ctr"/>
            <a:r>
              <a:rPr lang="fa-IR" sz="4000" b="1" dirty="0" smtClean="0">
                <a:latin typeface="Times New Roman" pitchFamily="18" charset="0"/>
                <a:cs typeface="Times New Roman" pitchFamily="18" charset="0"/>
              </a:rPr>
              <a:t>يافته هاي آزمايشگاهي در هپاتيت حاد </a:t>
            </a:r>
            <a:r>
              <a:rPr lang="en-US" sz="4000" b="1" dirty="0" smtClean="0">
                <a:latin typeface="Times New Roman" pitchFamily="18" charset="0"/>
                <a:cs typeface="Times New Roman" pitchFamily="18" charset="0"/>
              </a:rPr>
              <a:t>B</a:t>
            </a:r>
            <a:endParaRPr lang="fa-IR" sz="40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935480"/>
            <a:ext cx="8401080" cy="4389120"/>
          </a:xfrm>
        </p:spPr>
        <p:txBody>
          <a:bodyPr>
            <a:normAutofit/>
          </a:bodyPr>
          <a:lstStyle/>
          <a:p>
            <a:pPr>
              <a:buNone/>
            </a:pPr>
            <a:r>
              <a:rPr lang="fa-IR" b="1" dirty="0" smtClean="0"/>
              <a:t>آنچه مهم است بدانيم، اين است كه:</a:t>
            </a:r>
          </a:p>
          <a:p>
            <a:pPr algn="just">
              <a:buNone/>
            </a:pPr>
            <a:r>
              <a:rPr lang="fa-IR" b="1" dirty="0" smtClean="0"/>
              <a:t> پس از مهار هپاتيت </a:t>
            </a:r>
            <a:r>
              <a:rPr lang="en-US" b="1" dirty="0" smtClean="0"/>
              <a:t>B </a:t>
            </a:r>
            <a:r>
              <a:rPr lang="fa-IR" b="1" dirty="0" smtClean="0"/>
              <a:t> و پاكسازي ويروس توسط </a:t>
            </a:r>
            <a:r>
              <a:rPr lang="en-US" b="1" dirty="0" err="1" smtClean="0"/>
              <a:t>HBsAb</a:t>
            </a:r>
            <a:r>
              <a:rPr lang="en-US" b="1" dirty="0" smtClean="0"/>
              <a:t> </a:t>
            </a:r>
            <a:r>
              <a:rPr lang="fa-IR" b="1" dirty="0" smtClean="0"/>
              <a:t> و لنفوسيتهاي سيتوتوكسيك اختصاصي، باز هم ميتوان توسط روشهاي </a:t>
            </a:r>
            <a:r>
              <a:rPr lang="en-US" b="1" dirty="0" smtClean="0"/>
              <a:t>PCR ، </a:t>
            </a:r>
            <a:r>
              <a:rPr lang="fa-IR" b="1" dirty="0" smtClean="0"/>
              <a:t>هپاتيت </a:t>
            </a:r>
            <a:r>
              <a:rPr lang="en-US" b="1" dirty="0" smtClean="0"/>
              <a:t>B </a:t>
            </a:r>
            <a:r>
              <a:rPr lang="fa-IR" b="1" dirty="0" smtClean="0"/>
              <a:t> را در سرم بيمار، حتي چندين سال بعد از بهبودي رديابي كرد؛ پس ريشه كني كامل ويروس، پس از ابتلاي فرد به هپاتيت حاد </a:t>
            </a:r>
            <a:r>
              <a:rPr lang="en-US" b="1" dirty="0" smtClean="0"/>
              <a:t>B </a:t>
            </a:r>
            <a:r>
              <a:rPr lang="fa-IR" b="1" dirty="0" smtClean="0"/>
              <a:t>هميشه امكان پذير نيست و ممكن است اين عفونت در وضعيت هاي ضعف ايمني، مثل مصرف ايمونوساپرسورها مجدداً فعال شود.</a:t>
            </a:r>
            <a:endParaRPr lang="fa-IR"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1000132"/>
          </a:xfrm>
        </p:spPr>
        <p:txBody>
          <a:bodyPr>
            <a:normAutofit/>
          </a:bodyPr>
          <a:lstStyle/>
          <a:p>
            <a:pPr algn="ctr"/>
            <a:r>
              <a:rPr lang="fa-IR" sz="4400" b="1" dirty="0" smtClean="0">
                <a:solidFill>
                  <a:srgbClr val="FF0000"/>
                </a:solidFill>
                <a:latin typeface="Times New Roman" pitchFamily="18" charset="0"/>
                <a:cs typeface="Times New Roman" pitchFamily="18" charset="0"/>
              </a:rPr>
              <a:t>عفونت مزمن هپاتيت </a:t>
            </a:r>
            <a:r>
              <a:rPr lang="en-US" sz="4400" dirty="0" smtClean="0">
                <a:solidFill>
                  <a:srgbClr val="FF0000"/>
                </a:solidFill>
                <a:latin typeface="Times New Roman" pitchFamily="18" charset="0"/>
                <a:cs typeface="Times New Roman" pitchFamily="18" charset="0"/>
              </a:rPr>
              <a:t> B</a:t>
            </a:r>
            <a:endParaRPr lang="fa-IR" sz="4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57158" y="1643050"/>
            <a:ext cx="8501122" cy="4857784"/>
          </a:xfrm>
        </p:spPr>
        <p:txBody>
          <a:bodyPr>
            <a:normAutofit fontScale="92500"/>
          </a:bodyPr>
          <a:lstStyle/>
          <a:p>
            <a:pPr algn="just">
              <a:buNone/>
            </a:pPr>
            <a:r>
              <a:rPr lang="fa-IR" b="1" dirty="0" smtClean="0"/>
              <a:t>هپاتیت مزمن به حالتی اطلاق می شود که عفونت بیش از 6 ماه طول بکشد و</a:t>
            </a:r>
          </a:p>
          <a:p>
            <a:pPr algn="just">
              <a:buNone/>
            </a:pPr>
            <a:r>
              <a:rPr lang="en-US" b="1" dirty="0" err="1" smtClean="0"/>
              <a:t>HBsAg</a:t>
            </a:r>
            <a:r>
              <a:rPr lang="en-US" b="1" dirty="0" smtClean="0"/>
              <a:t> </a:t>
            </a:r>
            <a:r>
              <a:rPr lang="fa-IR" b="1" dirty="0" smtClean="0"/>
              <a:t> و </a:t>
            </a:r>
            <a:r>
              <a:rPr lang="en-US" b="1" dirty="0" smtClean="0"/>
              <a:t>anti – </a:t>
            </a:r>
            <a:r>
              <a:rPr lang="en-US" b="1" dirty="0" err="1" smtClean="0"/>
              <a:t>HBcAg</a:t>
            </a:r>
            <a:r>
              <a:rPr lang="en-US" b="1" dirty="0" smtClean="0"/>
              <a:t> </a:t>
            </a:r>
            <a:r>
              <a:rPr lang="en-US" b="1" dirty="0" err="1" smtClean="0"/>
              <a:t>IgG</a:t>
            </a:r>
            <a:r>
              <a:rPr lang="en-US" b="1" dirty="0" smtClean="0"/>
              <a:t> </a:t>
            </a:r>
            <a:r>
              <a:rPr lang="fa-IR" b="1" dirty="0" smtClean="0"/>
              <a:t> در خون باقی بماند و </a:t>
            </a:r>
            <a:r>
              <a:rPr lang="en-US" b="1" dirty="0" smtClean="0"/>
              <a:t>anti – </a:t>
            </a:r>
            <a:r>
              <a:rPr lang="en-US" b="1" dirty="0" err="1" smtClean="0"/>
              <a:t>HBsAg</a:t>
            </a:r>
            <a:endParaRPr lang="en-US" b="1" dirty="0" smtClean="0"/>
          </a:p>
          <a:p>
            <a:pPr algn="just">
              <a:buNone/>
            </a:pPr>
            <a:r>
              <a:rPr lang="fa-IR" b="1" dirty="0" smtClean="0"/>
              <a:t>تشکیل نشود. به آن عفونت مزمن هپاتيت </a:t>
            </a:r>
            <a:r>
              <a:rPr lang="en-US" b="1" dirty="0" smtClean="0"/>
              <a:t>B </a:t>
            </a:r>
            <a:r>
              <a:rPr lang="fa-IR" b="1" dirty="0" smtClean="0"/>
              <a:t>گفته ميشود. دراين شرايط بدن انسان نتوانسته عفونت هپاتيت </a:t>
            </a:r>
            <a:r>
              <a:rPr lang="en-US" b="1" dirty="0" smtClean="0"/>
              <a:t>B </a:t>
            </a:r>
            <a:r>
              <a:rPr lang="fa-IR" b="1" dirty="0" smtClean="0"/>
              <a:t>را پاك كند.</a:t>
            </a:r>
          </a:p>
          <a:p>
            <a:pPr algn="just">
              <a:buNone/>
            </a:pPr>
            <a:r>
              <a:rPr lang="fa-IR" b="1" dirty="0" smtClean="0"/>
              <a:t>سير بيماري پس از مواجه شدن فرد با عفونت هپاتيت </a:t>
            </a:r>
            <a:r>
              <a:rPr lang="en-US" b="1" dirty="0" smtClean="0"/>
              <a:t>B </a:t>
            </a:r>
            <a:r>
              <a:rPr lang="fa-IR" b="1" dirty="0" smtClean="0"/>
              <a:t>به عوامل گوناگوني از جمله سن، جنس، دستگاه ايمني فرد، وضعيت </a:t>
            </a:r>
            <a:r>
              <a:rPr lang="en-US" b="1" dirty="0" smtClean="0"/>
              <a:t> HLA </a:t>
            </a:r>
            <a:r>
              <a:rPr lang="fa-IR" b="1" dirty="0" smtClean="0"/>
              <a:t>و تعداد ويروس واردشده به بدن بستگي دارد.</a:t>
            </a:r>
          </a:p>
          <a:p>
            <a:pPr algn="just">
              <a:buNone/>
            </a:pPr>
            <a:r>
              <a:rPr lang="fa-IR" b="1" dirty="0" smtClean="0"/>
              <a:t>با توجه به سير عفونت مزمن هپاتيت </a:t>
            </a:r>
            <a:r>
              <a:rPr lang="en-US" b="1" dirty="0" smtClean="0"/>
              <a:t>B، </a:t>
            </a:r>
            <a:r>
              <a:rPr lang="fa-IR" b="1" dirty="0" smtClean="0"/>
              <a:t>ميتوان آن را به دو مرحله زيرطبقه بندي کرد:</a:t>
            </a:r>
          </a:p>
          <a:p>
            <a:pPr algn="just">
              <a:buFontTx/>
              <a:buChar char="-"/>
            </a:pPr>
            <a:r>
              <a:rPr lang="fa-IR" b="1" dirty="0" smtClean="0"/>
              <a:t>فاز تكثيري </a:t>
            </a:r>
          </a:p>
          <a:p>
            <a:pPr algn="just">
              <a:buFontTx/>
              <a:buChar char="-"/>
            </a:pPr>
            <a:r>
              <a:rPr lang="fa-IR" b="1" dirty="0" smtClean="0"/>
              <a:t>فاز غيرتكثيري</a:t>
            </a:r>
            <a:endParaRPr lang="fa-IR"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42852"/>
            <a:ext cx="8229600" cy="1000124"/>
          </a:xfrm>
        </p:spPr>
        <p:txBody>
          <a:bodyPr>
            <a:normAutofit/>
          </a:bodyPr>
          <a:lstStyle/>
          <a:p>
            <a:pPr algn="ctr"/>
            <a:r>
              <a:rPr lang="fa-IR" sz="4800" b="1" dirty="0" smtClean="0">
                <a:solidFill>
                  <a:srgbClr val="FF0000"/>
                </a:solidFill>
                <a:latin typeface="Times New Roman" pitchFamily="18" charset="0"/>
                <a:cs typeface="Times New Roman" pitchFamily="18" charset="0"/>
              </a:rPr>
              <a:t>فاز تكثيري</a:t>
            </a:r>
            <a:endParaRPr lang="fa-IR" sz="4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14282" y="1214422"/>
            <a:ext cx="8643998" cy="5110178"/>
          </a:xfrm>
        </p:spPr>
        <p:txBody>
          <a:bodyPr>
            <a:normAutofit fontScale="92500"/>
          </a:bodyPr>
          <a:lstStyle/>
          <a:p>
            <a:pPr algn="just">
              <a:buNone/>
            </a:pPr>
            <a:r>
              <a:rPr lang="fa-IR" b="1" dirty="0" smtClean="0"/>
              <a:t>الف) </a:t>
            </a:r>
            <a:r>
              <a:rPr lang="fa-IR" b="1" dirty="0" smtClean="0">
                <a:solidFill>
                  <a:srgbClr val="0070C0"/>
                </a:solidFill>
              </a:rPr>
              <a:t>مرحله تحمل ايمني( تولرانس): </a:t>
            </a:r>
            <a:r>
              <a:rPr lang="fa-IR" b="1" dirty="0" smtClean="0"/>
              <a:t>اين بيماران عفونت هپاتيت </a:t>
            </a:r>
            <a:r>
              <a:rPr lang="en-US" b="1" dirty="0" smtClean="0"/>
              <a:t>B </a:t>
            </a:r>
            <a:r>
              <a:rPr lang="fa-IR" b="1" dirty="0" smtClean="0"/>
              <a:t>را در دوران نوزادي كسب كرده اند و در مرحله اوليه داراي </a:t>
            </a:r>
            <a:r>
              <a:rPr lang="en-US" b="1" dirty="0" err="1" smtClean="0"/>
              <a:t>HBeAg</a:t>
            </a:r>
            <a:r>
              <a:rPr lang="en-US" b="1" dirty="0" smtClean="0"/>
              <a:t> </a:t>
            </a:r>
            <a:r>
              <a:rPr lang="fa-IR" b="1" dirty="0" smtClean="0"/>
              <a:t>مثبت مقاديربسيار بالاي </a:t>
            </a:r>
            <a:r>
              <a:rPr lang="en-US" b="1" dirty="0" smtClean="0"/>
              <a:t>HBV DNA </a:t>
            </a:r>
            <a:r>
              <a:rPr lang="fa-IR" b="1" dirty="0" smtClean="0"/>
              <a:t> در سرم ميباشند؛ اما شواهدي دال بر بيماري كبدي وجود ندارد و ميزان </a:t>
            </a:r>
            <a:r>
              <a:rPr lang="en-US" b="1" dirty="0" smtClean="0"/>
              <a:t> ALT </a:t>
            </a:r>
            <a:r>
              <a:rPr lang="fa-IR" b="1" dirty="0" smtClean="0"/>
              <a:t>طبيعي است و در بيوپسي كبد </a:t>
            </a:r>
            <a:r>
              <a:rPr lang="ar-SA" b="1" dirty="0" smtClean="0"/>
              <a:t>علیرغم میزان بالای ویروس، به دلیل عدم وجود پاسخ ایمنی فرد مبتلا، التهاب در بیوپسی کبد دیده نمی شود</a:t>
            </a:r>
            <a:r>
              <a:rPr lang="en-US" b="1" dirty="0" smtClean="0"/>
              <a:t>. </a:t>
            </a:r>
            <a:r>
              <a:rPr lang="fa-IR" b="1" dirty="0" smtClean="0"/>
              <a:t>ویا حداقل تغييرات وجود دارد. اين مرحله 10 تا 30 سال طول ميكشد و ممكن است </a:t>
            </a:r>
            <a:r>
              <a:rPr lang="en-US" b="1" dirty="0" smtClean="0"/>
              <a:t> </a:t>
            </a:r>
            <a:r>
              <a:rPr lang="en-US" b="1" dirty="0" err="1" smtClean="0"/>
              <a:t>HBeAg</a:t>
            </a:r>
            <a:r>
              <a:rPr lang="en-US" b="1" dirty="0" smtClean="0"/>
              <a:t> </a:t>
            </a:r>
            <a:r>
              <a:rPr lang="fa-IR" b="1" dirty="0" smtClean="0"/>
              <a:t>به صورت خودبه خود منفي شود.</a:t>
            </a:r>
          </a:p>
          <a:p>
            <a:pPr algn="just">
              <a:buNone/>
            </a:pPr>
            <a:r>
              <a:rPr lang="fa-IR" b="1" dirty="0" smtClean="0"/>
              <a:t>ب) </a:t>
            </a:r>
            <a:r>
              <a:rPr lang="fa-IR" b="1" dirty="0" smtClean="0">
                <a:solidFill>
                  <a:srgbClr val="0070C0"/>
                </a:solidFill>
              </a:rPr>
              <a:t>مرحله پاك كردن (كليرانس): </a:t>
            </a:r>
            <a:r>
              <a:rPr lang="fa-IR" b="1" dirty="0" smtClean="0"/>
              <a:t>تبديل مرحله اول به دوم در موارد اكتساب عفونت هپاتيت </a:t>
            </a:r>
            <a:r>
              <a:rPr lang="en-US" b="1" dirty="0" smtClean="0"/>
              <a:t>B </a:t>
            </a:r>
            <a:r>
              <a:rPr lang="fa-IR" b="1" dirty="0" smtClean="0"/>
              <a:t> در دوران نوزادي، بين سنين 15 تا 35 سالگي رخ ميدهد. دراين مرحله پاك شدن خودبه خودي </a:t>
            </a:r>
            <a:r>
              <a:rPr lang="en-US" b="1" dirty="0" smtClean="0"/>
              <a:t> </a:t>
            </a:r>
            <a:r>
              <a:rPr lang="en-US" b="1" dirty="0" err="1" smtClean="0"/>
              <a:t>HBeAg</a:t>
            </a:r>
            <a:r>
              <a:rPr lang="en-US" b="1" dirty="0" smtClean="0"/>
              <a:t> </a:t>
            </a:r>
            <a:r>
              <a:rPr lang="fa-IR" b="1" dirty="0" smtClean="0"/>
              <a:t>به ميزان 10 تا 20 درصد در سال اتفاق ميافتد. اين حالت ميتواند با افزايش ميزان </a:t>
            </a:r>
            <a:r>
              <a:rPr lang="en-US" b="1" dirty="0" smtClean="0"/>
              <a:t> ALT </a:t>
            </a:r>
            <a:r>
              <a:rPr lang="fa-IR" b="1" dirty="0" smtClean="0"/>
              <a:t>سرمي همراه شود. عبوراز اين مرحله در اكثر موارد بدون علامت است؛ با اين حال بعضي از بيماران ممكن است دچار علائم هپاتيت حاد شوند و حتي </a:t>
            </a:r>
            <a:r>
              <a:rPr lang="en-US" b="1" dirty="0" smtClean="0"/>
              <a:t>Anti-</a:t>
            </a:r>
            <a:r>
              <a:rPr lang="en-US" b="1" dirty="0" err="1" smtClean="0"/>
              <a:t>HBc</a:t>
            </a:r>
            <a:r>
              <a:rPr lang="en-US" b="1" dirty="0" smtClean="0"/>
              <a:t> </a:t>
            </a:r>
            <a:r>
              <a:rPr lang="fa-IR" b="1" dirty="0" smtClean="0"/>
              <a:t>از نوع </a:t>
            </a:r>
            <a:r>
              <a:rPr lang="en-US" b="1" dirty="0" err="1" smtClean="0"/>
              <a:t>IgM</a:t>
            </a:r>
            <a:r>
              <a:rPr lang="en-US" b="1" dirty="0" smtClean="0"/>
              <a:t> </a:t>
            </a:r>
            <a:r>
              <a:rPr lang="fa-IR" b="1" dirty="0" smtClean="0"/>
              <a:t>نيز مثبت گردد.</a:t>
            </a:r>
            <a:endParaRPr lang="fa-IR"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928694"/>
          </a:xfrm>
        </p:spPr>
        <p:txBody>
          <a:bodyPr/>
          <a:lstStyle/>
          <a:p>
            <a:pPr algn="ctr"/>
            <a:r>
              <a:rPr lang="fa-IR" sz="5400" b="1" dirty="0" smtClean="0">
                <a:solidFill>
                  <a:srgbClr val="FF0000"/>
                </a:solidFill>
                <a:latin typeface="Times New Roman" pitchFamily="18" charset="0"/>
                <a:cs typeface="Times New Roman" pitchFamily="18" charset="0"/>
              </a:rPr>
              <a:t>فاز تكثيري</a:t>
            </a:r>
            <a:endParaRPr lang="fa-IR" dirty="0"/>
          </a:p>
        </p:txBody>
      </p:sp>
      <p:sp>
        <p:nvSpPr>
          <p:cNvPr id="3" name="Content Placeholder 2"/>
          <p:cNvSpPr>
            <a:spLocks noGrp="1"/>
          </p:cNvSpPr>
          <p:nvPr>
            <p:ph idx="1"/>
          </p:nvPr>
        </p:nvSpPr>
        <p:spPr>
          <a:xfrm>
            <a:off x="457200" y="1643050"/>
            <a:ext cx="8229600" cy="4681550"/>
          </a:xfrm>
        </p:spPr>
        <p:txBody>
          <a:bodyPr>
            <a:normAutofit lnSpcReduction="10000"/>
          </a:bodyPr>
          <a:lstStyle/>
          <a:p>
            <a:pPr lvl="0">
              <a:buNone/>
            </a:pPr>
            <a:r>
              <a:rPr lang="fa-IR" b="1" dirty="0" smtClean="0"/>
              <a:t>ج)</a:t>
            </a:r>
            <a:r>
              <a:rPr lang="en-US" b="1" dirty="0" smtClean="0"/>
              <a:t> </a:t>
            </a:r>
            <a:r>
              <a:rPr lang="ar-SA" b="1" dirty="0" smtClean="0">
                <a:solidFill>
                  <a:srgbClr val="0070C0"/>
                </a:solidFill>
              </a:rPr>
              <a:t>وضعیت ناقلین غیر فعال</a:t>
            </a:r>
            <a:r>
              <a:rPr lang="en-US" b="1" dirty="0" smtClean="0">
                <a:solidFill>
                  <a:srgbClr val="0070C0"/>
                </a:solidFill>
              </a:rPr>
              <a:t>(Inactive carrier)</a:t>
            </a:r>
          </a:p>
          <a:p>
            <a:pPr>
              <a:buNone/>
            </a:pPr>
            <a:r>
              <a:rPr lang="ar-SA" b="1" dirty="0" smtClean="0"/>
              <a:t>در این مرحله سطح </a:t>
            </a:r>
            <a:r>
              <a:rPr lang="en-US" b="1" dirty="0" smtClean="0"/>
              <a:t>ALT</a:t>
            </a:r>
            <a:r>
              <a:rPr lang="ar-SA" b="1" dirty="0" smtClean="0"/>
              <a:t> طبیعی و سطح سرمی </a:t>
            </a:r>
            <a:r>
              <a:rPr lang="en-US" b="1" dirty="0" smtClean="0"/>
              <a:t>HBV DNA</a:t>
            </a:r>
            <a:r>
              <a:rPr lang="ar-SA" b="1" dirty="0" smtClean="0"/>
              <a:t> غیر قابل ردیابی است</a:t>
            </a:r>
            <a:r>
              <a:rPr lang="en-US" b="1" dirty="0" smtClean="0"/>
              <a:t>. </a:t>
            </a:r>
            <a:r>
              <a:rPr lang="ar-SA" b="1" dirty="0" smtClean="0"/>
              <a:t>معمولاً </a:t>
            </a:r>
            <a:r>
              <a:rPr lang="en-US" b="1" dirty="0" err="1" smtClean="0"/>
              <a:t>HBeAg</a:t>
            </a:r>
            <a:r>
              <a:rPr lang="ar-SA" b="1" dirty="0" smtClean="0"/>
              <a:t> منفی و </a:t>
            </a:r>
            <a:r>
              <a:rPr lang="en-US" b="1" dirty="0" err="1" smtClean="0"/>
              <a:t>HBeAb</a:t>
            </a:r>
            <a:r>
              <a:rPr lang="ar-SA" b="1" dirty="0" smtClean="0"/>
              <a:t> سرم مثبت است و در بیوپسی کبد التهاب دیده نمی شود</a:t>
            </a:r>
            <a:r>
              <a:rPr lang="en-US" b="1" dirty="0" smtClean="0"/>
              <a:t>. </a:t>
            </a:r>
            <a:endParaRPr lang="fa-IR" b="1" dirty="0" smtClean="0"/>
          </a:p>
          <a:p>
            <a:pPr>
              <a:buNone/>
            </a:pPr>
            <a:r>
              <a:rPr lang="fa-IR" b="1" dirty="0" smtClean="0"/>
              <a:t>د</a:t>
            </a:r>
            <a:r>
              <a:rPr lang="fa-IR" b="1" dirty="0" smtClean="0">
                <a:solidFill>
                  <a:srgbClr val="0070C0"/>
                </a:solidFill>
              </a:rPr>
              <a:t>)</a:t>
            </a:r>
            <a:r>
              <a:rPr lang="en-US" b="1" dirty="0" smtClean="0">
                <a:solidFill>
                  <a:srgbClr val="0070C0"/>
                </a:solidFill>
              </a:rPr>
              <a:t> </a:t>
            </a:r>
            <a:r>
              <a:rPr lang="ar-SA" b="1" dirty="0" smtClean="0">
                <a:solidFill>
                  <a:srgbClr val="0070C0"/>
                </a:solidFill>
              </a:rPr>
              <a:t>وضعیت عود</a:t>
            </a:r>
            <a:r>
              <a:rPr lang="en-US" b="1" dirty="0" smtClean="0">
                <a:solidFill>
                  <a:srgbClr val="0070C0"/>
                </a:solidFill>
              </a:rPr>
              <a:t>(Relapse)</a:t>
            </a:r>
          </a:p>
          <a:p>
            <a:pPr lvl="0">
              <a:buNone/>
            </a:pPr>
            <a:r>
              <a:rPr lang="ar-SA" b="1" dirty="0" smtClean="0"/>
              <a:t>در این مرحله </a:t>
            </a:r>
            <a:r>
              <a:rPr lang="en-US" b="1" dirty="0" err="1" smtClean="0"/>
              <a:t>HBe</a:t>
            </a:r>
            <a:r>
              <a:rPr lang="en-US" b="1" dirty="0" smtClean="0"/>
              <a:t> </a:t>
            </a:r>
            <a:r>
              <a:rPr lang="en-US" b="1" dirty="0" err="1" smtClean="0"/>
              <a:t>Ab</a:t>
            </a:r>
            <a:r>
              <a:rPr lang="ar-SA" b="1" dirty="0" smtClean="0"/>
              <a:t> ناپدید شده و سطح سرمی </a:t>
            </a:r>
            <a:r>
              <a:rPr lang="en-US" b="1" dirty="0" smtClean="0"/>
              <a:t>ALT</a:t>
            </a:r>
            <a:r>
              <a:rPr lang="ar-SA" b="1" dirty="0" smtClean="0"/>
              <a:t> و </a:t>
            </a:r>
            <a:r>
              <a:rPr lang="en-US" b="1" dirty="0" smtClean="0"/>
              <a:t>HBV DNA</a:t>
            </a:r>
            <a:r>
              <a:rPr lang="ar-SA" b="1" dirty="0" smtClean="0"/>
              <a:t> بالا بوده و التهاب کبدی  در بیوپسی مشاهده می شود</a:t>
            </a:r>
            <a:r>
              <a:rPr lang="en-US" b="1" dirty="0" smtClean="0"/>
              <a:t>. </a:t>
            </a:r>
            <a:r>
              <a:rPr lang="ar-SA" b="1" dirty="0" smtClean="0"/>
              <a:t>تعدادی از ناقلین غیر فعال در سیر بیماری دچار فعال شدن مجدد ویروس و عود هپاتیت می شوند</a:t>
            </a:r>
            <a:r>
              <a:rPr lang="en-US" b="1" dirty="0" smtClean="0"/>
              <a:t>. </a:t>
            </a:r>
            <a:r>
              <a:rPr lang="ar-SA" b="1" dirty="0" smtClean="0"/>
              <a:t>بنابراین پیگیری کلیه ناقلین مزمن </a:t>
            </a:r>
            <a:r>
              <a:rPr lang="en-US" b="1" dirty="0" err="1" smtClean="0"/>
              <a:t>HBe</a:t>
            </a:r>
            <a:r>
              <a:rPr lang="en-US" b="1" dirty="0" smtClean="0"/>
              <a:t> Ag</a:t>
            </a:r>
            <a:r>
              <a:rPr lang="ar-SA" b="1" dirty="0" smtClean="0"/>
              <a:t> منفی الزامی است</a:t>
            </a:r>
            <a:r>
              <a:rPr lang="en-US" b="1" dirty="0" smtClean="0"/>
              <a:t>.</a:t>
            </a:r>
            <a:r>
              <a:rPr lang="ar-SA" b="1" dirty="0" smtClean="0"/>
              <a:t>این گروه از بیماران مبتلا به ویروس جهش یافته در ناحیه </a:t>
            </a:r>
            <a:r>
              <a:rPr lang="en-US" b="1" dirty="0" smtClean="0"/>
              <a:t>«</a:t>
            </a:r>
            <a:r>
              <a:rPr lang="en-US" b="1" dirty="0" err="1" smtClean="0"/>
              <a:t>Precore</a:t>
            </a:r>
            <a:r>
              <a:rPr lang="en-US" b="1" dirty="0" smtClean="0"/>
              <a:t>» </a:t>
            </a:r>
            <a:r>
              <a:rPr lang="ar-SA" b="1" dirty="0" smtClean="0"/>
              <a:t>می باشند</a:t>
            </a:r>
            <a:r>
              <a:rPr lang="en-US" b="1" dirty="0" smtClean="0"/>
              <a:t>.</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785818"/>
          </a:xfrm>
        </p:spPr>
        <p:txBody>
          <a:bodyPr>
            <a:normAutofit/>
          </a:bodyPr>
          <a:lstStyle/>
          <a:p>
            <a:pPr algn="ctr"/>
            <a:r>
              <a:rPr lang="fa-IR" sz="4000" b="1" dirty="0" smtClean="0">
                <a:latin typeface="Times New Roman" pitchFamily="18" charset="0"/>
                <a:cs typeface="Times New Roman" pitchFamily="18" charset="0"/>
              </a:rPr>
              <a:t>فاز غيرتكثيري (حامل مزمن بدون علامت)</a:t>
            </a:r>
            <a:endParaRPr lang="fa-IR" sz="40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643050"/>
            <a:ext cx="8786874" cy="4681550"/>
          </a:xfrm>
        </p:spPr>
        <p:txBody>
          <a:bodyPr/>
          <a:lstStyle/>
          <a:p>
            <a:pPr algn="just"/>
            <a:r>
              <a:rPr lang="fa-IR" b="1" dirty="0" smtClean="0"/>
              <a:t>در اين مرحله </a:t>
            </a:r>
            <a:r>
              <a:rPr lang="en-US" b="1" dirty="0" smtClean="0"/>
              <a:t> </a:t>
            </a:r>
            <a:r>
              <a:rPr lang="en-US" b="1" dirty="0" err="1" smtClean="0"/>
              <a:t>HBcAb</a:t>
            </a:r>
            <a:r>
              <a:rPr lang="en-US" b="1" dirty="0" smtClean="0"/>
              <a:t> </a:t>
            </a:r>
            <a:r>
              <a:rPr lang="fa-IR" b="1" dirty="0" smtClean="0"/>
              <a:t>و </a:t>
            </a:r>
            <a:r>
              <a:rPr lang="en-US" b="1" dirty="0" smtClean="0"/>
              <a:t> </a:t>
            </a:r>
            <a:r>
              <a:rPr lang="en-US" b="1" dirty="0" err="1" smtClean="0"/>
              <a:t>HBsAg</a:t>
            </a:r>
            <a:r>
              <a:rPr lang="en-US" b="1" dirty="0" smtClean="0"/>
              <a:t> </a:t>
            </a:r>
            <a:r>
              <a:rPr lang="fa-IR" b="1" dirty="0" smtClean="0"/>
              <a:t>مثبت باقي ميمانند و </a:t>
            </a:r>
            <a:r>
              <a:rPr lang="en-US" b="1" dirty="0" smtClean="0"/>
              <a:t>HBV DNA</a:t>
            </a:r>
            <a:r>
              <a:rPr lang="fa-IR" b="1" dirty="0" smtClean="0"/>
              <a:t>در سرم در سطوح پايين و غيرقابل تشخيص است و سطوح </a:t>
            </a:r>
            <a:r>
              <a:rPr lang="en-US" b="1" dirty="0" smtClean="0"/>
              <a:t>ALT </a:t>
            </a:r>
            <a:r>
              <a:rPr lang="fa-IR" b="1" dirty="0" smtClean="0"/>
              <a:t> سرمي طبيعي ميباشند. به اين مرحله حامل بدون علامت و غيرفعال هپاتيت </a:t>
            </a:r>
            <a:r>
              <a:rPr lang="en-US" b="1" dirty="0" smtClean="0"/>
              <a:t>B</a:t>
            </a:r>
            <a:r>
              <a:rPr lang="fa-IR" b="1" dirty="0" smtClean="0"/>
              <a:t>اطلاق ميشود. اين افراد معمولاً بدون علامت ميباشند.</a:t>
            </a:r>
          </a:p>
          <a:p>
            <a:pPr algn="just"/>
            <a:r>
              <a:rPr lang="fa-IR" b="1" dirty="0" smtClean="0"/>
              <a:t>روش </a:t>
            </a:r>
            <a:r>
              <a:rPr lang="en-US" b="1" dirty="0" smtClean="0"/>
              <a:t>PCR</a:t>
            </a:r>
            <a:r>
              <a:rPr lang="fa-IR" b="1" dirty="0" smtClean="0"/>
              <a:t>ممكن است ميزان سرمي </a:t>
            </a:r>
            <a:r>
              <a:rPr lang="en-US" b="1" dirty="0" smtClean="0"/>
              <a:t>HBV DNA </a:t>
            </a:r>
            <a:r>
              <a:rPr lang="fa-IR" b="1" dirty="0" smtClean="0"/>
              <a:t> تعيين شود به هرحال ميزان </a:t>
            </a:r>
            <a:r>
              <a:rPr lang="en-US" b="1" dirty="0" smtClean="0"/>
              <a:t>HBV DNA </a:t>
            </a:r>
            <a:r>
              <a:rPr lang="fa-IR" b="1" dirty="0" smtClean="0"/>
              <a:t> در سرم اين بيماران كمتر </a:t>
            </a:r>
            <a:r>
              <a:rPr lang="en-US" b="1" dirty="0" smtClean="0"/>
              <a:t>copy/ml</a:t>
            </a:r>
            <a:r>
              <a:rPr lang="fa-IR" b="1" dirty="0" smtClean="0"/>
              <a:t>000</a:t>
            </a:r>
            <a:r>
              <a:rPr lang="en-US" b="1" dirty="0" smtClean="0"/>
              <a:t>,</a:t>
            </a:r>
            <a:r>
              <a:rPr lang="fa-IR" b="1" dirty="0" smtClean="0"/>
              <a:t>100 یا </a:t>
            </a:r>
            <a:r>
              <a:rPr lang="en-US" b="1" dirty="0" smtClean="0"/>
              <a:t>IU/ml</a:t>
            </a:r>
            <a:r>
              <a:rPr lang="fa-IR" b="1" dirty="0" smtClean="0"/>
              <a:t>000</a:t>
            </a:r>
            <a:r>
              <a:rPr lang="en-US" b="1" dirty="0" smtClean="0"/>
              <a:t>, </a:t>
            </a:r>
            <a:r>
              <a:rPr lang="fa-IR" b="1" dirty="0" smtClean="0"/>
              <a:t>20 است و شاهدي دال بر بيماري كبدي وجود ندارد. </a:t>
            </a:r>
            <a:endParaRPr lang="fa-IR"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7" name="Content Placeholder 6"/>
          <p:cNvGraphicFramePr>
            <a:graphicFrameLocks noGrp="1"/>
          </p:cNvGraphicFramePr>
          <p:nvPr>
            <p:ph idx="1"/>
          </p:nvPr>
        </p:nvGraphicFramePr>
        <p:xfrm>
          <a:off x="0" y="-69175"/>
          <a:ext cx="9144000" cy="6908888"/>
        </p:xfrm>
        <a:graphic>
          <a:graphicData uri="http://schemas.openxmlformats.org/drawingml/2006/table">
            <a:tbl>
              <a:tblPr rtl="1" firstRow="1" bandRow="1">
                <a:tableStyleId>{5C22544A-7EE6-4342-B048-85BDC9FD1C3A}</a:tableStyleId>
              </a:tblPr>
              <a:tblGrid>
                <a:gridCol w="4257858"/>
                <a:gridCol w="4886142"/>
              </a:tblGrid>
              <a:tr h="365760">
                <a:tc gridSpan="2">
                  <a:txBody>
                    <a:bodyPr/>
                    <a:lstStyle/>
                    <a:p>
                      <a:pPr algn="ctr" rtl="1"/>
                      <a:r>
                        <a:rPr kumimoji="0" lang="ar-SA" sz="2400" b="1" kern="1200" dirty="0" smtClean="0">
                          <a:solidFill>
                            <a:schemeClr val="lt1"/>
                          </a:solidFill>
                          <a:latin typeface="+mn-lt"/>
                          <a:ea typeface="+mn-ea"/>
                          <a:cs typeface="+mn-cs"/>
                        </a:rPr>
                        <a:t>اصطلاحات باليني کاربردي در عفونت </a:t>
                      </a:r>
                      <a:r>
                        <a:rPr kumimoji="0" lang="en-US" sz="2400" b="1" kern="1200" dirty="0" smtClean="0">
                          <a:solidFill>
                            <a:schemeClr val="lt1"/>
                          </a:solidFill>
                          <a:latin typeface="+mn-lt"/>
                          <a:ea typeface="+mn-ea"/>
                          <a:cs typeface="+mn-cs"/>
                        </a:rPr>
                        <a:t>HBV</a:t>
                      </a:r>
                      <a:endParaRPr lang="fa-IR" sz="2400" dirty="0"/>
                    </a:p>
                  </a:txBody>
                  <a:tcPr/>
                </a:tc>
                <a:tc hMerge="1">
                  <a:txBody>
                    <a:bodyPr/>
                    <a:lstStyle/>
                    <a:p>
                      <a:pPr rtl="1"/>
                      <a:endParaRPr lang="fa-IR"/>
                    </a:p>
                  </a:txBody>
                  <a:tcPr/>
                </a:tc>
              </a:tr>
              <a:tr h="1560779">
                <a:tc>
                  <a:txBody>
                    <a:bodyPr/>
                    <a:lstStyle/>
                    <a:p>
                      <a:pPr algn="justLow" rtl="1">
                        <a:lnSpc>
                          <a:spcPct val="115000"/>
                        </a:lnSpc>
                        <a:spcAft>
                          <a:spcPts val="1000"/>
                        </a:spcAft>
                        <a:tabLst>
                          <a:tab pos="130810" algn="l"/>
                          <a:tab pos="245110" algn="l"/>
                        </a:tabLst>
                      </a:pPr>
                      <a:r>
                        <a:rPr lang="ar-SA" sz="1400" b="1" dirty="0">
                          <a:solidFill>
                            <a:schemeClr val="tx1"/>
                          </a:solidFill>
                          <a:latin typeface="Arial"/>
                          <a:ea typeface="Times New Roman"/>
                          <a:cs typeface="B Nazanin"/>
                        </a:rPr>
                        <a:t>هپاتيت مزمن </a:t>
                      </a:r>
                      <a:r>
                        <a:rPr lang="en-US" sz="1400" b="1" dirty="0">
                          <a:solidFill>
                            <a:schemeClr val="tx1"/>
                          </a:solidFill>
                          <a:latin typeface="Arial"/>
                          <a:ea typeface="Times New Roman"/>
                          <a:cs typeface="B Nazanin"/>
                        </a:rPr>
                        <a:t>B</a:t>
                      </a:r>
                      <a:r>
                        <a:rPr lang="en-US" sz="1400" b="1" dirty="0">
                          <a:solidFill>
                            <a:schemeClr val="tx1"/>
                          </a:solidFill>
                          <a:latin typeface="B Nazanin"/>
                          <a:ea typeface="Times New Roman"/>
                          <a:cs typeface="Arial"/>
                        </a:rPr>
                        <a:t> </a:t>
                      </a:r>
                      <a:endParaRPr lang="en-US" sz="1400" b="1" dirty="0">
                        <a:solidFill>
                          <a:schemeClr val="tx1"/>
                        </a:solidFill>
                        <a:latin typeface="Calibri"/>
                        <a:ea typeface="Times New Roman"/>
                        <a:cs typeface="Arial"/>
                      </a:endParaRPr>
                    </a:p>
                    <a:p>
                      <a:pPr algn="l" rtl="1">
                        <a:lnSpc>
                          <a:spcPct val="115000"/>
                        </a:lnSpc>
                        <a:spcAft>
                          <a:spcPts val="1000"/>
                        </a:spcAft>
                        <a:tabLst>
                          <a:tab pos="130810" algn="l"/>
                          <a:tab pos="245110" algn="l"/>
                        </a:tabLst>
                      </a:pPr>
                      <a:r>
                        <a:rPr lang="en-US" sz="1400" b="1" dirty="0">
                          <a:solidFill>
                            <a:schemeClr val="tx1"/>
                          </a:solidFill>
                          <a:latin typeface="B Nazanin"/>
                          <a:ea typeface="Times New Roman"/>
                          <a:cs typeface="Arial"/>
                        </a:rPr>
                        <a:t>(</a:t>
                      </a:r>
                      <a:r>
                        <a:rPr lang="en-US" sz="1400" b="1" dirty="0">
                          <a:solidFill>
                            <a:schemeClr val="tx1"/>
                          </a:solidFill>
                          <a:latin typeface="Arial"/>
                          <a:ea typeface="Times New Roman"/>
                          <a:cs typeface="B Nazanin"/>
                        </a:rPr>
                        <a:t>chronic hepatitis B</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0"/>
                        </a:spcAft>
                        <a:buFont typeface="Symbol"/>
                        <a:buChar char=""/>
                        <a:tabLst>
                          <a:tab pos="130810" algn="l"/>
                          <a:tab pos="245110" algn="l"/>
                        </a:tabLst>
                      </a:pPr>
                      <a:r>
                        <a:rPr lang="ar-SA" sz="1400" b="1" dirty="0">
                          <a:solidFill>
                            <a:srgbClr val="FF0000"/>
                          </a:solidFill>
                          <a:latin typeface="Arial"/>
                          <a:ea typeface="Times New Roman"/>
                          <a:cs typeface="B Nazanin"/>
                        </a:rPr>
                        <a:t>هپاتيت مزمن </a:t>
                      </a:r>
                      <a:r>
                        <a:rPr lang="en-US" sz="1400" b="1" dirty="0">
                          <a:solidFill>
                            <a:srgbClr val="FF0000"/>
                          </a:solidFill>
                          <a:latin typeface="Arial"/>
                          <a:ea typeface="Times New Roman"/>
                          <a:cs typeface="B Nazanin"/>
                        </a:rPr>
                        <a:t>B</a:t>
                      </a:r>
                      <a:r>
                        <a:rPr lang="ar-SA" sz="1400" b="1" dirty="0">
                          <a:solidFill>
                            <a:srgbClr val="FF0000"/>
                          </a:solidFill>
                          <a:latin typeface="Arial"/>
                          <a:ea typeface="Times New Roman"/>
                          <a:cs typeface="B Nazanin"/>
                        </a:rPr>
                        <a:t> به دو گروه </a:t>
                      </a:r>
                      <a:r>
                        <a:rPr lang="en-US" sz="1400" b="1" dirty="0" err="1">
                          <a:solidFill>
                            <a:srgbClr val="FF0000"/>
                          </a:solidFill>
                          <a:latin typeface="Arial"/>
                          <a:ea typeface="Times New Roman"/>
                          <a:cs typeface="B Nazanin"/>
                        </a:rPr>
                        <a:t>HBeAg</a:t>
                      </a:r>
                      <a:r>
                        <a:rPr lang="ar-SA" sz="1400" b="1" dirty="0">
                          <a:solidFill>
                            <a:srgbClr val="FF0000"/>
                          </a:solidFill>
                          <a:latin typeface="Arial"/>
                          <a:ea typeface="Times New Roman"/>
                          <a:cs typeface="B Nazanin"/>
                        </a:rPr>
                        <a:t> مثبت و </a:t>
                      </a:r>
                      <a:r>
                        <a:rPr lang="en-US" sz="1400" b="1" dirty="0" err="1">
                          <a:solidFill>
                            <a:srgbClr val="FF0000"/>
                          </a:solidFill>
                          <a:latin typeface="Arial"/>
                          <a:ea typeface="Times New Roman"/>
                          <a:cs typeface="B Nazanin"/>
                        </a:rPr>
                        <a:t>HBeAg</a:t>
                      </a:r>
                      <a:r>
                        <a:rPr lang="en-US" sz="1400" b="1" dirty="0">
                          <a:solidFill>
                            <a:srgbClr val="FF0000"/>
                          </a:solidFill>
                          <a:latin typeface="B Nazanin"/>
                          <a:ea typeface="Times New Roman"/>
                          <a:cs typeface="Arial"/>
                        </a:rPr>
                        <a:t> </a:t>
                      </a:r>
                      <a:r>
                        <a:rPr lang="ar-SA" sz="1400" b="1" dirty="0">
                          <a:solidFill>
                            <a:srgbClr val="FF0000"/>
                          </a:solidFill>
                          <a:latin typeface="Arial"/>
                          <a:ea typeface="Times New Roman"/>
                          <a:cs typeface="B Nazanin"/>
                        </a:rPr>
                        <a:t>منفي تقسيم مي شود</a:t>
                      </a:r>
                      <a:endParaRPr lang="en-US" sz="1400" b="1" dirty="0">
                        <a:solidFill>
                          <a:srgbClr val="FF0000"/>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en-US" sz="1400" b="1" dirty="0" err="1">
                          <a:solidFill>
                            <a:schemeClr val="tx1"/>
                          </a:solidFill>
                          <a:latin typeface="Arial"/>
                          <a:ea typeface="Times New Roman"/>
                          <a:cs typeface="B Nazanin"/>
                        </a:rPr>
                        <a:t>HBsAg</a:t>
                      </a:r>
                      <a:r>
                        <a:rPr lang="ar-SA" sz="1400" b="1" dirty="0">
                          <a:solidFill>
                            <a:schemeClr val="tx1"/>
                          </a:solidFill>
                          <a:latin typeface="Arial"/>
                          <a:ea typeface="Times New Roman"/>
                          <a:cs typeface="B Nazanin"/>
                        </a:rPr>
                        <a:t> مثبت </a:t>
                      </a:r>
                      <a:r>
                        <a:rPr lang="en-US" sz="1400" b="1" dirty="0" smtClean="0">
                          <a:solidFill>
                            <a:schemeClr val="tx1"/>
                          </a:solidFill>
                          <a:latin typeface="B Nazanin"/>
                          <a:ea typeface="Times New Roman"/>
                          <a:cs typeface="Arial"/>
                        </a:rPr>
                        <a:t>6 &lt;</a:t>
                      </a:r>
                      <a:r>
                        <a:rPr lang="ar-SA" sz="1400" b="1" dirty="0" smtClean="0">
                          <a:solidFill>
                            <a:schemeClr val="tx1"/>
                          </a:solidFill>
                          <a:latin typeface="Arial"/>
                          <a:ea typeface="Times New Roman"/>
                          <a:cs typeface="B Nazanin"/>
                        </a:rPr>
                        <a:t>ماه</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در موارد </a:t>
                      </a:r>
                      <a:r>
                        <a:rPr lang="en-US" sz="1400" b="1" dirty="0" err="1">
                          <a:solidFill>
                            <a:schemeClr val="tx1"/>
                          </a:solidFill>
                          <a:latin typeface="Arial"/>
                          <a:ea typeface="Times New Roman"/>
                          <a:cs typeface="B Nazanin"/>
                        </a:rPr>
                        <a:t>HBe</a:t>
                      </a:r>
                      <a:r>
                        <a:rPr lang="en-US" sz="1400" b="1" dirty="0">
                          <a:solidFill>
                            <a:schemeClr val="tx1"/>
                          </a:solidFill>
                          <a:latin typeface="Arial"/>
                          <a:ea typeface="Times New Roman"/>
                          <a:cs typeface="B Nazanin"/>
                        </a:rPr>
                        <a:t> Ag</a:t>
                      </a:r>
                      <a:r>
                        <a:rPr lang="ar-SA" sz="1400" b="1" dirty="0">
                          <a:solidFill>
                            <a:schemeClr val="tx1"/>
                          </a:solidFill>
                          <a:latin typeface="Arial"/>
                          <a:ea typeface="Times New Roman"/>
                          <a:cs typeface="B Nazanin"/>
                        </a:rPr>
                        <a:t> مثبت</a:t>
                      </a:r>
                      <a:r>
                        <a:rPr lang="fa-IR" sz="1400" b="1" dirty="0">
                          <a:solidFill>
                            <a:schemeClr val="tx1"/>
                          </a:solidFill>
                          <a:latin typeface="Arial"/>
                          <a:ea typeface="Times New Roman"/>
                          <a:cs typeface="B Nazanin"/>
                        </a:rPr>
                        <a:t>،</a:t>
                      </a:r>
                      <a:r>
                        <a:rPr lang="ar-SA" sz="1400" b="1" dirty="0">
                          <a:solidFill>
                            <a:schemeClr val="tx1"/>
                          </a:solidFill>
                          <a:latin typeface="Arial"/>
                          <a:ea typeface="Times New Roman"/>
                          <a:cs typeface="B Nazanin"/>
                        </a:rPr>
                        <a:t> سطح سرمي </a:t>
                      </a:r>
                      <a:r>
                        <a:rPr lang="en-US" sz="1400" b="1" dirty="0" smtClean="0">
                          <a:solidFill>
                            <a:schemeClr val="tx1"/>
                          </a:solidFill>
                          <a:latin typeface="B Nazanin"/>
                          <a:ea typeface="Times New Roman"/>
                          <a:cs typeface="Arial"/>
                        </a:rPr>
                        <a:t>20/000&lt;</a:t>
                      </a:r>
                      <a:r>
                        <a:rPr lang="en-US" sz="1400" b="1" dirty="0" smtClean="0">
                          <a:solidFill>
                            <a:schemeClr val="tx1"/>
                          </a:solidFill>
                          <a:latin typeface="Arial"/>
                          <a:ea typeface="Times New Roman"/>
                          <a:cs typeface="B Nazanin"/>
                        </a:rPr>
                        <a:t>HBVDNA</a:t>
                      </a:r>
                      <a:r>
                        <a:rPr lang="fa-IR" sz="1400" b="1" dirty="0" smtClean="0">
                          <a:solidFill>
                            <a:schemeClr val="tx1"/>
                          </a:solidFill>
                          <a:latin typeface="Arial"/>
                          <a:ea typeface="Times New Roman"/>
                          <a:cs typeface="B Nazanin"/>
                        </a:rPr>
                        <a:t> </a:t>
                      </a:r>
                      <a:r>
                        <a:rPr lang="en-US" sz="1400" b="1" dirty="0" err="1" smtClean="0">
                          <a:solidFill>
                            <a:schemeClr val="tx1"/>
                          </a:solidFill>
                          <a:latin typeface="Arial"/>
                          <a:ea typeface="Times New Roman"/>
                          <a:cs typeface="B Nazanin"/>
                        </a:rPr>
                        <a:t>Iu</a:t>
                      </a:r>
                      <a:r>
                        <a:rPr lang="en-US" sz="1400" b="1" dirty="0" smtClean="0">
                          <a:solidFill>
                            <a:schemeClr val="tx1"/>
                          </a:solidFill>
                          <a:latin typeface="Arial"/>
                          <a:ea typeface="Times New Roman"/>
                          <a:cs typeface="B Nazanin"/>
                        </a:rPr>
                        <a:t>/ml</a:t>
                      </a:r>
                      <a:r>
                        <a:rPr lang="en-US" sz="1400" b="1" dirty="0" smtClean="0">
                          <a:solidFill>
                            <a:schemeClr val="tx1"/>
                          </a:solidFill>
                          <a:latin typeface="B Nazanin"/>
                          <a:ea typeface="Times New Roman"/>
                          <a:cs typeface="Arial"/>
                        </a:rPr>
                        <a:t> </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rgbClr val="FF0000"/>
                          </a:solidFill>
                          <a:latin typeface="Arial"/>
                          <a:ea typeface="Times New Roman"/>
                          <a:cs typeface="B Nazanin"/>
                        </a:rPr>
                        <a:t>در موارد </a:t>
                      </a:r>
                      <a:r>
                        <a:rPr lang="en-US" sz="1400" b="1" dirty="0" err="1">
                          <a:solidFill>
                            <a:srgbClr val="FF0000"/>
                          </a:solidFill>
                          <a:latin typeface="Arial"/>
                          <a:ea typeface="Times New Roman"/>
                          <a:cs typeface="B Nazanin"/>
                        </a:rPr>
                        <a:t>HBeAg</a:t>
                      </a:r>
                      <a:r>
                        <a:rPr lang="ar-SA" sz="1400" b="1" dirty="0">
                          <a:solidFill>
                            <a:srgbClr val="FF0000"/>
                          </a:solidFill>
                          <a:latin typeface="Arial"/>
                          <a:ea typeface="Times New Roman"/>
                          <a:cs typeface="B Nazanin"/>
                        </a:rPr>
                        <a:t> منفي، </a:t>
                      </a:r>
                      <a:r>
                        <a:rPr lang="ar-SA" sz="1400" b="1" dirty="0" smtClean="0">
                          <a:solidFill>
                            <a:srgbClr val="FF0000"/>
                          </a:solidFill>
                          <a:latin typeface="Arial"/>
                          <a:ea typeface="Times New Roman"/>
                          <a:cs typeface="B Nazanin"/>
                        </a:rPr>
                        <a:t>سطوح</a:t>
                      </a:r>
                      <a:r>
                        <a:rPr lang="en-US" sz="1400" b="1" dirty="0" smtClean="0">
                          <a:solidFill>
                            <a:srgbClr val="FF0000"/>
                          </a:solidFill>
                          <a:latin typeface="Arial"/>
                          <a:ea typeface="Times New Roman"/>
                          <a:cs typeface="B Nazanin"/>
                        </a:rPr>
                        <a:t> </a:t>
                      </a:r>
                      <a:r>
                        <a:rPr lang="en-US" sz="1400" b="1" dirty="0" smtClean="0">
                          <a:solidFill>
                            <a:srgbClr val="FF0000"/>
                          </a:solidFill>
                          <a:latin typeface="B Nazanin"/>
                          <a:ea typeface="Times New Roman"/>
                          <a:cs typeface="Arial"/>
                        </a:rPr>
                        <a:t>2000-20/000</a:t>
                      </a:r>
                      <a:r>
                        <a:rPr lang="en-US" sz="1400" b="1" dirty="0" smtClean="0">
                          <a:solidFill>
                            <a:srgbClr val="FF0000"/>
                          </a:solidFill>
                          <a:latin typeface="Arial"/>
                          <a:ea typeface="Times New Roman"/>
                          <a:cs typeface="B Nazanin"/>
                        </a:rPr>
                        <a:t>Iu/ml</a:t>
                      </a:r>
                      <a:r>
                        <a:rPr lang="en-US" sz="1400" b="1" dirty="0" smtClean="0">
                          <a:solidFill>
                            <a:srgbClr val="FF0000"/>
                          </a:solidFill>
                          <a:latin typeface="B Nazanin"/>
                          <a:ea typeface="Times New Roman"/>
                          <a:cs typeface="Arial"/>
                        </a:rPr>
                        <a:t>  </a:t>
                      </a:r>
                      <a:r>
                        <a:rPr lang="en-US" sz="1400" b="1" dirty="0" smtClean="0">
                          <a:solidFill>
                            <a:srgbClr val="FF0000"/>
                          </a:solidFill>
                          <a:latin typeface="Arial"/>
                          <a:ea typeface="Times New Roman"/>
                          <a:cs typeface="B Nazanin"/>
                        </a:rPr>
                        <a:t> HBVDNA</a:t>
                      </a:r>
                      <a:r>
                        <a:rPr lang="en-US" sz="1400" b="1" dirty="0" smtClean="0">
                          <a:solidFill>
                            <a:srgbClr val="FF0000"/>
                          </a:solidFill>
                          <a:latin typeface="B Nazanin"/>
                          <a:ea typeface="Times New Roman"/>
                          <a:cs typeface="Arial"/>
                        </a:rPr>
                        <a:t> </a:t>
                      </a:r>
                      <a:endParaRPr lang="en-US" sz="1400" b="1" dirty="0">
                        <a:solidFill>
                          <a:srgbClr val="FF0000"/>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افزايش مداوم يا متناوب سطوح </a:t>
                      </a:r>
                      <a:r>
                        <a:rPr lang="en-US" sz="1400" b="1" dirty="0">
                          <a:solidFill>
                            <a:schemeClr val="tx1"/>
                          </a:solidFill>
                          <a:latin typeface="Arial"/>
                          <a:ea typeface="Times New Roman"/>
                          <a:cs typeface="B Nazanin"/>
                        </a:rPr>
                        <a:t>AST/ALT</a:t>
                      </a:r>
                      <a:r>
                        <a:rPr lang="en-US" sz="1400" b="1" dirty="0">
                          <a:solidFill>
                            <a:schemeClr val="tx1"/>
                          </a:solidFill>
                          <a:latin typeface="B Nazanin"/>
                          <a:ea typeface="Times New Roman"/>
                          <a:cs typeface="Arial"/>
                        </a:rPr>
                        <a:t> </a:t>
                      </a:r>
                      <a:endParaRPr lang="en-US" sz="1400" b="1" dirty="0">
                        <a:solidFill>
                          <a:schemeClr val="tx1"/>
                        </a:solidFill>
                        <a:latin typeface="Calibri"/>
                        <a:ea typeface="Times New Roman"/>
                        <a:cs typeface="Arial"/>
                      </a:endParaRPr>
                    </a:p>
                  </a:txBody>
                  <a:tcPr marL="68580" marR="68580" marT="0" marB="0"/>
                </a:tc>
              </a:tr>
              <a:tr h="1472184">
                <a:tc>
                  <a:txBody>
                    <a:bodyPr/>
                    <a:lstStyle/>
                    <a:p>
                      <a:pPr algn="justLow" rtl="1">
                        <a:lnSpc>
                          <a:spcPct val="115000"/>
                        </a:lnSpc>
                        <a:spcAft>
                          <a:spcPts val="1000"/>
                        </a:spcAft>
                        <a:tabLst>
                          <a:tab pos="130810" algn="l"/>
                          <a:tab pos="245110" algn="l"/>
                        </a:tabLst>
                      </a:pPr>
                      <a:r>
                        <a:rPr lang="ar-SA" sz="1400" b="1" dirty="0">
                          <a:solidFill>
                            <a:schemeClr val="tx1"/>
                          </a:solidFill>
                          <a:latin typeface="Arial"/>
                          <a:ea typeface="Times New Roman"/>
                          <a:cs typeface="B Nazanin"/>
                        </a:rPr>
                        <a:t>ناقلين </a:t>
                      </a:r>
                      <a:r>
                        <a:rPr lang="en-US" sz="1400" b="1" dirty="0" err="1">
                          <a:solidFill>
                            <a:schemeClr val="tx1"/>
                          </a:solidFill>
                          <a:latin typeface="Arial"/>
                          <a:ea typeface="Times New Roman"/>
                          <a:cs typeface="B Nazanin"/>
                        </a:rPr>
                        <a:t>HBsAg</a:t>
                      </a:r>
                      <a:r>
                        <a:rPr lang="ar-SA" sz="1400" b="1" dirty="0">
                          <a:solidFill>
                            <a:schemeClr val="tx1"/>
                          </a:solidFill>
                          <a:latin typeface="Arial"/>
                          <a:ea typeface="Times New Roman"/>
                          <a:cs typeface="B Nazanin"/>
                        </a:rPr>
                        <a:t> غير فعال </a:t>
                      </a:r>
                      <a:endParaRPr lang="en-US" sz="1400" b="1" dirty="0">
                        <a:solidFill>
                          <a:schemeClr val="tx1"/>
                        </a:solidFill>
                        <a:latin typeface="Calibri"/>
                        <a:ea typeface="Times New Roman"/>
                        <a:cs typeface="Arial"/>
                      </a:endParaRPr>
                    </a:p>
                    <a:p>
                      <a:pPr algn="l" rtl="1">
                        <a:lnSpc>
                          <a:spcPct val="115000"/>
                        </a:lnSpc>
                        <a:spcAft>
                          <a:spcPts val="1000"/>
                        </a:spcAft>
                        <a:tabLst>
                          <a:tab pos="130810" algn="l"/>
                          <a:tab pos="245110" algn="l"/>
                        </a:tabLst>
                      </a:pPr>
                      <a:r>
                        <a:rPr lang="en-US" sz="1400" b="1" dirty="0">
                          <a:solidFill>
                            <a:schemeClr val="tx1"/>
                          </a:solidFill>
                          <a:latin typeface="B Nazanin"/>
                          <a:ea typeface="Times New Roman"/>
                          <a:cs typeface="Arial"/>
                        </a:rPr>
                        <a:t>(</a:t>
                      </a:r>
                      <a:r>
                        <a:rPr lang="en-US" sz="1400" b="1" dirty="0">
                          <a:solidFill>
                            <a:schemeClr val="tx1"/>
                          </a:solidFill>
                          <a:latin typeface="Arial"/>
                          <a:ea typeface="Times New Roman"/>
                          <a:cs typeface="B Nazanin"/>
                        </a:rPr>
                        <a:t>Inactive carrier </a:t>
                      </a:r>
                      <a:r>
                        <a:rPr lang="en-US" sz="1400" b="1" dirty="0" err="1">
                          <a:solidFill>
                            <a:schemeClr val="tx1"/>
                          </a:solidFill>
                          <a:latin typeface="Arial"/>
                          <a:ea typeface="Times New Roman"/>
                          <a:cs typeface="B Nazanin"/>
                        </a:rPr>
                        <a:t>HBsAg</a:t>
                      </a:r>
                      <a:r>
                        <a:rPr lang="en-US" sz="1400" b="1" dirty="0">
                          <a:solidFill>
                            <a:schemeClr val="tx1"/>
                          </a:solidFill>
                          <a:latin typeface="Arial"/>
                          <a:ea typeface="Times New Roman"/>
                          <a:cs typeface="B Nazanin"/>
                        </a:rPr>
                        <a:t> state</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عفونت پايدار </a:t>
                      </a:r>
                      <a:r>
                        <a:rPr lang="en-US" sz="1400" b="1" dirty="0">
                          <a:solidFill>
                            <a:schemeClr val="tx1"/>
                          </a:solidFill>
                          <a:latin typeface="Arial"/>
                          <a:ea typeface="Times New Roman"/>
                          <a:cs typeface="B Nazanin"/>
                        </a:rPr>
                        <a:t>HBV</a:t>
                      </a:r>
                      <a:r>
                        <a:rPr lang="ar-SA" sz="1400" b="1" dirty="0">
                          <a:solidFill>
                            <a:schemeClr val="tx1"/>
                          </a:solidFill>
                          <a:latin typeface="Arial"/>
                          <a:ea typeface="Times New Roman"/>
                          <a:cs typeface="B Nazanin"/>
                        </a:rPr>
                        <a:t> کبد بدون ضايعه نکروزان التهابي مشخص و پيشرونده</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en-US" sz="1400" b="1" dirty="0" err="1">
                          <a:solidFill>
                            <a:schemeClr val="tx1"/>
                          </a:solidFill>
                          <a:latin typeface="Arial"/>
                          <a:ea typeface="Times New Roman"/>
                          <a:cs typeface="B Nazanin"/>
                        </a:rPr>
                        <a:t>HBsAg</a:t>
                      </a:r>
                      <a:r>
                        <a:rPr lang="ar-SA" sz="1400" b="1" dirty="0">
                          <a:solidFill>
                            <a:schemeClr val="tx1"/>
                          </a:solidFill>
                          <a:latin typeface="Arial"/>
                          <a:ea typeface="Times New Roman"/>
                          <a:cs typeface="B Nazanin"/>
                        </a:rPr>
                        <a:t> مثبت </a:t>
                      </a:r>
                      <a:r>
                        <a:rPr lang="en-US" sz="1400" b="1" dirty="0" smtClean="0">
                          <a:solidFill>
                            <a:schemeClr val="tx1"/>
                          </a:solidFill>
                          <a:latin typeface="B Nazanin"/>
                          <a:ea typeface="Times New Roman"/>
                          <a:cs typeface="Arial"/>
                        </a:rPr>
                        <a:t>6 &lt;</a:t>
                      </a:r>
                      <a:r>
                        <a:rPr lang="ar-SA" sz="1400" b="1" dirty="0" smtClean="0">
                          <a:solidFill>
                            <a:schemeClr val="tx1"/>
                          </a:solidFill>
                          <a:latin typeface="Arial"/>
                          <a:ea typeface="Times New Roman"/>
                          <a:cs typeface="B Nazanin"/>
                        </a:rPr>
                        <a:t>ماه</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سطح سرمي </a:t>
                      </a:r>
                      <a:r>
                        <a:rPr lang="en-US" sz="1400" b="1" dirty="0" smtClean="0">
                          <a:solidFill>
                            <a:schemeClr val="tx1"/>
                          </a:solidFill>
                          <a:latin typeface="Arial"/>
                          <a:ea typeface="Times New Roman"/>
                          <a:cs typeface="B Nazanin"/>
                        </a:rPr>
                        <a:t>&gt;HBVDNA</a:t>
                      </a:r>
                      <a:r>
                        <a:rPr lang="fa-IR" sz="1400" b="1" dirty="0" smtClean="0">
                          <a:solidFill>
                            <a:schemeClr val="tx1"/>
                          </a:solidFill>
                          <a:latin typeface="Arial"/>
                          <a:ea typeface="Times New Roman"/>
                          <a:cs typeface="B Nazanin"/>
                        </a:rPr>
                        <a:t>2/000</a:t>
                      </a:r>
                      <a:r>
                        <a:rPr lang="ar-SA" sz="1400" b="1" dirty="0" smtClean="0">
                          <a:solidFill>
                            <a:schemeClr val="tx1"/>
                          </a:solidFill>
                          <a:latin typeface="Arial"/>
                          <a:ea typeface="Times New Roman"/>
                          <a:cs typeface="B Nazanin"/>
                        </a:rPr>
                        <a:t> </a:t>
                      </a:r>
                      <a:r>
                        <a:rPr lang="en-US" sz="1400" b="1" dirty="0" err="1" smtClean="0">
                          <a:solidFill>
                            <a:schemeClr val="tx1"/>
                          </a:solidFill>
                          <a:latin typeface="Arial"/>
                          <a:ea typeface="Times New Roman"/>
                          <a:cs typeface="B Nazanin"/>
                        </a:rPr>
                        <a:t>Iu</a:t>
                      </a:r>
                      <a:r>
                        <a:rPr lang="en-US" sz="1400" b="1" dirty="0" smtClean="0">
                          <a:solidFill>
                            <a:schemeClr val="tx1"/>
                          </a:solidFill>
                          <a:latin typeface="Arial"/>
                          <a:ea typeface="Times New Roman"/>
                          <a:cs typeface="B Nazanin"/>
                        </a:rPr>
                        <a:t>/ml</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سطوح طبيعي </a:t>
                      </a:r>
                      <a:r>
                        <a:rPr lang="en-US" sz="1400" b="1" dirty="0">
                          <a:solidFill>
                            <a:schemeClr val="tx1"/>
                          </a:solidFill>
                          <a:latin typeface="Arial"/>
                          <a:ea typeface="Times New Roman"/>
                          <a:cs typeface="B Nazanin"/>
                        </a:rPr>
                        <a:t>AST/ALT</a:t>
                      </a:r>
                      <a:r>
                        <a:rPr lang="en-US" sz="1400" b="1" dirty="0">
                          <a:solidFill>
                            <a:schemeClr val="tx1"/>
                          </a:solidFill>
                          <a:latin typeface="B Nazanin"/>
                          <a:ea typeface="Times New Roman"/>
                          <a:cs typeface="Arial"/>
                        </a:rPr>
                        <a:t> </a:t>
                      </a:r>
                      <a:endParaRPr lang="en-US" sz="1400" b="1" dirty="0">
                        <a:solidFill>
                          <a:schemeClr val="tx1"/>
                        </a:solidFill>
                        <a:latin typeface="Calibri"/>
                        <a:ea typeface="Times New Roman"/>
                        <a:cs typeface="Arial"/>
                      </a:endParaRPr>
                    </a:p>
                    <a:p>
                      <a:pPr marL="342900" lvl="0" indent="-342900" algn="r" rtl="1">
                        <a:lnSpc>
                          <a:spcPct val="115000"/>
                        </a:lnSpc>
                        <a:spcAft>
                          <a:spcPts val="1000"/>
                        </a:spcAft>
                        <a:buFont typeface="Symbol"/>
                        <a:buChar char=""/>
                        <a:tabLst>
                          <a:tab pos="130810" algn="l"/>
                          <a:tab pos="245110" algn="l"/>
                        </a:tabLst>
                      </a:pPr>
                      <a:r>
                        <a:rPr lang="ar-SA" sz="1400" b="1" dirty="0">
                          <a:solidFill>
                            <a:srgbClr val="FF0000"/>
                          </a:solidFill>
                          <a:latin typeface="Arial"/>
                          <a:ea typeface="Times New Roman"/>
                          <a:cs typeface="B Nazanin"/>
                        </a:rPr>
                        <a:t>درصورت انجام  بيوسپي کبد، شواهد مشخصی از هپاتيت وجود ندارد</a:t>
                      </a:r>
                      <a:endParaRPr lang="en-US" sz="1400" b="1" dirty="0">
                        <a:solidFill>
                          <a:srgbClr val="FF0000"/>
                        </a:solidFill>
                        <a:latin typeface="Calibri"/>
                        <a:ea typeface="Times New Roman"/>
                        <a:cs typeface="Arial"/>
                      </a:endParaRPr>
                    </a:p>
                  </a:txBody>
                  <a:tcPr marL="68580" marR="68580" marT="0" marB="0"/>
                </a:tc>
              </a:tr>
              <a:tr h="1717548">
                <a:tc>
                  <a:txBody>
                    <a:bodyPr/>
                    <a:lstStyle/>
                    <a:p>
                      <a:pPr algn="justLow" rtl="1">
                        <a:lnSpc>
                          <a:spcPct val="115000"/>
                        </a:lnSpc>
                        <a:spcAft>
                          <a:spcPts val="1000"/>
                        </a:spcAft>
                        <a:tabLst>
                          <a:tab pos="130810" algn="l"/>
                          <a:tab pos="245110" algn="l"/>
                        </a:tabLst>
                      </a:pPr>
                      <a:r>
                        <a:rPr lang="ar-SA" sz="1400" b="1" dirty="0">
                          <a:solidFill>
                            <a:schemeClr val="tx1"/>
                          </a:solidFill>
                          <a:latin typeface="Arial"/>
                          <a:ea typeface="Times New Roman"/>
                          <a:cs typeface="B Nazanin"/>
                        </a:rPr>
                        <a:t>هپاتيت </a:t>
                      </a:r>
                      <a:r>
                        <a:rPr lang="en-US" sz="1400" b="1" dirty="0">
                          <a:solidFill>
                            <a:schemeClr val="tx1"/>
                          </a:solidFill>
                          <a:latin typeface="Arial"/>
                          <a:ea typeface="Times New Roman"/>
                          <a:cs typeface="B Nazanin"/>
                        </a:rPr>
                        <a:t>B</a:t>
                      </a:r>
                      <a:r>
                        <a:rPr lang="ar-SA" sz="1400" b="1" dirty="0">
                          <a:solidFill>
                            <a:schemeClr val="tx1"/>
                          </a:solidFill>
                          <a:latin typeface="Arial"/>
                          <a:ea typeface="Times New Roman"/>
                          <a:cs typeface="B Nazanin"/>
                        </a:rPr>
                        <a:t> پاک شده </a:t>
                      </a:r>
                      <a:endParaRPr lang="en-US" sz="1400" b="1" dirty="0">
                        <a:solidFill>
                          <a:schemeClr val="tx1"/>
                        </a:solidFill>
                        <a:latin typeface="Calibri"/>
                        <a:ea typeface="Times New Roman"/>
                        <a:cs typeface="Arial"/>
                      </a:endParaRPr>
                    </a:p>
                    <a:p>
                      <a:pPr algn="l" rtl="1">
                        <a:lnSpc>
                          <a:spcPct val="115000"/>
                        </a:lnSpc>
                        <a:spcAft>
                          <a:spcPts val="1000"/>
                        </a:spcAft>
                        <a:tabLst>
                          <a:tab pos="130810" algn="l"/>
                          <a:tab pos="245110" algn="l"/>
                        </a:tabLst>
                      </a:pPr>
                      <a:r>
                        <a:rPr lang="en-US" sz="1400" b="1" dirty="0">
                          <a:solidFill>
                            <a:schemeClr val="tx1"/>
                          </a:solidFill>
                          <a:latin typeface="B Nazanin"/>
                          <a:ea typeface="Times New Roman"/>
                          <a:cs typeface="Arial"/>
                        </a:rPr>
                        <a:t>(</a:t>
                      </a:r>
                      <a:r>
                        <a:rPr lang="en-US" sz="1400" b="1" dirty="0">
                          <a:solidFill>
                            <a:schemeClr val="tx1"/>
                          </a:solidFill>
                          <a:latin typeface="Arial"/>
                          <a:ea typeface="Times New Roman"/>
                          <a:cs typeface="B Nazanin"/>
                        </a:rPr>
                        <a:t>Resolved Hepatitis B</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سابقه ابتلا به </a:t>
                      </a:r>
                      <a:r>
                        <a:rPr lang="en-US" sz="1400" b="1" dirty="0">
                          <a:solidFill>
                            <a:schemeClr val="tx1"/>
                          </a:solidFill>
                          <a:latin typeface="Arial"/>
                          <a:ea typeface="Times New Roman"/>
                          <a:cs typeface="B Nazanin"/>
                        </a:rPr>
                        <a:t>HBV</a:t>
                      </a:r>
                      <a:r>
                        <a:rPr lang="ar-SA" sz="1400" b="1" dirty="0">
                          <a:solidFill>
                            <a:schemeClr val="tx1"/>
                          </a:solidFill>
                          <a:latin typeface="Arial"/>
                          <a:ea typeface="Times New Roman"/>
                          <a:cs typeface="B Nazanin"/>
                        </a:rPr>
                        <a:t>، بدون شواهد فعلي ويروس شناسي، بيوشميايي و بافت شناسي عفونت حاد ويروسي يا بيماري </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سابقه عفونت حاد يا مزمن هپاتيت </a:t>
                      </a:r>
                      <a:r>
                        <a:rPr lang="en-US" sz="1400" b="1" dirty="0">
                          <a:solidFill>
                            <a:schemeClr val="tx1"/>
                          </a:solidFill>
                          <a:latin typeface="Arial"/>
                          <a:ea typeface="Times New Roman"/>
                          <a:cs typeface="B Nazanin"/>
                        </a:rPr>
                        <a:t>B</a:t>
                      </a:r>
                      <a:r>
                        <a:rPr lang="ar-SA" sz="1400" b="1" dirty="0">
                          <a:solidFill>
                            <a:schemeClr val="tx1"/>
                          </a:solidFill>
                          <a:latin typeface="Arial"/>
                          <a:ea typeface="Times New Roman"/>
                          <a:cs typeface="B Nazanin"/>
                        </a:rPr>
                        <a:t> يا وجود </a:t>
                      </a:r>
                      <a:r>
                        <a:rPr lang="en-US" sz="1400" b="1" dirty="0">
                          <a:solidFill>
                            <a:schemeClr val="tx1"/>
                          </a:solidFill>
                          <a:latin typeface="Arial"/>
                          <a:ea typeface="Times New Roman"/>
                          <a:cs typeface="B Nazanin"/>
                        </a:rPr>
                        <a:t>Anti-HBC</a:t>
                      </a:r>
                      <a:r>
                        <a:rPr lang="en-US" sz="1400" b="1" dirty="0">
                          <a:solidFill>
                            <a:schemeClr val="tx1"/>
                          </a:solidFill>
                          <a:latin typeface="B Nazanin"/>
                          <a:ea typeface="Times New Roman"/>
                          <a:cs typeface="Arial"/>
                        </a:rPr>
                        <a:t> </a:t>
                      </a:r>
                      <a:r>
                        <a:rPr lang="ar-SA" sz="1400" b="1" dirty="0">
                          <a:solidFill>
                            <a:schemeClr val="tx1"/>
                          </a:solidFill>
                          <a:latin typeface="Arial"/>
                          <a:ea typeface="Times New Roman"/>
                          <a:cs typeface="B Nazanin"/>
                        </a:rPr>
                        <a:t>مثبت با يا بدون </a:t>
                      </a:r>
                      <a:r>
                        <a:rPr lang="en-US" sz="1400" b="1" dirty="0">
                          <a:solidFill>
                            <a:schemeClr val="tx1"/>
                          </a:solidFill>
                          <a:latin typeface="Arial"/>
                          <a:ea typeface="Times New Roman"/>
                          <a:cs typeface="B Nazanin"/>
                        </a:rPr>
                        <a:t>Anti-HBs</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en-US" sz="1400" b="1" dirty="0">
                          <a:solidFill>
                            <a:schemeClr val="tx1"/>
                          </a:solidFill>
                          <a:latin typeface="Arial"/>
                          <a:ea typeface="Times New Roman"/>
                          <a:cs typeface="B Nazanin"/>
                        </a:rPr>
                        <a:t>HBs Ag</a:t>
                      </a:r>
                      <a:r>
                        <a:rPr lang="ar-SA" sz="1400" b="1" dirty="0">
                          <a:solidFill>
                            <a:schemeClr val="tx1"/>
                          </a:solidFill>
                          <a:latin typeface="Arial"/>
                          <a:ea typeface="Times New Roman"/>
                          <a:cs typeface="B Nazanin"/>
                        </a:rPr>
                        <a:t> منفي</a:t>
                      </a:r>
                      <a:endParaRPr lang="en-US" sz="1400" b="1" dirty="0">
                        <a:solidFill>
                          <a:schemeClr val="tx1"/>
                        </a:solidFill>
                        <a:latin typeface="Calibri"/>
                        <a:ea typeface="Times New Roman"/>
                        <a:cs typeface="Arial"/>
                      </a:endParaRPr>
                    </a:p>
                    <a:p>
                      <a:pPr marL="342900" lvl="0" indent="-342900" algn="r" rtl="1">
                        <a:lnSpc>
                          <a:spcPct val="115000"/>
                        </a:lnSpc>
                        <a:spcAft>
                          <a:spcPts val="0"/>
                        </a:spcAft>
                        <a:buFont typeface="Symbol"/>
                        <a:buChar char=""/>
                        <a:tabLst>
                          <a:tab pos="130810" algn="l"/>
                          <a:tab pos="245110" algn="l"/>
                        </a:tabLst>
                      </a:pPr>
                      <a:r>
                        <a:rPr lang="ar-SA" sz="1400" b="1" dirty="0">
                          <a:solidFill>
                            <a:schemeClr val="tx1"/>
                          </a:solidFill>
                          <a:latin typeface="Arial"/>
                          <a:ea typeface="Times New Roman"/>
                          <a:cs typeface="B Nazanin"/>
                        </a:rPr>
                        <a:t>غير قابل تشخيص بودن سطح سرمي</a:t>
                      </a:r>
                      <a:r>
                        <a:rPr lang="en-US" sz="1400" b="1" dirty="0">
                          <a:solidFill>
                            <a:schemeClr val="tx1"/>
                          </a:solidFill>
                          <a:latin typeface="Arial"/>
                          <a:ea typeface="Times New Roman"/>
                          <a:cs typeface="B Nazanin"/>
                        </a:rPr>
                        <a:t> HBV DNA     </a:t>
                      </a:r>
                      <a:endParaRPr lang="en-US" sz="1400" b="1" dirty="0">
                        <a:solidFill>
                          <a:schemeClr val="tx1"/>
                        </a:solidFill>
                        <a:latin typeface="Calibri"/>
                        <a:ea typeface="Times New Roman"/>
                        <a:cs typeface="Arial"/>
                      </a:endParaRPr>
                    </a:p>
                    <a:p>
                      <a:pPr marL="342900" lvl="0" indent="-342900" algn="r" rtl="1">
                        <a:lnSpc>
                          <a:spcPct val="115000"/>
                        </a:lnSpc>
                        <a:spcAft>
                          <a:spcPts val="1000"/>
                        </a:spcAft>
                        <a:buFont typeface="Symbol"/>
                        <a:buChar char=""/>
                        <a:tabLst>
                          <a:tab pos="130810" algn="l"/>
                          <a:tab pos="245110" algn="l"/>
                        </a:tabLst>
                      </a:pPr>
                      <a:r>
                        <a:rPr lang="ar-SA" sz="1400" b="1" dirty="0">
                          <a:solidFill>
                            <a:schemeClr val="tx1"/>
                          </a:solidFill>
                          <a:latin typeface="Arial"/>
                          <a:ea typeface="Times New Roman"/>
                          <a:cs typeface="B Nazanin"/>
                        </a:rPr>
                        <a:t>سطوح نرمال </a:t>
                      </a:r>
                      <a:r>
                        <a:rPr lang="en-US" sz="1400" b="1" dirty="0">
                          <a:solidFill>
                            <a:schemeClr val="tx1"/>
                          </a:solidFill>
                          <a:latin typeface="Arial"/>
                          <a:ea typeface="Times New Roman"/>
                          <a:cs typeface="B Nazanin"/>
                        </a:rPr>
                        <a:t>ALT</a:t>
                      </a:r>
                      <a:r>
                        <a:rPr lang="en-US" sz="1400" b="1" dirty="0">
                          <a:solidFill>
                            <a:schemeClr val="tx1"/>
                          </a:solidFill>
                          <a:latin typeface="B Nazanin"/>
                          <a:ea typeface="Times New Roman"/>
                          <a:cs typeface="Arial"/>
                        </a:rPr>
                        <a:t> </a:t>
                      </a:r>
                      <a:r>
                        <a:rPr lang="fa-IR" sz="1400" b="1" dirty="0">
                          <a:solidFill>
                            <a:srgbClr val="FF0000"/>
                          </a:solidFill>
                          <a:latin typeface="Arial"/>
                          <a:ea typeface="Times New Roman"/>
                          <a:cs typeface="B Nazanin"/>
                        </a:rPr>
                        <a:t>(جز در صورت وجود سایر عوامل)</a:t>
                      </a:r>
                      <a:endParaRPr lang="en-US" sz="1400" b="1" dirty="0">
                        <a:solidFill>
                          <a:srgbClr val="FF0000"/>
                        </a:solidFill>
                        <a:latin typeface="Calibri"/>
                        <a:ea typeface="Times New Roman"/>
                        <a:cs typeface="Arial"/>
                      </a:endParaRPr>
                    </a:p>
                  </a:txBody>
                  <a:tcPr marL="68580" marR="68580" marT="0" marB="0"/>
                </a:tc>
              </a:tr>
              <a:tr h="490728">
                <a:tc>
                  <a:txBody>
                    <a:bodyPr/>
                    <a:lstStyle/>
                    <a:p>
                      <a:pPr algn="justLow" rtl="1">
                        <a:lnSpc>
                          <a:spcPct val="115000"/>
                        </a:lnSpc>
                        <a:spcAft>
                          <a:spcPts val="1000"/>
                        </a:spcAft>
                        <a:tabLst>
                          <a:tab pos="130810" algn="l"/>
                          <a:tab pos="245110" algn="l"/>
                        </a:tabLst>
                      </a:pPr>
                      <a:r>
                        <a:rPr lang="ar-SA" sz="1400" b="1" dirty="0">
                          <a:solidFill>
                            <a:schemeClr val="tx1"/>
                          </a:solidFill>
                          <a:latin typeface="Arial"/>
                          <a:ea typeface="Times New Roman"/>
                          <a:cs typeface="B Nazanin"/>
                        </a:rPr>
                        <a:t>عود حاد يا شعله اي هپاتيت </a:t>
                      </a:r>
                      <a:r>
                        <a:rPr lang="en-US" sz="1400" b="1" dirty="0">
                          <a:solidFill>
                            <a:schemeClr val="tx1"/>
                          </a:solidFill>
                          <a:latin typeface="Arial"/>
                          <a:ea typeface="Times New Roman"/>
                          <a:cs typeface="B Nazanin"/>
                        </a:rPr>
                        <a:t>B</a:t>
                      </a:r>
                      <a:r>
                        <a:rPr lang="en-US" sz="1400" b="1" dirty="0">
                          <a:solidFill>
                            <a:schemeClr val="tx1"/>
                          </a:solidFill>
                          <a:latin typeface="B Nazanin"/>
                          <a:ea typeface="Times New Roman"/>
                          <a:cs typeface="Arial"/>
                        </a:rPr>
                        <a:t> (</a:t>
                      </a:r>
                      <a:r>
                        <a:rPr lang="en-US" sz="1400" b="1" dirty="0">
                          <a:solidFill>
                            <a:schemeClr val="tx1"/>
                          </a:solidFill>
                          <a:latin typeface="Arial"/>
                          <a:ea typeface="Times New Roman"/>
                          <a:cs typeface="B Nazanin"/>
                        </a:rPr>
                        <a:t>Acute exacerbation </a:t>
                      </a:r>
                      <a:r>
                        <a:rPr lang="en-US" sz="1400" b="1" dirty="0" smtClean="0">
                          <a:solidFill>
                            <a:schemeClr val="tx1"/>
                          </a:solidFill>
                          <a:latin typeface="Arial"/>
                          <a:ea typeface="Times New Roman"/>
                          <a:cs typeface="B Nazanin"/>
                        </a:rPr>
                        <a:t>or </a:t>
                      </a:r>
                      <a:r>
                        <a:rPr lang="en-US" sz="1400" b="1" dirty="0">
                          <a:solidFill>
                            <a:schemeClr val="tx1"/>
                          </a:solidFill>
                          <a:latin typeface="Arial"/>
                          <a:ea typeface="Times New Roman"/>
                          <a:cs typeface="B Nazanin"/>
                        </a:rPr>
                        <a:t>flare of hepatitis B</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1000"/>
                        </a:spcAft>
                        <a:buFont typeface="Symbol"/>
                        <a:buChar char=""/>
                        <a:tabLst>
                          <a:tab pos="130810" algn="l"/>
                          <a:tab pos="245110" algn="l"/>
                        </a:tabLst>
                      </a:pPr>
                      <a:r>
                        <a:rPr lang="ar-SA" sz="1400" b="1" dirty="0">
                          <a:solidFill>
                            <a:schemeClr val="tx1"/>
                          </a:solidFill>
                          <a:latin typeface="Arial"/>
                          <a:ea typeface="Times New Roman"/>
                          <a:cs typeface="B Nazanin"/>
                        </a:rPr>
                        <a:t>افزايش متناوب آمينوترانسفرازها به بيش از </a:t>
                      </a:r>
                      <a:r>
                        <a:rPr lang="en-US" sz="1400" b="1" dirty="0">
                          <a:solidFill>
                            <a:schemeClr val="tx1"/>
                          </a:solidFill>
                          <a:latin typeface="B Nazanin"/>
                          <a:ea typeface="Times New Roman"/>
                          <a:cs typeface="Arial"/>
                        </a:rPr>
                        <a:t>10 </a:t>
                      </a:r>
                      <a:r>
                        <a:rPr lang="ar-SA" sz="1400" b="1" dirty="0">
                          <a:solidFill>
                            <a:schemeClr val="tx1"/>
                          </a:solidFill>
                          <a:latin typeface="Arial"/>
                          <a:ea typeface="Times New Roman"/>
                          <a:cs typeface="B Nazanin"/>
                        </a:rPr>
                        <a:t>برابر سطح نرمال </a:t>
                      </a:r>
                      <a:r>
                        <a:rPr lang="ar-SA" sz="1400" b="1" dirty="0">
                          <a:solidFill>
                            <a:srgbClr val="FF0000"/>
                          </a:solidFill>
                          <a:latin typeface="Arial"/>
                          <a:ea typeface="Times New Roman"/>
                          <a:cs typeface="B Nazanin"/>
                        </a:rPr>
                        <a:t>يا بيش از </a:t>
                      </a:r>
                      <a:r>
                        <a:rPr lang="en-US" sz="1400" b="1" dirty="0">
                          <a:solidFill>
                            <a:srgbClr val="FF0000"/>
                          </a:solidFill>
                          <a:latin typeface="B Nazanin"/>
                          <a:ea typeface="Times New Roman"/>
                          <a:cs typeface="Arial"/>
                        </a:rPr>
                        <a:t>2 </a:t>
                      </a:r>
                      <a:r>
                        <a:rPr lang="ar-SA" sz="1400" b="1" dirty="0">
                          <a:solidFill>
                            <a:srgbClr val="FF0000"/>
                          </a:solidFill>
                          <a:latin typeface="Arial"/>
                          <a:ea typeface="Times New Roman"/>
                          <a:cs typeface="B Nazanin"/>
                        </a:rPr>
                        <a:t>برابر سطح همیشگی بیمار</a:t>
                      </a:r>
                      <a:endParaRPr lang="en-US" sz="1400" b="1" dirty="0">
                        <a:solidFill>
                          <a:srgbClr val="FF0000"/>
                        </a:solidFill>
                        <a:latin typeface="Calibri"/>
                        <a:ea typeface="Times New Roman"/>
                        <a:cs typeface="Arial"/>
                      </a:endParaRPr>
                    </a:p>
                  </a:txBody>
                  <a:tcPr marL="68580" marR="68580" marT="0" marB="0"/>
                </a:tc>
              </a:tr>
              <a:tr h="608532">
                <a:tc>
                  <a:txBody>
                    <a:bodyPr/>
                    <a:lstStyle/>
                    <a:p>
                      <a:pPr algn="justLow" rtl="1">
                        <a:lnSpc>
                          <a:spcPct val="115000"/>
                        </a:lnSpc>
                        <a:spcAft>
                          <a:spcPts val="1000"/>
                        </a:spcAft>
                        <a:tabLst>
                          <a:tab pos="130810" algn="l"/>
                          <a:tab pos="245110" algn="l"/>
                        </a:tabLst>
                      </a:pPr>
                      <a:r>
                        <a:rPr lang="ar-SA" sz="1400" b="1" dirty="0">
                          <a:solidFill>
                            <a:schemeClr val="tx1"/>
                          </a:solidFill>
                          <a:latin typeface="Arial"/>
                          <a:ea typeface="Times New Roman"/>
                          <a:cs typeface="B Nazanin"/>
                        </a:rPr>
                        <a:t>تبديل سرولوژيک به </a:t>
                      </a:r>
                      <a:r>
                        <a:rPr lang="en-US" sz="1400" b="1" dirty="0" err="1">
                          <a:solidFill>
                            <a:schemeClr val="tx1"/>
                          </a:solidFill>
                          <a:latin typeface="Arial"/>
                          <a:ea typeface="Times New Roman"/>
                          <a:cs typeface="B Nazanin"/>
                        </a:rPr>
                        <a:t>HBeAg</a:t>
                      </a:r>
                      <a:r>
                        <a:rPr lang="en-US" sz="1400" b="1" dirty="0">
                          <a:solidFill>
                            <a:schemeClr val="tx1"/>
                          </a:solidFill>
                          <a:latin typeface="Arial"/>
                          <a:ea typeface="Times New Roman"/>
                          <a:cs typeface="B Nazanin"/>
                        </a:rPr>
                        <a:t> </a:t>
                      </a:r>
                      <a:r>
                        <a:rPr lang="en-US" sz="1400" b="1" dirty="0">
                          <a:solidFill>
                            <a:schemeClr val="tx1"/>
                          </a:solidFill>
                          <a:latin typeface="B Nazanin"/>
                          <a:ea typeface="Times New Roman"/>
                          <a:cs typeface="Arial"/>
                        </a:rPr>
                        <a:t> </a:t>
                      </a:r>
                      <a:endParaRPr lang="en-US" sz="1400" b="1" dirty="0">
                        <a:solidFill>
                          <a:schemeClr val="tx1"/>
                        </a:solidFill>
                        <a:latin typeface="Calibri"/>
                        <a:ea typeface="Times New Roman"/>
                        <a:cs typeface="Arial"/>
                      </a:endParaRPr>
                    </a:p>
                    <a:p>
                      <a:pPr algn="l" rtl="1">
                        <a:lnSpc>
                          <a:spcPct val="115000"/>
                        </a:lnSpc>
                        <a:spcAft>
                          <a:spcPts val="1000"/>
                        </a:spcAft>
                        <a:tabLst>
                          <a:tab pos="130810" algn="l"/>
                          <a:tab pos="245110" algn="l"/>
                        </a:tabLst>
                      </a:pPr>
                      <a:r>
                        <a:rPr lang="en-US" sz="1400" b="1" dirty="0">
                          <a:solidFill>
                            <a:schemeClr val="tx1"/>
                          </a:solidFill>
                          <a:latin typeface="Arial"/>
                          <a:ea typeface="Times New Roman"/>
                          <a:cs typeface="B Nazanin"/>
                        </a:rPr>
                        <a:t>(</a:t>
                      </a:r>
                      <a:r>
                        <a:rPr lang="en-US" sz="1400" b="1" dirty="0" err="1">
                          <a:solidFill>
                            <a:schemeClr val="tx1"/>
                          </a:solidFill>
                          <a:latin typeface="Arial"/>
                          <a:ea typeface="Times New Roman"/>
                          <a:cs typeface="B Nazanin"/>
                        </a:rPr>
                        <a:t>HBeAb</a:t>
                      </a:r>
                      <a:r>
                        <a:rPr lang="en-US" sz="1400" b="1" dirty="0">
                          <a:solidFill>
                            <a:schemeClr val="tx1"/>
                          </a:solidFill>
                          <a:latin typeface="Arial"/>
                          <a:ea typeface="Times New Roman"/>
                          <a:cs typeface="B Nazanin"/>
                        </a:rPr>
                        <a:t> </a:t>
                      </a:r>
                      <a:r>
                        <a:rPr lang="en-US" sz="1400" b="1" dirty="0" err="1">
                          <a:solidFill>
                            <a:schemeClr val="tx1"/>
                          </a:solidFill>
                          <a:latin typeface="Arial"/>
                          <a:ea typeface="Times New Roman"/>
                          <a:cs typeface="B Nazanin"/>
                        </a:rPr>
                        <a:t>Seroconversion</a:t>
                      </a:r>
                      <a:r>
                        <a:rPr lang="en-US" sz="1400" b="1" dirty="0">
                          <a:solidFill>
                            <a:schemeClr val="tx1"/>
                          </a:solidFill>
                          <a:latin typeface="Arial"/>
                          <a:ea typeface="Times New Roman"/>
                          <a:cs typeface="B Nazanin"/>
                        </a:rPr>
                        <a:t>)</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1000"/>
                        </a:spcAft>
                        <a:buFont typeface="Symbol"/>
                        <a:buChar char=""/>
                        <a:tabLst>
                          <a:tab pos="130810" algn="l"/>
                          <a:tab pos="245110" algn="l"/>
                        </a:tabLst>
                      </a:pPr>
                      <a:r>
                        <a:rPr lang="ar-SA" sz="1400" b="1" dirty="0">
                          <a:solidFill>
                            <a:schemeClr val="tx1"/>
                          </a:solidFill>
                          <a:latin typeface="Arial"/>
                          <a:ea typeface="Times New Roman"/>
                          <a:cs typeface="B Nazanin"/>
                        </a:rPr>
                        <a:t>منفي بودن</a:t>
                      </a:r>
                      <a:r>
                        <a:rPr lang="ar-SA" sz="1400" b="1" dirty="0">
                          <a:solidFill>
                            <a:schemeClr val="tx1"/>
                          </a:solidFill>
                          <a:latin typeface="B Nazanin"/>
                          <a:ea typeface="Times New Roman"/>
                          <a:cs typeface="B Nazanin"/>
                        </a:rPr>
                        <a:t> </a:t>
                      </a:r>
                      <a:r>
                        <a:rPr lang="en-US" sz="1400" b="1" dirty="0" err="1">
                          <a:solidFill>
                            <a:schemeClr val="tx1"/>
                          </a:solidFill>
                          <a:latin typeface="Arial"/>
                          <a:ea typeface="Times New Roman"/>
                          <a:cs typeface="B Nazanin"/>
                        </a:rPr>
                        <a:t>HBeAg</a:t>
                      </a:r>
                      <a:r>
                        <a:rPr lang="ar-SA" sz="1400" b="1" dirty="0">
                          <a:solidFill>
                            <a:schemeClr val="tx1"/>
                          </a:solidFill>
                          <a:latin typeface="Arial"/>
                          <a:ea typeface="Times New Roman"/>
                          <a:cs typeface="B Nazanin"/>
                        </a:rPr>
                        <a:t> و تشخيص </a:t>
                      </a:r>
                      <a:r>
                        <a:rPr lang="en-US" sz="1400" b="1" dirty="0">
                          <a:solidFill>
                            <a:schemeClr val="tx1"/>
                          </a:solidFill>
                          <a:latin typeface="Arial"/>
                          <a:ea typeface="Times New Roman"/>
                          <a:cs typeface="B Nazanin"/>
                        </a:rPr>
                        <a:t>Anti-</a:t>
                      </a:r>
                      <a:r>
                        <a:rPr lang="en-US" sz="1400" b="1" dirty="0" err="1">
                          <a:solidFill>
                            <a:schemeClr val="tx1"/>
                          </a:solidFill>
                          <a:latin typeface="Arial"/>
                          <a:ea typeface="Times New Roman"/>
                          <a:cs typeface="B Nazanin"/>
                        </a:rPr>
                        <a:t>HBe</a:t>
                      </a:r>
                      <a:r>
                        <a:rPr lang="ar-SA" sz="1400" b="1" dirty="0">
                          <a:solidFill>
                            <a:schemeClr val="tx1"/>
                          </a:solidFill>
                          <a:latin typeface="Arial"/>
                          <a:ea typeface="Times New Roman"/>
                          <a:cs typeface="B Nazanin"/>
                        </a:rPr>
                        <a:t> در شخصی که قبلاً که </a:t>
                      </a:r>
                      <a:r>
                        <a:rPr lang="en-US" sz="1400" b="1" dirty="0" err="1">
                          <a:solidFill>
                            <a:schemeClr val="tx1"/>
                          </a:solidFill>
                          <a:latin typeface="Arial"/>
                          <a:ea typeface="Times New Roman"/>
                          <a:cs typeface="B Nazanin"/>
                        </a:rPr>
                        <a:t>HBe</a:t>
                      </a:r>
                      <a:r>
                        <a:rPr lang="en-US" sz="1400" b="1" dirty="0">
                          <a:solidFill>
                            <a:schemeClr val="tx1"/>
                          </a:solidFill>
                          <a:latin typeface="Arial"/>
                          <a:ea typeface="Times New Roman"/>
                          <a:cs typeface="B Nazanin"/>
                        </a:rPr>
                        <a:t> Ag</a:t>
                      </a:r>
                      <a:r>
                        <a:rPr lang="ar-SA" sz="1400" b="1" dirty="0">
                          <a:solidFill>
                            <a:schemeClr val="tx1"/>
                          </a:solidFill>
                          <a:latin typeface="Arial"/>
                          <a:ea typeface="Times New Roman"/>
                          <a:cs typeface="B Nazanin"/>
                        </a:rPr>
                        <a:t> مثبت </a:t>
                      </a:r>
                      <a:r>
                        <a:rPr lang="ar-SA" sz="1400" b="1" dirty="0" smtClean="0">
                          <a:solidFill>
                            <a:schemeClr val="tx1"/>
                          </a:solidFill>
                          <a:latin typeface="Arial"/>
                          <a:ea typeface="Times New Roman"/>
                          <a:cs typeface="B Nazanin"/>
                        </a:rPr>
                        <a:t>و </a:t>
                      </a:r>
                      <a:r>
                        <a:rPr lang="en-US" sz="1400" b="1" dirty="0">
                          <a:solidFill>
                            <a:schemeClr val="tx1"/>
                          </a:solidFill>
                          <a:latin typeface="Arial"/>
                          <a:ea typeface="Times New Roman"/>
                          <a:cs typeface="B Nazanin"/>
                        </a:rPr>
                        <a:t>anti-</a:t>
                      </a:r>
                      <a:r>
                        <a:rPr lang="en-US" sz="1400" b="1" dirty="0" err="1">
                          <a:solidFill>
                            <a:schemeClr val="tx1"/>
                          </a:solidFill>
                          <a:latin typeface="Arial"/>
                          <a:ea typeface="Times New Roman"/>
                          <a:cs typeface="B Nazanin"/>
                        </a:rPr>
                        <a:t>HBe</a:t>
                      </a:r>
                      <a:r>
                        <a:rPr lang="ar-SA" sz="1400" b="1" dirty="0">
                          <a:solidFill>
                            <a:schemeClr val="tx1"/>
                          </a:solidFill>
                          <a:latin typeface="Arial"/>
                          <a:ea typeface="Times New Roman"/>
                          <a:cs typeface="B Nazanin"/>
                        </a:rPr>
                        <a:t> منفي بوده است</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r>
              <a:tr h="532743">
                <a:tc>
                  <a:txBody>
                    <a:bodyPr/>
                    <a:lstStyle/>
                    <a:p>
                      <a:pPr algn="r" rtl="1">
                        <a:lnSpc>
                          <a:spcPct val="115000"/>
                        </a:lnSpc>
                        <a:spcAft>
                          <a:spcPts val="1000"/>
                        </a:spcAft>
                        <a:tabLst>
                          <a:tab pos="130810" algn="l"/>
                          <a:tab pos="245110" algn="l"/>
                        </a:tabLst>
                      </a:pPr>
                      <a:r>
                        <a:rPr lang="ar-SA" sz="1400" b="1" dirty="0" smtClean="0">
                          <a:solidFill>
                            <a:schemeClr val="tx1"/>
                          </a:solidFill>
                          <a:latin typeface="Arial"/>
                          <a:ea typeface="Times New Roman"/>
                          <a:cs typeface="B Nazanin"/>
                        </a:rPr>
                        <a:t>عود </a:t>
                      </a:r>
                      <a:r>
                        <a:rPr lang="en-US" sz="1400" b="1" dirty="0" err="1" smtClean="0">
                          <a:solidFill>
                            <a:schemeClr val="tx1"/>
                          </a:solidFill>
                          <a:latin typeface="Arial"/>
                          <a:ea typeface="Times New Roman"/>
                          <a:cs typeface="B Nazanin"/>
                        </a:rPr>
                        <a:t>HBe</a:t>
                      </a:r>
                      <a:r>
                        <a:rPr lang="en-US" sz="1400" b="1" dirty="0" smtClean="0">
                          <a:solidFill>
                            <a:schemeClr val="tx1"/>
                          </a:solidFill>
                          <a:latin typeface="Arial"/>
                          <a:ea typeface="Times New Roman"/>
                          <a:cs typeface="B Nazanin"/>
                        </a:rPr>
                        <a:t> Ag</a:t>
                      </a:r>
                      <a:r>
                        <a:rPr lang="en-US" sz="1400" b="1" dirty="0" smtClean="0">
                          <a:solidFill>
                            <a:schemeClr val="tx1"/>
                          </a:solidFill>
                          <a:latin typeface="B Nazanin"/>
                          <a:ea typeface="Times New Roman"/>
                          <a:cs typeface="Arial"/>
                        </a:rPr>
                        <a:t> </a:t>
                      </a:r>
                      <a:r>
                        <a:rPr lang="fa-IR" sz="1400" b="1" dirty="0" smtClean="0">
                          <a:solidFill>
                            <a:schemeClr val="tx1"/>
                          </a:solidFill>
                          <a:latin typeface="B Nazanin"/>
                          <a:ea typeface="Times New Roman"/>
                          <a:cs typeface="Arial"/>
                        </a:rPr>
                        <a:t>                                    </a:t>
                      </a:r>
                      <a:endParaRPr lang="en-US" sz="1400" b="1" dirty="0" smtClean="0">
                        <a:solidFill>
                          <a:schemeClr val="tx1"/>
                        </a:solidFill>
                        <a:latin typeface="B Nazanin"/>
                        <a:ea typeface="Times New Roman"/>
                        <a:cs typeface="Arial"/>
                      </a:endParaRPr>
                    </a:p>
                    <a:p>
                      <a:pPr algn="l" rtl="1">
                        <a:lnSpc>
                          <a:spcPct val="115000"/>
                        </a:lnSpc>
                        <a:spcAft>
                          <a:spcPts val="1000"/>
                        </a:spcAft>
                        <a:tabLst>
                          <a:tab pos="130810" algn="l"/>
                          <a:tab pos="245110" algn="l"/>
                        </a:tabLst>
                      </a:pPr>
                      <a:r>
                        <a:rPr lang="fa-IR" sz="1400" b="1" dirty="0" smtClean="0">
                          <a:solidFill>
                            <a:schemeClr val="tx1"/>
                          </a:solidFill>
                          <a:latin typeface="B Nazanin"/>
                          <a:ea typeface="Times New Roman"/>
                          <a:cs typeface="Arial"/>
                        </a:rPr>
                        <a:t>  </a:t>
                      </a:r>
                      <a:r>
                        <a:rPr lang="en-US" sz="1400" b="1" dirty="0" smtClean="0">
                          <a:solidFill>
                            <a:schemeClr val="tx1"/>
                          </a:solidFill>
                          <a:latin typeface="Arial"/>
                          <a:ea typeface="Times New Roman"/>
                          <a:cs typeface="B Nazanin"/>
                        </a:rPr>
                        <a:t>(</a:t>
                      </a:r>
                      <a:r>
                        <a:rPr lang="en-US" sz="1400" b="1" dirty="0" err="1" smtClean="0">
                          <a:solidFill>
                            <a:schemeClr val="tx1"/>
                          </a:solidFill>
                          <a:latin typeface="Arial"/>
                          <a:ea typeface="Times New Roman"/>
                          <a:cs typeface="B Nazanin"/>
                        </a:rPr>
                        <a:t>HBeAg</a:t>
                      </a:r>
                      <a:r>
                        <a:rPr lang="en-US" sz="1400" b="1" dirty="0" smtClean="0">
                          <a:solidFill>
                            <a:schemeClr val="tx1"/>
                          </a:solidFill>
                          <a:latin typeface="Arial"/>
                          <a:ea typeface="Times New Roman"/>
                          <a:cs typeface="B Nazanin"/>
                        </a:rPr>
                        <a:t> reversion)</a:t>
                      </a:r>
                      <a:endParaRPr lang="en-US" sz="1400" b="1" dirty="0">
                        <a:solidFill>
                          <a:schemeClr val="tx1"/>
                        </a:solidFill>
                        <a:latin typeface="Calibri"/>
                        <a:ea typeface="Times New Roman"/>
                        <a:cs typeface="Arial"/>
                      </a:endParaRPr>
                    </a:p>
                  </a:txBody>
                  <a:tcPr marL="68580" marR="68580" marT="0" marB="0"/>
                </a:tc>
                <a:tc>
                  <a:txBody>
                    <a:bodyPr/>
                    <a:lstStyle/>
                    <a:p>
                      <a:pPr marL="342900" lvl="0" indent="-342900" algn="r" rtl="1">
                        <a:lnSpc>
                          <a:spcPct val="115000"/>
                        </a:lnSpc>
                        <a:spcAft>
                          <a:spcPts val="1000"/>
                        </a:spcAft>
                        <a:buFont typeface="Symbol"/>
                        <a:buChar char=""/>
                        <a:tabLst>
                          <a:tab pos="130810" algn="l"/>
                          <a:tab pos="245110" algn="l"/>
                        </a:tabLst>
                      </a:pPr>
                      <a:r>
                        <a:rPr lang="ar-SA" sz="1400" b="1" dirty="0">
                          <a:solidFill>
                            <a:schemeClr val="tx1"/>
                          </a:solidFill>
                          <a:latin typeface="Arial"/>
                          <a:ea typeface="Times New Roman"/>
                          <a:cs typeface="B Nazanin"/>
                        </a:rPr>
                        <a:t>ظهور مجدد </a:t>
                      </a:r>
                      <a:r>
                        <a:rPr lang="en-US" sz="1400" b="1" dirty="0" err="1">
                          <a:solidFill>
                            <a:schemeClr val="tx1"/>
                          </a:solidFill>
                          <a:latin typeface="Arial"/>
                          <a:ea typeface="Times New Roman"/>
                          <a:cs typeface="B Nazanin"/>
                        </a:rPr>
                        <a:t>HBe</a:t>
                      </a:r>
                      <a:r>
                        <a:rPr lang="en-US" sz="1400" b="1" dirty="0">
                          <a:solidFill>
                            <a:schemeClr val="tx1"/>
                          </a:solidFill>
                          <a:latin typeface="Arial"/>
                          <a:ea typeface="Times New Roman"/>
                          <a:cs typeface="B Nazanin"/>
                        </a:rPr>
                        <a:t> Ag</a:t>
                      </a:r>
                      <a:r>
                        <a:rPr lang="ar-SA" sz="1400" b="1" dirty="0">
                          <a:solidFill>
                            <a:schemeClr val="tx1"/>
                          </a:solidFill>
                          <a:latin typeface="Arial"/>
                          <a:ea typeface="Times New Roman"/>
                          <a:cs typeface="B Nazanin"/>
                        </a:rPr>
                        <a:t> در شخص که قبلاً </a:t>
                      </a:r>
                      <a:r>
                        <a:rPr lang="en-US" sz="1400" b="1" dirty="0" err="1">
                          <a:solidFill>
                            <a:schemeClr val="tx1"/>
                          </a:solidFill>
                          <a:latin typeface="Arial"/>
                          <a:ea typeface="Times New Roman"/>
                          <a:cs typeface="B Nazanin"/>
                        </a:rPr>
                        <a:t>HBe</a:t>
                      </a:r>
                      <a:r>
                        <a:rPr lang="en-US" sz="1400" b="1" dirty="0">
                          <a:solidFill>
                            <a:schemeClr val="tx1"/>
                          </a:solidFill>
                          <a:latin typeface="Arial"/>
                          <a:ea typeface="Times New Roman"/>
                          <a:cs typeface="B Nazanin"/>
                        </a:rPr>
                        <a:t> Ag</a:t>
                      </a:r>
                      <a:r>
                        <a:rPr lang="ar-SA" sz="1400" b="1" dirty="0">
                          <a:solidFill>
                            <a:schemeClr val="tx1"/>
                          </a:solidFill>
                          <a:latin typeface="Arial"/>
                          <a:ea typeface="Times New Roman"/>
                          <a:cs typeface="B Nazanin"/>
                        </a:rPr>
                        <a:t> منفي و </a:t>
                      </a:r>
                      <a:r>
                        <a:rPr lang="en-US" sz="1400" b="1" dirty="0">
                          <a:solidFill>
                            <a:schemeClr val="tx1"/>
                          </a:solidFill>
                          <a:latin typeface="Arial"/>
                          <a:ea typeface="Times New Roman"/>
                          <a:cs typeface="B Nazanin"/>
                        </a:rPr>
                        <a:t>Anti-</a:t>
                      </a:r>
                      <a:r>
                        <a:rPr lang="en-US" sz="1400" b="1" dirty="0" err="1">
                          <a:solidFill>
                            <a:schemeClr val="tx1"/>
                          </a:solidFill>
                          <a:latin typeface="Arial"/>
                          <a:ea typeface="Times New Roman"/>
                          <a:cs typeface="B Nazanin"/>
                        </a:rPr>
                        <a:t>HBe</a:t>
                      </a:r>
                      <a:r>
                        <a:rPr lang="ar-SA" sz="1400" b="1" dirty="0">
                          <a:solidFill>
                            <a:schemeClr val="tx1"/>
                          </a:solidFill>
                          <a:latin typeface="Arial"/>
                          <a:ea typeface="Times New Roman"/>
                          <a:cs typeface="B Nazanin"/>
                        </a:rPr>
                        <a:t> مثبت </a:t>
                      </a:r>
                      <a:r>
                        <a:rPr lang="ar-SA" sz="1400" b="1" dirty="0" smtClean="0">
                          <a:solidFill>
                            <a:schemeClr val="tx1"/>
                          </a:solidFill>
                          <a:latin typeface="Arial"/>
                          <a:ea typeface="Times New Roman"/>
                          <a:cs typeface="B Nazanin"/>
                        </a:rPr>
                        <a:t>بوده</a:t>
                      </a:r>
                      <a:r>
                        <a:rPr lang="fa-IR" sz="1400" b="1" baseline="0" dirty="0" smtClean="0">
                          <a:solidFill>
                            <a:schemeClr val="tx1"/>
                          </a:solidFill>
                          <a:latin typeface="Arial"/>
                          <a:ea typeface="Times New Roman"/>
                          <a:cs typeface="B Nazanin"/>
                        </a:rPr>
                        <a:t> </a:t>
                      </a:r>
                      <a:r>
                        <a:rPr lang="ar-SA" sz="1400" b="1" dirty="0" smtClean="0">
                          <a:solidFill>
                            <a:schemeClr val="tx1"/>
                          </a:solidFill>
                          <a:latin typeface="Arial"/>
                          <a:ea typeface="Times New Roman"/>
                          <a:cs typeface="B Nazanin"/>
                        </a:rPr>
                        <a:t>است</a:t>
                      </a:r>
                      <a:r>
                        <a:rPr lang="en-US" sz="1400" b="1" dirty="0">
                          <a:solidFill>
                            <a:schemeClr val="tx1"/>
                          </a:solidFill>
                          <a:latin typeface="B Nazanin"/>
                          <a:ea typeface="Times New Roman"/>
                          <a:cs typeface="Arial"/>
                        </a:rPr>
                        <a:t>.</a:t>
                      </a:r>
                      <a:endParaRPr lang="en-US" sz="1400" b="1" dirty="0">
                        <a:solidFill>
                          <a:schemeClr val="tx1"/>
                        </a:solidFill>
                        <a:latin typeface="Calibri"/>
                        <a:ea typeface="Times New Roman"/>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785818"/>
          </a:xfrm>
        </p:spPr>
        <p:txBody>
          <a:bodyPr>
            <a:normAutofit/>
          </a:bodyPr>
          <a:lstStyle/>
          <a:p>
            <a:pPr algn="ctr"/>
            <a:r>
              <a:rPr lang="fa-IR" sz="4400" b="1" dirty="0" smtClean="0">
                <a:solidFill>
                  <a:srgbClr val="FF0000"/>
                </a:solidFill>
                <a:latin typeface="Times New Roman" pitchFamily="18" charset="0"/>
                <a:cs typeface="Times New Roman" pitchFamily="18" charset="0"/>
              </a:rPr>
              <a:t>سير سرولوژيك هپاتيت مزمن </a:t>
            </a:r>
            <a:r>
              <a:rPr lang="en-US" sz="4400" b="1" dirty="0" smtClean="0">
                <a:solidFill>
                  <a:srgbClr val="FF0000"/>
                </a:solidFill>
                <a:latin typeface="Times New Roman" pitchFamily="18" charset="0"/>
                <a:cs typeface="Times New Roman" pitchFamily="18" charset="0"/>
              </a:rPr>
              <a:t>B</a:t>
            </a:r>
            <a:endParaRPr lang="fa-IR" sz="4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fa-IR"/>
          </a:p>
        </p:txBody>
      </p:sp>
      <p:pic>
        <p:nvPicPr>
          <p:cNvPr id="2050" name="Picture 2"/>
          <p:cNvPicPr>
            <a:picLocks noChangeAspect="1" noChangeArrowheads="1"/>
          </p:cNvPicPr>
          <p:nvPr/>
        </p:nvPicPr>
        <p:blipFill>
          <a:blip r:embed="rId2" cstate="print"/>
          <a:srcRect/>
          <a:stretch>
            <a:fillRect/>
          </a:stretch>
        </p:blipFill>
        <p:spPr bwMode="auto">
          <a:xfrm>
            <a:off x="428596" y="1643050"/>
            <a:ext cx="8143932" cy="45624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9144000" cy="928694"/>
          </a:xfrm>
        </p:spPr>
        <p:txBody>
          <a:bodyPr>
            <a:normAutofit/>
          </a:bodyPr>
          <a:lstStyle/>
          <a:p>
            <a:pPr algn="ctr"/>
            <a:r>
              <a:rPr lang="fa-IR" b="1" dirty="0" smtClean="0"/>
              <a:t>تست های آزمایشگاهی</a:t>
            </a:r>
            <a:endParaRPr lang="fa-IR" b="1" dirty="0"/>
          </a:p>
        </p:txBody>
      </p:sp>
      <p:graphicFrame>
        <p:nvGraphicFramePr>
          <p:cNvPr id="4" name="Content Placeholder 3"/>
          <p:cNvGraphicFramePr>
            <a:graphicFrameLocks noGrp="1"/>
          </p:cNvGraphicFramePr>
          <p:nvPr>
            <p:ph idx="1"/>
          </p:nvPr>
        </p:nvGraphicFramePr>
        <p:xfrm>
          <a:off x="0" y="1285860"/>
          <a:ext cx="9144000" cy="5429288"/>
        </p:xfrm>
        <a:graphic>
          <a:graphicData uri="http://schemas.openxmlformats.org/drawingml/2006/table">
            <a:tbl>
              <a:tblPr rtl="1" firstRow="1" bandRow="1">
                <a:tableStyleId>{5C22544A-7EE6-4342-B048-85BDC9FD1C3A}</a:tableStyleId>
              </a:tblPr>
              <a:tblGrid>
                <a:gridCol w="1143000"/>
                <a:gridCol w="1143000"/>
                <a:gridCol w="1143000"/>
                <a:gridCol w="984934"/>
                <a:gridCol w="1013864"/>
                <a:gridCol w="990712"/>
                <a:gridCol w="1013864"/>
                <a:gridCol w="1711626"/>
              </a:tblGrid>
              <a:tr h="821534">
                <a:tc>
                  <a:txBody>
                    <a:bodyPr/>
                    <a:lstStyle/>
                    <a:p>
                      <a:pPr algn="ctr" rtl="1">
                        <a:spcAft>
                          <a:spcPts val="0"/>
                        </a:spcAft>
                      </a:pPr>
                      <a:r>
                        <a:rPr lang="en-US" sz="1800" dirty="0">
                          <a:solidFill>
                            <a:srgbClr val="FFFF00"/>
                          </a:solidFill>
                          <a:latin typeface="Times New Roman"/>
                          <a:ea typeface="Times New Roman"/>
                          <a:cs typeface="B Nazanin"/>
                        </a:rPr>
                        <a:t>ALT</a:t>
                      </a:r>
                      <a:r>
                        <a:rPr lang="fa-IR" sz="1800" dirty="0">
                          <a:solidFill>
                            <a:srgbClr val="FFFF00"/>
                          </a:solidFill>
                          <a:latin typeface="Times New Roman"/>
                          <a:ea typeface="Times New Roman"/>
                          <a:cs typeface="B Nazanin"/>
                        </a:rPr>
                        <a:t> بالا</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err="1">
                          <a:solidFill>
                            <a:srgbClr val="FFFF00"/>
                          </a:solidFill>
                          <a:latin typeface="Times New Roman"/>
                          <a:ea typeface="Times New Roman"/>
                          <a:cs typeface="B Nazanin"/>
                        </a:rPr>
                        <a:t>Sono</a:t>
                      </a:r>
                      <a:r>
                        <a:rPr lang="fa-IR" sz="1800" dirty="0">
                          <a:solidFill>
                            <a:srgbClr val="FFFF00"/>
                          </a:solidFill>
                          <a:latin typeface="Times New Roman"/>
                          <a:ea typeface="Times New Roman"/>
                          <a:cs typeface="B Nazanin"/>
                        </a:rPr>
                        <a:t> به نفع سیروز</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a:solidFill>
                            <a:srgbClr val="FFFF00"/>
                          </a:solidFill>
                          <a:latin typeface="Times New Roman"/>
                          <a:ea typeface="Times New Roman"/>
                          <a:cs typeface="B Nazanin"/>
                        </a:rPr>
                        <a:t>DNA</a:t>
                      </a:r>
                      <a:r>
                        <a:rPr lang="fa-IR" sz="1800" dirty="0">
                          <a:solidFill>
                            <a:srgbClr val="FFFF00"/>
                          </a:solidFill>
                          <a:latin typeface="Times New Roman"/>
                          <a:ea typeface="Times New Roman"/>
                          <a:cs typeface="B Nazanin"/>
                        </a:rPr>
                        <a:t> بالا</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err="1" smtClean="0">
                          <a:solidFill>
                            <a:srgbClr val="FFFF00"/>
                          </a:solidFill>
                          <a:latin typeface="Times New Roman"/>
                          <a:ea typeface="Times New Roman"/>
                          <a:cs typeface="B Nazanin"/>
                        </a:rPr>
                        <a:t>SAb</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err="1" smtClean="0">
                          <a:solidFill>
                            <a:srgbClr val="FFFF00"/>
                          </a:solidFill>
                          <a:latin typeface="Times New Roman"/>
                          <a:ea typeface="Times New Roman"/>
                          <a:cs typeface="B Nazanin"/>
                        </a:rPr>
                        <a:t>eAb</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err="1" smtClean="0">
                          <a:solidFill>
                            <a:srgbClr val="FFFF00"/>
                          </a:solidFill>
                          <a:latin typeface="Times New Roman"/>
                          <a:ea typeface="Times New Roman"/>
                          <a:cs typeface="B Nazanin"/>
                        </a:rPr>
                        <a:t>eAg</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err="1" smtClean="0">
                          <a:solidFill>
                            <a:srgbClr val="FFFF00"/>
                          </a:solidFill>
                          <a:latin typeface="Times New Roman"/>
                          <a:ea typeface="Times New Roman"/>
                          <a:cs typeface="B Nazanin"/>
                        </a:rPr>
                        <a:t>SAg</a:t>
                      </a:r>
                      <a:endParaRPr lang="en-US" sz="1100" dirty="0">
                        <a:solidFill>
                          <a:srgbClr val="FFFF00"/>
                        </a:solidFill>
                        <a:latin typeface="Times New Roman"/>
                        <a:ea typeface="Times New Roman"/>
                      </a:endParaRPr>
                    </a:p>
                  </a:txBody>
                  <a:tcPr marL="68580" marR="68580" marT="0" marB="0"/>
                </a:tc>
                <a:tc>
                  <a:txBody>
                    <a:bodyPr/>
                    <a:lstStyle/>
                    <a:p>
                      <a:pPr algn="ctr" rtl="1">
                        <a:spcAft>
                          <a:spcPts val="0"/>
                        </a:spcAft>
                      </a:pPr>
                      <a:r>
                        <a:rPr lang="en-US" sz="1800" dirty="0">
                          <a:solidFill>
                            <a:srgbClr val="FFFF00"/>
                          </a:solidFill>
                          <a:latin typeface="Times New Roman"/>
                          <a:ea typeface="Times New Roman"/>
                          <a:cs typeface="B Nazanin"/>
                        </a:rPr>
                        <a:t>Status</a:t>
                      </a:r>
                      <a:endParaRPr lang="en-US" sz="1100" dirty="0">
                        <a:solidFill>
                          <a:srgbClr val="FFFF00"/>
                        </a:solidFill>
                        <a:latin typeface="Times New Roman"/>
                        <a:ea typeface="Times New Roman"/>
                      </a:endParaRPr>
                    </a:p>
                  </a:txBody>
                  <a:tcPr marL="68580" marR="68580" marT="0" marB="0"/>
                </a:tc>
              </a:tr>
              <a:tr h="678658">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حاد</a:t>
                      </a:r>
                      <a:endParaRPr lang="en-US" sz="2000" b="1" dirty="0">
                        <a:latin typeface="Times New Roman" pitchFamily="18" charset="0"/>
                        <a:ea typeface="Times New Roman"/>
                        <a:cs typeface="Times New Roman" pitchFamily="18" charset="0"/>
                      </a:endParaRPr>
                    </a:p>
                  </a:txBody>
                  <a:tcPr marL="68580" marR="68580" marT="0" marB="0"/>
                </a:tc>
              </a:tr>
              <a:tr h="678658">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ایمنوتولرانس</a:t>
                      </a:r>
                      <a:endParaRPr lang="en-US" sz="2000" b="1" dirty="0">
                        <a:latin typeface="Times New Roman" pitchFamily="18" charset="0"/>
                        <a:ea typeface="Times New Roman"/>
                        <a:cs typeface="Times New Roman" pitchFamily="18" charset="0"/>
                      </a:endParaRPr>
                    </a:p>
                  </a:txBody>
                  <a:tcPr marL="68580" marR="68580" marT="0" marB="0"/>
                </a:tc>
              </a:tr>
              <a:tr h="678658">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مزمن </a:t>
                      </a:r>
                      <a:r>
                        <a:rPr lang="en-US" sz="2000" b="1" dirty="0" err="1" smtClean="0">
                          <a:solidFill>
                            <a:srgbClr val="FF0000"/>
                          </a:solidFill>
                          <a:latin typeface="Times New Roman" pitchFamily="18" charset="0"/>
                          <a:ea typeface="Times New Roman"/>
                          <a:cs typeface="Times New Roman" pitchFamily="18" charset="0"/>
                        </a:rPr>
                        <a:t>eAg</a:t>
                      </a:r>
                      <a:endParaRPr lang="en-US" sz="2000" b="1" dirty="0">
                        <a:latin typeface="Times New Roman" pitchFamily="18" charset="0"/>
                        <a:ea typeface="Times New Roman"/>
                        <a:cs typeface="Times New Roman" pitchFamily="18" charset="0"/>
                      </a:endParaRPr>
                    </a:p>
                  </a:txBody>
                  <a:tcPr marL="68580" marR="68580" marT="0" marB="0"/>
                </a:tc>
              </a:tr>
              <a:tr h="678658">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مزمن بدون </a:t>
                      </a:r>
                      <a:r>
                        <a:rPr lang="en-US" sz="2000" b="1" dirty="0">
                          <a:solidFill>
                            <a:srgbClr val="FF0000"/>
                          </a:solidFill>
                          <a:latin typeface="Times New Roman" pitchFamily="18" charset="0"/>
                          <a:ea typeface="Times New Roman"/>
                          <a:cs typeface="Times New Roman" pitchFamily="18" charset="0"/>
                        </a:rPr>
                        <a:t>e</a:t>
                      </a:r>
                      <a:endParaRPr lang="en-US" sz="2000" b="1" dirty="0">
                        <a:latin typeface="Times New Roman" pitchFamily="18" charset="0"/>
                        <a:ea typeface="Times New Roman"/>
                        <a:cs typeface="Times New Roman" pitchFamily="18" charset="0"/>
                      </a:endParaRPr>
                    </a:p>
                  </a:txBody>
                  <a:tcPr marL="68580" marR="68580" marT="0" marB="0"/>
                </a:tc>
              </a:tr>
              <a:tr h="678658">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ناقل</a:t>
                      </a:r>
                      <a:endParaRPr lang="en-US" sz="2000" b="1">
                        <a:latin typeface="Times New Roman" pitchFamily="18" charset="0"/>
                        <a:ea typeface="Times New Roman"/>
                        <a:cs typeface="Times New Roman" pitchFamily="18" charset="0"/>
                      </a:endParaRPr>
                    </a:p>
                  </a:txBody>
                  <a:tcPr marL="68580" marR="68580" marT="0" marB="0"/>
                </a:tc>
              </a:tr>
              <a:tr h="678658">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_</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ایمن با سابقه ابتلا</a:t>
                      </a:r>
                      <a:endParaRPr lang="en-US" sz="2000" b="1" dirty="0">
                        <a:latin typeface="Times New Roman" pitchFamily="18" charset="0"/>
                        <a:ea typeface="Times New Roman"/>
                        <a:cs typeface="Times New Roman" pitchFamily="18" charset="0"/>
                      </a:endParaRPr>
                    </a:p>
                  </a:txBody>
                  <a:tcPr marL="68580" marR="68580" marT="0" marB="0"/>
                </a:tc>
              </a:tr>
              <a:tr h="535806">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a:solidFill>
                            <a:srgbClr val="FF0000"/>
                          </a:solidFill>
                          <a:latin typeface="Times New Roman" pitchFamily="18" charset="0"/>
                          <a:ea typeface="Times New Roman"/>
                          <a:cs typeface="Times New Roman" pitchFamily="18" charset="0"/>
                        </a:rPr>
                        <a:t>-</a:t>
                      </a:r>
                      <a:endParaRPr lang="en-US" sz="2000" b="1">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_</a:t>
                      </a:r>
                      <a:endParaRPr lang="en-US" sz="20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150000"/>
                        </a:lnSpc>
                        <a:spcAft>
                          <a:spcPts val="0"/>
                        </a:spcAft>
                      </a:pPr>
                      <a:r>
                        <a:rPr lang="fa-IR" sz="2000" b="1" dirty="0">
                          <a:solidFill>
                            <a:srgbClr val="FF0000"/>
                          </a:solidFill>
                          <a:latin typeface="Times New Roman" pitchFamily="18" charset="0"/>
                          <a:ea typeface="Times New Roman"/>
                          <a:cs typeface="Times New Roman" pitchFamily="18" charset="0"/>
                        </a:rPr>
                        <a:t>ایمن از واکسن</a:t>
                      </a:r>
                      <a:endParaRPr lang="en-US" sz="2000" b="1" dirty="0">
                        <a:latin typeface="Times New Roman" pitchFamily="18" charset="0"/>
                        <a:ea typeface="Times New Roman"/>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928694"/>
          </a:xfrm>
        </p:spPr>
        <p:txBody>
          <a:bodyPr>
            <a:normAutofit/>
          </a:bodyPr>
          <a:lstStyle/>
          <a:p>
            <a:pPr algn="ctr"/>
            <a:r>
              <a:rPr lang="fa-IR" sz="4400" b="1" dirty="0" smtClean="0">
                <a:latin typeface="Times New Roman" pitchFamily="18" charset="0"/>
                <a:cs typeface="Times New Roman" pitchFamily="18" charset="0"/>
              </a:rPr>
              <a:t>انواع هپاتیت های ویروسی</a:t>
            </a:r>
            <a:endParaRPr lang="fa-IR"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14488"/>
            <a:ext cx="8229600" cy="4610112"/>
          </a:xfrm>
        </p:spPr>
        <p:txBody>
          <a:bodyPr>
            <a:normAutofit/>
          </a:bodyPr>
          <a:lstStyle/>
          <a:p>
            <a:pPr>
              <a:buNone/>
            </a:pPr>
            <a:endParaRPr lang="fa-IR" dirty="0" smtClean="0"/>
          </a:p>
          <a:p>
            <a:r>
              <a:rPr lang="fa-IR" sz="3200" b="1" dirty="0" smtClean="0"/>
              <a:t>هپاتیت </a:t>
            </a:r>
            <a:r>
              <a:rPr lang="en-US" sz="3200" b="1" dirty="0" smtClean="0"/>
              <a:t>B</a:t>
            </a:r>
            <a:r>
              <a:rPr lang="fa-IR" sz="3200" b="1" dirty="0" smtClean="0"/>
              <a:t>=</a:t>
            </a:r>
            <a:r>
              <a:rPr lang="en-US" sz="3200" b="1" dirty="0" smtClean="0"/>
              <a:t>HBV     </a:t>
            </a:r>
            <a:endParaRPr lang="fa-IR" sz="3200" b="1" dirty="0" smtClean="0"/>
          </a:p>
          <a:p>
            <a:r>
              <a:rPr lang="fa-IR" sz="3200" b="1" dirty="0" smtClean="0"/>
              <a:t>هپاتیت </a:t>
            </a:r>
            <a:r>
              <a:rPr lang="en-US" sz="3200" b="1" dirty="0" smtClean="0"/>
              <a:t>C</a:t>
            </a:r>
            <a:r>
              <a:rPr lang="fa-IR" sz="3200" b="1" dirty="0" smtClean="0"/>
              <a:t> =   </a:t>
            </a:r>
            <a:r>
              <a:rPr lang="en-US" sz="3200" b="1" dirty="0" smtClean="0"/>
              <a:t>HCV</a:t>
            </a:r>
            <a:endParaRPr lang="fa-IR" sz="3200" b="1" dirty="0" smtClean="0"/>
          </a:p>
          <a:p>
            <a:r>
              <a:rPr lang="fa-IR" sz="3200" b="1" dirty="0" smtClean="0"/>
              <a:t>هپاتیت </a:t>
            </a:r>
            <a:r>
              <a:rPr lang="en-US" sz="3200" b="1" dirty="0" smtClean="0"/>
              <a:t>D</a:t>
            </a:r>
            <a:r>
              <a:rPr lang="fa-IR" sz="3200" b="1" dirty="0" smtClean="0"/>
              <a:t> =   </a:t>
            </a:r>
            <a:r>
              <a:rPr lang="en-US" sz="3200" b="1" dirty="0" smtClean="0"/>
              <a:t> HDV</a:t>
            </a:r>
            <a:endParaRPr lang="fa-IR" sz="3200" b="1" dirty="0" smtClean="0"/>
          </a:p>
          <a:p>
            <a:r>
              <a:rPr lang="fa-IR" sz="3200" b="1" dirty="0" smtClean="0"/>
              <a:t>هپاتیت </a:t>
            </a:r>
            <a:r>
              <a:rPr lang="en-US" sz="3200" b="1" dirty="0" smtClean="0"/>
              <a:t>A</a:t>
            </a:r>
            <a:r>
              <a:rPr lang="fa-IR" sz="3200" b="1" dirty="0" smtClean="0"/>
              <a:t> = </a:t>
            </a:r>
            <a:r>
              <a:rPr lang="en-US" sz="3200" b="1" dirty="0" smtClean="0"/>
              <a:t>HAV  </a:t>
            </a:r>
            <a:r>
              <a:rPr lang="fa-IR" sz="3200" b="1" dirty="0" smtClean="0"/>
              <a:t>      </a:t>
            </a:r>
            <a:r>
              <a:rPr lang="en-US" sz="3200" b="1" dirty="0" smtClean="0">
                <a:sym typeface="Wingdings 3"/>
              </a:rPr>
              <a:t></a:t>
            </a:r>
            <a:r>
              <a:rPr lang="fa-IR" sz="3200" b="1" dirty="0" smtClean="0"/>
              <a:t> انتقال دهانی – مدفوعی </a:t>
            </a:r>
          </a:p>
          <a:p>
            <a:r>
              <a:rPr lang="fa-IR" sz="3200" b="1" dirty="0" smtClean="0"/>
              <a:t>هپاتیت </a:t>
            </a:r>
            <a:r>
              <a:rPr lang="en-US" sz="3200" b="1" dirty="0" smtClean="0"/>
              <a:t>E</a:t>
            </a:r>
            <a:r>
              <a:rPr lang="fa-IR" sz="3200" b="1" dirty="0" smtClean="0"/>
              <a:t> =   </a:t>
            </a:r>
            <a:r>
              <a:rPr lang="en-US" sz="3200" b="1" dirty="0" smtClean="0"/>
              <a:t>HEV</a:t>
            </a:r>
            <a:r>
              <a:rPr lang="fa-IR" sz="3200" b="1" dirty="0" smtClean="0"/>
              <a:t>      </a:t>
            </a:r>
            <a:r>
              <a:rPr lang="en-US" sz="3200" b="1" dirty="0" smtClean="0">
                <a:sym typeface="Wingdings 3"/>
              </a:rPr>
              <a:t></a:t>
            </a:r>
            <a:r>
              <a:rPr lang="fa-IR" sz="3200" b="1" dirty="0" smtClean="0">
                <a:sym typeface="Wingdings 3"/>
              </a:rPr>
              <a:t>انتقال </a:t>
            </a:r>
            <a:r>
              <a:rPr lang="fa-IR" sz="3200" b="1" dirty="0" smtClean="0"/>
              <a:t> دهانی – مدفوعی </a:t>
            </a:r>
          </a:p>
          <a:p>
            <a:endParaRPr lang="fa-IR"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1071570"/>
          </a:xfrm>
        </p:spPr>
        <p:txBody>
          <a:bodyPr/>
          <a:lstStyle/>
          <a:p>
            <a:pPr algn="ctr"/>
            <a:r>
              <a:rPr lang="fa-IR" b="1" dirty="0" smtClean="0">
                <a:latin typeface="Times New Roman" pitchFamily="18" charset="0"/>
                <a:cs typeface="Times New Roman" pitchFamily="18" charset="0"/>
              </a:rPr>
              <a:t>نکات مهم</a:t>
            </a:r>
            <a:endParaRPr lang="fa-IR" b="1" dirty="0">
              <a:latin typeface="Times New Roman" pitchFamily="18" charset="0"/>
              <a:cs typeface="Times New Roman" pitchFamily="18" charset="0"/>
            </a:endParaRPr>
          </a:p>
        </p:txBody>
      </p:sp>
      <p:sp>
        <p:nvSpPr>
          <p:cNvPr id="3" name="Content Placeholder 2"/>
          <p:cNvSpPr>
            <a:spLocks noGrp="1"/>
          </p:cNvSpPr>
          <p:nvPr>
            <p:ph idx="1"/>
          </p:nvPr>
        </p:nvSpPr>
        <p:spPr>
          <a:xfrm>
            <a:off x="142844" y="1500174"/>
            <a:ext cx="8786874" cy="4681550"/>
          </a:xfrm>
        </p:spPr>
        <p:txBody>
          <a:bodyPr/>
          <a:lstStyle/>
          <a:p>
            <a:pPr>
              <a:buNone/>
            </a:pPr>
            <a:r>
              <a:rPr lang="fa-IR" b="1" dirty="0" smtClean="0"/>
              <a:t>نکته1: بيماران </a:t>
            </a:r>
            <a:r>
              <a:rPr lang="en-US" b="1" dirty="0" smtClean="0"/>
              <a:t> </a:t>
            </a:r>
            <a:r>
              <a:rPr lang="en-US" b="1" dirty="0" err="1" smtClean="0"/>
              <a:t>HBeAg</a:t>
            </a:r>
            <a:r>
              <a:rPr lang="en-US" b="1" dirty="0" smtClean="0"/>
              <a:t> -</a:t>
            </a:r>
            <a:r>
              <a:rPr lang="fa-IR" b="1" dirty="0" smtClean="0"/>
              <a:t>مثبت همراه با </a:t>
            </a:r>
            <a:r>
              <a:rPr lang="en-US" b="1" dirty="0" smtClean="0"/>
              <a:t> ALT </a:t>
            </a:r>
            <a:r>
              <a:rPr lang="fa-IR" b="1" dirty="0" smtClean="0"/>
              <a:t>و </a:t>
            </a:r>
            <a:r>
              <a:rPr lang="en-US" b="1" dirty="0" smtClean="0"/>
              <a:t> AST </a:t>
            </a:r>
            <a:r>
              <a:rPr lang="fa-IR" b="1" dirty="0" smtClean="0"/>
              <a:t>طبيعي، به طور</a:t>
            </a:r>
          </a:p>
          <a:p>
            <a:pPr algn="just">
              <a:buNone/>
            </a:pPr>
            <a:r>
              <a:rPr lang="fa-IR" b="1" dirty="0" smtClean="0"/>
              <a:t>   معمول نبايد درمان شوند و پيگيري هر 3 تا 6 ماه اين بيماران كافي است.</a:t>
            </a:r>
          </a:p>
          <a:p>
            <a:pPr algn="just">
              <a:buNone/>
            </a:pPr>
            <a:r>
              <a:rPr lang="fa-IR" b="1" dirty="0" smtClean="0"/>
              <a:t>نکته 2: در بيماران داراي سابقه فاميلي سيروز كبدي، عليرغم آنزيم هاي كبدي نرمال، انجام آزمون </a:t>
            </a:r>
            <a:r>
              <a:rPr lang="en-US" b="1" dirty="0" smtClean="0"/>
              <a:t>HBV DNA </a:t>
            </a:r>
            <a:r>
              <a:rPr lang="fa-IR" b="1" dirty="0" smtClean="0"/>
              <a:t> دورهاي و پيگيري دقيق آنها ضروري است.</a:t>
            </a:r>
          </a:p>
          <a:p>
            <a:pPr algn="just">
              <a:buNone/>
            </a:pPr>
            <a:r>
              <a:rPr lang="fa-IR" b="1" dirty="0" smtClean="0"/>
              <a:t>نکته 3: </a:t>
            </a:r>
            <a:r>
              <a:rPr lang="en-US" b="1" dirty="0" err="1" smtClean="0"/>
              <a:t>HBcAg</a:t>
            </a:r>
            <a:r>
              <a:rPr lang="en-US" b="1" dirty="0" smtClean="0"/>
              <a:t> </a:t>
            </a:r>
            <a:r>
              <a:rPr lang="fa-IR" b="1" dirty="0" smtClean="0"/>
              <a:t> معمولاً در گردش خون وجود ندارد. (</a:t>
            </a:r>
            <a:r>
              <a:rPr lang="fa-IR" sz="2000" b="1" dirty="0" smtClean="0"/>
              <a:t>برخلاف </a:t>
            </a:r>
            <a:r>
              <a:rPr lang="en-US" sz="2000" b="1" dirty="0" smtClean="0"/>
              <a:t>Anti-</a:t>
            </a:r>
            <a:r>
              <a:rPr lang="en-US" sz="2000" b="1" dirty="0" err="1" smtClean="0"/>
              <a:t>HBc</a:t>
            </a:r>
            <a:r>
              <a:rPr lang="fa-IR" sz="2000" b="1" dirty="0" smtClean="0"/>
              <a:t>)</a:t>
            </a:r>
            <a:endParaRPr lang="fa-IR" b="1" dirty="0" smtClean="0"/>
          </a:p>
        </p:txBody>
      </p:sp>
      <p:sp>
        <p:nvSpPr>
          <p:cNvPr id="3174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724648"/>
          </a:xfrm>
        </p:spPr>
        <p:txBody>
          <a:bodyPr>
            <a:normAutofit fontScale="90000"/>
          </a:bodyPr>
          <a:lstStyle/>
          <a:p>
            <a:pPr algn="ctr"/>
            <a:r>
              <a:rPr lang="fa-IR" b="1" dirty="0" smtClean="0"/>
              <a:t>واکسیناسیون</a:t>
            </a:r>
            <a:endParaRPr lang="fa-IR" b="1" dirty="0"/>
          </a:p>
        </p:txBody>
      </p:sp>
      <p:sp>
        <p:nvSpPr>
          <p:cNvPr id="3" name="Content Placeholder 2"/>
          <p:cNvSpPr>
            <a:spLocks noGrp="1"/>
          </p:cNvSpPr>
          <p:nvPr>
            <p:ph idx="1"/>
          </p:nvPr>
        </p:nvSpPr>
        <p:spPr>
          <a:xfrm>
            <a:off x="214282" y="1071546"/>
            <a:ext cx="8715436" cy="5253054"/>
          </a:xfrm>
        </p:spPr>
        <p:txBody>
          <a:bodyPr/>
          <a:lstStyle/>
          <a:p>
            <a:r>
              <a:rPr lang="ar-SA" b="1" dirty="0" smtClean="0"/>
              <a:t>سازمان بهداشت جهاني و مراکز کنترل و مراقبت از بيماريها و همچنین کميته مشاوره خدمات ايمني، استفاده از واکسن هپاتيت </a:t>
            </a:r>
            <a:r>
              <a:rPr lang="en-US" b="1" dirty="0" smtClean="0"/>
              <a:t>B</a:t>
            </a:r>
            <a:r>
              <a:rPr lang="ar-SA" b="1" dirty="0" smtClean="0"/>
              <a:t> را براي تمام افراد حساس و پرخطر توصيه مي کنند</a:t>
            </a:r>
            <a:r>
              <a:rPr lang="en-US" b="1" dirty="0" smtClean="0"/>
              <a:t>.</a:t>
            </a:r>
            <a:r>
              <a:rPr lang="ar-SA" b="1" dirty="0" smtClean="0"/>
              <a:t>به طور کلی بر عليه ويروس هپاتيت </a:t>
            </a:r>
            <a:r>
              <a:rPr lang="en-US" b="1" dirty="0" smtClean="0"/>
              <a:t>B</a:t>
            </a:r>
            <a:r>
              <a:rPr lang="ar-SA" b="1" dirty="0" smtClean="0"/>
              <a:t> هم واکسن فعال وهم ایمونوگلوبولین غیر فعال موجود مي باشند</a:t>
            </a:r>
            <a:r>
              <a:rPr lang="en-US" b="1" dirty="0" smtClean="0"/>
              <a:t>. </a:t>
            </a:r>
            <a:r>
              <a:rPr lang="ar-SA" b="1" dirty="0" smtClean="0"/>
              <a:t>واکسنها حاوي </a:t>
            </a:r>
            <a:r>
              <a:rPr lang="en-US" b="1" dirty="0" smtClean="0"/>
              <a:t>HBs Ag</a:t>
            </a:r>
            <a:r>
              <a:rPr lang="ar-SA" b="1" dirty="0" smtClean="0"/>
              <a:t> ميباشند که توسط مخمر توليد مي شود</a:t>
            </a:r>
            <a:r>
              <a:rPr lang="en-US" b="1" dirty="0" smtClean="0"/>
              <a:t>. </a:t>
            </a:r>
            <a:r>
              <a:rPr lang="ar-SA" b="1" dirty="0" smtClean="0"/>
              <a:t>تزريق واکسن به صورت زيرجلدي يا داخل عضلاني بوده و در</a:t>
            </a:r>
            <a:r>
              <a:rPr lang="en-US" b="1" dirty="0" smtClean="0">
                <a:latin typeface="Times New Roman" pitchFamily="18" charset="0"/>
                <a:cs typeface="Times New Roman" pitchFamily="18" charset="0"/>
              </a:rPr>
              <a:t>3 </a:t>
            </a:r>
            <a:r>
              <a:rPr lang="fa-IR" b="1" dirty="0" smtClean="0">
                <a:latin typeface="Times New Roman" pitchFamily="18" charset="0"/>
                <a:cs typeface="Times New Roman" pitchFamily="18" charset="0"/>
              </a:rPr>
              <a:t> </a:t>
            </a:r>
            <a:r>
              <a:rPr lang="ar-SA" b="1" dirty="0" smtClean="0"/>
              <a:t>دوز جداگانه در يک دوره </a:t>
            </a:r>
            <a:r>
              <a:rPr lang="en-US" b="1" dirty="0" smtClean="0"/>
              <a:t> 6 </a:t>
            </a:r>
            <a:r>
              <a:rPr lang="ar-SA" b="1" dirty="0" smtClean="0"/>
              <a:t>ماهه تجويز مي شود</a:t>
            </a:r>
            <a:r>
              <a:rPr lang="en-US" b="1" dirty="0" smtClean="0"/>
              <a:t>. </a:t>
            </a:r>
            <a:r>
              <a:rPr lang="ar-SA" b="1" dirty="0" smtClean="0"/>
              <a:t>واکسيناسيون در </a:t>
            </a:r>
            <a:r>
              <a:rPr lang="en-US" b="1" dirty="0" smtClean="0">
                <a:latin typeface="Times New Roman" pitchFamily="18" charset="0"/>
                <a:cs typeface="Times New Roman" pitchFamily="18" charset="0"/>
              </a:rPr>
              <a:t>95</a:t>
            </a:r>
            <a:r>
              <a:rPr lang="en-US" b="1" dirty="0" smtClean="0"/>
              <a:t>% </a:t>
            </a:r>
            <a:r>
              <a:rPr lang="ar-SA" b="1" dirty="0" smtClean="0"/>
              <a:t>موارد موثر بوده و باعث توليد آنتي باديهاي مناسب مي شود</a:t>
            </a:r>
            <a:r>
              <a:rPr lang="en-US" b="1" dirty="0" smtClean="0"/>
              <a:t>. </a:t>
            </a:r>
            <a:r>
              <a:rPr lang="ar-SA" b="1" dirty="0" smtClean="0"/>
              <a:t>در بيماران مبتلا به عفونت مزمن </a:t>
            </a:r>
            <a:r>
              <a:rPr lang="en-US" b="1" dirty="0" smtClean="0"/>
              <a:t>HCV</a:t>
            </a:r>
            <a:r>
              <a:rPr lang="ar-SA" b="1" dirty="0" smtClean="0"/>
              <a:t> و سيروز پاسخ</a:t>
            </a:r>
            <a:r>
              <a:rPr lang="fa-IR" b="1" dirty="0" smtClean="0"/>
              <a:t> </a:t>
            </a:r>
            <a:r>
              <a:rPr lang="ar-SA" b="1" dirty="0" smtClean="0"/>
              <a:t>دهي به واکسن کمتر از </a:t>
            </a:r>
            <a:r>
              <a:rPr lang="en-US" b="1" dirty="0" smtClean="0">
                <a:latin typeface="Times New Roman" pitchFamily="18" charset="0"/>
                <a:cs typeface="Times New Roman" pitchFamily="18" charset="0"/>
              </a:rPr>
              <a:t>75</a:t>
            </a:r>
            <a:r>
              <a:rPr lang="en-US" b="1" dirty="0" smtClean="0"/>
              <a:t>% </a:t>
            </a:r>
            <a:r>
              <a:rPr lang="ar-SA" b="1" dirty="0" smtClean="0"/>
              <a:t>ميباشند، هم چنين بيماران مبتلا به </a:t>
            </a:r>
            <a:r>
              <a:rPr lang="en-US" b="1" dirty="0" smtClean="0"/>
              <a:t>HIV</a:t>
            </a:r>
            <a:r>
              <a:rPr lang="ar-SA" b="1" dirty="0" smtClean="0"/>
              <a:t> يا نارسايي مزمن کبدي و بيماران همودياليزي، پاسخ مطلوبي به واکسن نمي دهند</a:t>
            </a:r>
            <a:r>
              <a:rPr lang="en-US" b="1" dirty="0" smtClean="0"/>
              <a:t>.</a:t>
            </a:r>
            <a:r>
              <a:rPr lang="ar-SA" b="1" dirty="0" smtClean="0"/>
              <a:t> واکسن هپاتيت </a:t>
            </a:r>
            <a:r>
              <a:rPr lang="en-US" b="1" dirty="0" smtClean="0"/>
              <a:t>B</a:t>
            </a:r>
            <a:r>
              <a:rPr lang="ar-SA" b="1" dirty="0" smtClean="0"/>
              <a:t> از انتقال عمودي و همچنین انتقال افقي در ميان اعضاي خانواده پيشگيري مي کند</a:t>
            </a:r>
            <a:r>
              <a:rPr lang="en-US" b="1" dirty="0" smtClean="0"/>
              <a:t>. </a:t>
            </a:r>
          </a:p>
          <a:p>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643998" cy="6286544"/>
          </a:xfrm>
        </p:spPr>
        <p:txBody>
          <a:bodyPr>
            <a:normAutofit fontScale="92500" lnSpcReduction="20000"/>
          </a:bodyPr>
          <a:lstStyle/>
          <a:p>
            <a:r>
              <a:rPr lang="ar-SA" b="1" dirty="0" smtClean="0"/>
              <a:t>برای ایجاد ايمني غيرفعال  به کار بردن ايمونوگلوبولين اختصاصی در روزهاي اول پس از مواجهه با ويروس اميدوار کننده است</a:t>
            </a:r>
            <a:r>
              <a:rPr lang="en-US" b="1" dirty="0" smtClean="0"/>
              <a:t>. </a:t>
            </a:r>
            <a:r>
              <a:rPr lang="ar-SA" b="1" dirty="0" smtClean="0"/>
              <a:t>افرادي که از طريق پوست يا مخاط با ويروس هپاتيت </a:t>
            </a:r>
            <a:r>
              <a:rPr lang="en-US" b="1" dirty="0" smtClean="0"/>
              <a:t>B</a:t>
            </a:r>
            <a:r>
              <a:rPr lang="ar-SA" b="1" dirty="0" smtClean="0"/>
              <a:t> آلوده مي شوند، بايد بلافاصله </a:t>
            </a:r>
            <a:r>
              <a:rPr lang="en-US" b="1" dirty="0" smtClean="0"/>
              <a:t>HBIG</a:t>
            </a:r>
            <a:r>
              <a:rPr lang="ar-SA" b="1" dirty="0" smtClean="0"/>
              <a:t> و واکسن را همزمان و در دو نقطه متفاوت از بدن دريافت کنند</a:t>
            </a:r>
            <a:r>
              <a:rPr lang="en-US" b="1" dirty="0" smtClean="0"/>
              <a:t>. </a:t>
            </a:r>
            <a:r>
              <a:rPr lang="ar-SA" b="1" dirty="0" smtClean="0"/>
              <a:t>بدين ترتيب علاوه بر اينکه ايمني پاسيو در کوتاه مدت موجب حفاظت فرد مي شود بدن ميزبان در پاسخ به واکسن نيز شروع به توليد آنتي بادي مي کند</a:t>
            </a:r>
            <a:r>
              <a:rPr lang="en-US" b="1" dirty="0" smtClean="0"/>
              <a:t>.</a:t>
            </a:r>
          </a:p>
          <a:p>
            <a:r>
              <a:rPr lang="en-US" b="1" dirty="0" smtClean="0"/>
              <a:t>HBIG</a:t>
            </a:r>
            <a:r>
              <a:rPr lang="ar-SA" b="1" dirty="0" smtClean="0"/>
              <a:t> از افرادي که قبلاً در معرض </a:t>
            </a:r>
            <a:r>
              <a:rPr lang="en-US" b="1" dirty="0" smtClean="0"/>
              <a:t>HBV</a:t>
            </a:r>
            <a:r>
              <a:rPr lang="ar-SA" b="1" dirty="0" smtClean="0"/>
              <a:t> بوده و سطوح بالايي از آنتي باي ضد </a:t>
            </a:r>
            <a:r>
              <a:rPr lang="en-US" b="1" dirty="0" smtClean="0"/>
              <a:t>HBV</a:t>
            </a:r>
            <a:r>
              <a:rPr lang="ar-SA" b="1" dirty="0" smtClean="0"/>
              <a:t> در سرم خود دارند تهيه شده است</a:t>
            </a:r>
            <a:r>
              <a:rPr lang="en-US" b="1" dirty="0" smtClean="0"/>
              <a:t>.</a:t>
            </a:r>
            <a:r>
              <a:rPr lang="ar-SA" b="1" dirty="0" smtClean="0"/>
              <a:t>بيماراني که اخيراً در تماس با فرد مبتلا به عفونت مزمن </a:t>
            </a:r>
            <a:r>
              <a:rPr lang="en-US" b="1" dirty="0" smtClean="0"/>
              <a:t>HBV</a:t>
            </a:r>
            <a:r>
              <a:rPr lang="ar-SA" b="1" dirty="0" smtClean="0"/>
              <a:t> بودند و هم اکنون در دوره کمون ميباشند، مي بايست </a:t>
            </a:r>
            <a:r>
              <a:rPr lang="en-US" b="1" dirty="0" smtClean="0"/>
              <a:t>HBIG</a:t>
            </a:r>
            <a:r>
              <a:rPr lang="ar-SA" b="1" dirty="0" smtClean="0"/>
              <a:t> را دريافت کنند هم چنين واکسن هپاتيت </a:t>
            </a:r>
            <a:r>
              <a:rPr lang="en-US" b="1" dirty="0" smtClean="0"/>
              <a:t>B</a:t>
            </a:r>
            <a:r>
              <a:rPr lang="ar-SA" b="1" dirty="0" smtClean="0"/>
              <a:t> براي افرادي که قبلاً واکسينه نشده اند بايد تجويز شود</a:t>
            </a:r>
            <a:r>
              <a:rPr lang="en-US" b="1" dirty="0" smtClean="0"/>
              <a:t>. </a:t>
            </a:r>
            <a:r>
              <a:rPr lang="ar-SA" b="1" dirty="0" smtClean="0"/>
              <a:t>در بيماراني که به واکسن پاسخ مناسب ندادند تزريق ايمونوگلوبولين تنها راه پيشگيري ميباشد</a:t>
            </a:r>
            <a:r>
              <a:rPr lang="en-US" b="1" dirty="0" smtClean="0"/>
              <a:t>. HBIG</a:t>
            </a:r>
            <a:r>
              <a:rPr lang="ar-SA" b="1" dirty="0" smtClean="0"/>
              <a:t>، داخل عضلاني تزريق مي شود و سطوح بالايي از آنتي بادي ضد </a:t>
            </a:r>
            <a:r>
              <a:rPr lang="en-US" b="1" dirty="0" smtClean="0"/>
              <a:t>HBV</a:t>
            </a:r>
            <a:r>
              <a:rPr lang="ar-SA" b="1" dirty="0" smtClean="0"/>
              <a:t> را توليد مي کند</a:t>
            </a:r>
            <a:r>
              <a:rPr lang="en-US" b="1" dirty="0" smtClean="0"/>
              <a:t>. </a:t>
            </a:r>
            <a:r>
              <a:rPr lang="ar-SA" b="1" dirty="0" smtClean="0"/>
              <a:t>در بيماراني که به طور واقعي در تماس با </a:t>
            </a:r>
            <a:r>
              <a:rPr lang="en-US" b="1" dirty="0" smtClean="0"/>
              <a:t>HBV</a:t>
            </a:r>
            <a:r>
              <a:rPr lang="ar-SA" b="1" dirty="0" smtClean="0"/>
              <a:t> نبوده اند بعد از تزريق </a:t>
            </a:r>
            <a:r>
              <a:rPr lang="en-US" b="1" dirty="0" smtClean="0"/>
              <a:t>HBIG</a:t>
            </a:r>
            <a:r>
              <a:rPr lang="ar-SA" b="1" dirty="0" smtClean="0"/>
              <a:t> سطوح سرمي </a:t>
            </a:r>
            <a:r>
              <a:rPr lang="en-US" b="1" dirty="0" smtClean="0"/>
              <a:t>Anti-HBs</a:t>
            </a:r>
            <a:r>
              <a:rPr lang="ar-SA" b="1" dirty="0" smtClean="0"/>
              <a:t> به تدريج کاهش مي يابد و در عرض چندين ماه، در سرم غير قابل شناسايي مي شود</a:t>
            </a:r>
            <a:r>
              <a:rPr lang="en-US" b="1" dirty="0" smtClean="0"/>
              <a:t>. </a:t>
            </a:r>
            <a:r>
              <a:rPr lang="ar-SA" b="1" dirty="0" smtClean="0"/>
              <a:t>در حاليکه در بيماراني که به طور واقعي در تماس با ويروس بوده اند، سطوح بالايي از </a:t>
            </a:r>
            <a:r>
              <a:rPr lang="en-US" b="1" dirty="0" smtClean="0"/>
              <a:t>Anti-HBs</a:t>
            </a:r>
            <a:r>
              <a:rPr lang="ar-SA" b="1" dirty="0" smtClean="0"/>
              <a:t> در خون جريان پيدا مي کند و به ذرات ويروس اتصال پيدا کرده و ممکن است يک عفونت خفيف يا بدون علامت ظاهر شود</a:t>
            </a:r>
            <a:r>
              <a:rPr lang="en-US" b="1" dirty="0" smtClean="0"/>
              <a:t>.</a:t>
            </a:r>
          </a:p>
          <a:p>
            <a:endParaRPr lang="fa-I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85818"/>
          </a:xfrm>
        </p:spPr>
        <p:txBody>
          <a:bodyPr>
            <a:normAutofit fontScale="90000"/>
          </a:bodyPr>
          <a:lstStyle/>
          <a:p>
            <a:pPr algn="ctr"/>
            <a:r>
              <a:rPr lang="fa-IR" b="1" dirty="0" smtClean="0"/>
              <a:t>واکسیناسیون</a:t>
            </a:r>
            <a:endParaRPr lang="fa-IR" dirty="0"/>
          </a:p>
        </p:txBody>
      </p:sp>
      <p:sp>
        <p:nvSpPr>
          <p:cNvPr id="3" name="Content Placeholder 2"/>
          <p:cNvSpPr>
            <a:spLocks noGrp="1"/>
          </p:cNvSpPr>
          <p:nvPr>
            <p:ph idx="1"/>
          </p:nvPr>
        </p:nvSpPr>
        <p:spPr>
          <a:xfrm>
            <a:off x="357158" y="1285860"/>
            <a:ext cx="8329642" cy="5214974"/>
          </a:xfrm>
        </p:spPr>
        <p:txBody>
          <a:bodyPr>
            <a:normAutofit fontScale="92500" lnSpcReduction="20000"/>
          </a:bodyPr>
          <a:lstStyle/>
          <a:p>
            <a:r>
              <a:rPr lang="ar-SA" b="1" dirty="0" smtClean="0"/>
              <a:t>عوامل کاهش دهنده اثر ايمني زايي واکسن شامل موارد زير است:</a:t>
            </a:r>
            <a:endParaRPr lang="fa-IR" b="1" dirty="0" smtClean="0"/>
          </a:p>
          <a:p>
            <a:r>
              <a:rPr lang="fa-IR" b="1" dirty="0" smtClean="0"/>
              <a:t>1-</a:t>
            </a:r>
            <a:r>
              <a:rPr lang="ar-SA" b="1" dirty="0" smtClean="0"/>
              <a:t>سن بالاي </a:t>
            </a:r>
            <a:r>
              <a:rPr lang="en-US" b="1" dirty="0" smtClean="0">
                <a:latin typeface="Times New Roman" pitchFamily="18" charset="0"/>
                <a:cs typeface="Times New Roman" pitchFamily="18" charset="0"/>
              </a:rPr>
              <a:t>40</a:t>
            </a:r>
            <a:r>
              <a:rPr lang="en-US" b="1" dirty="0" smtClean="0"/>
              <a:t> </a:t>
            </a:r>
            <a:r>
              <a:rPr lang="ar-SA" b="1" dirty="0" smtClean="0"/>
              <a:t>سال</a:t>
            </a:r>
            <a:endParaRPr lang="en-US" b="1" dirty="0" smtClean="0"/>
          </a:p>
          <a:p>
            <a:r>
              <a:rPr lang="fa-IR" b="1" dirty="0" smtClean="0"/>
              <a:t>2-</a:t>
            </a:r>
            <a:r>
              <a:rPr lang="en-US" b="1" dirty="0" smtClean="0"/>
              <a:t> </a:t>
            </a:r>
            <a:r>
              <a:rPr lang="ar-SA" b="1" dirty="0" smtClean="0"/>
              <a:t>جنس مذکر</a:t>
            </a:r>
            <a:endParaRPr lang="en-US" b="1" dirty="0" smtClean="0"/>
          </a:p>
          <a:p>
            <a:r>
              <a:rPr lang="fa-IR" b="1" dirty="0" smtClean="0"/>
              <a:t>3-</a:t>
            </a:r>
            <a:r>
              <a:rPr lang="en-US" b="1" dirty="0" smtClean="0"/>
              <a:t> </a:t>
            </a:r>
            <a:r>
              <a:rPr lang="ar-SA" b="1" dirty="0" smtClean="0"/>
              <a:t>چاقي</a:t>
            </a:r>
            <a:endParaRPr lang="en-US" b="1" dirty="0" smtClean="0"/>
          </a:p>
          <a:p>
            <a:r>
              <a:rPr lang="fa-IR" b="1" dirty="0" smtClean="0"/>
              <a:t>4-</a:t>
            </a:r>
            <a:r>
              <a:rPr lang="en-US" b="1" dirty="0" smtClean="0"/>
              <a:t> </a:t>
            </a:r>
            <a:r>
              <a:rPr lang="ar-SA" b="1" dirty="0" smtClean="0"/>
              <a:t>افراد با مشخصات ژنتيکي خاص </a:t>
            </a:r>
            <a:endParaRPr lang="en-US" b="1" dirty="0" smtClean="0"/>
          </a:p>
          <a:p>
            <a:r>
              <a:rPr lang="fa-IR" b="1" dirty="0" smtClean="0"/>
              <a:t>5-</a:t>
            </a:r>
            <a:r>
              <a:rPr lang="en-US" b="1" dirty="0" smtClean="0"/>
              <a:t> </a:t>
            </a:r>
            <a:r>
              <a:rPr lang="ar-SA" b="1" dirty="0" smtClean="0"/>
              <a:t>همودياليز </a:t>
            </a:r>
            <a:r>
              <a:rPr lang="en-US" b="1" dirty="0" smtClean="0"/>
              <a:t>)</a:t>
            </a:r>
            <a:r>
              <a:rPr lang="ar-SA" b="1" dirty="0" smtClean="0"/>
              <a:t>نارسايي مزمن کليه</a:t>
            </a:r>
            <a:r>
              <a:rPr lang="en-US" b="1" dirty="0" smtClean="0"/>
              <a:t>(</a:t>
            </a:r>
          </a:p>
          <a:p>
            <a:r>
              <a:rPr lang="fa-IR" b="1" dirty="0" smtClean="0"/>
              <a:t>6-</a:t>
            </a:r>
            <a:r>
              <a:rPr lang="en-US" b="1" dirty="0" smtClean="0"/>
              <a:t> </a:t>
            </a:r>
            <a:r>
              <a:rPr lang="ar-SA" b="1" dirty="0" smtClean="0"/>
              <a:t>عفونت </a:t>
            </a:r>
            <a:r>
              <a:rPr lang="en-US" b="1" dirty="0" smtClean="0"/>
              <a:t>HIV</a:t>
            </a:r>
          </a:p>
          <a:p>
            <a:r>
              <a:rPr lang="fa-IR" b="1" dirty="0" smtClean="0"/>
              <a:t>7-</a:t>
            </a:r>
            <a:r>
              <a:rPr lang="en-US" b="1" dirty="0" smtClean="0"/>
              <a:t> </a:t>
            </a:r>
            <a:r>
              <a:rPr lang="ar-SA" b="1" dirty="0" smtClean="0"/>
              <a:t>افراد بانقص ايمني يا تحت درمان با داروهاي متوقف کننده سيستم ايمني</a:t>
            </a:r>
            <a:endParaRPr lang="en-US" b="1" dirty="0" smtClean="0"/>
          </a:p>
          <a:p>
            <a:r>
              <a:rPr lang="fa-IR" b="1" dirty="0" smtClean="0"/>
              <a:t>8-</a:t>
            </a:r>
            <a:r>
              <a:rPr lang="ar-SA" b="1" dirty="0" smtClean="0"/>
              <a:t>سيگاری ها</a:t>
            </a:r>
            <a:endParaRPr lang="en-US" b="1" dirty="0" smtClean="0"/>
          </a:p>
          <a:p>
            <a:r>
              <a:rPr lang="fa-IR" b="1" dirty="0" smtClean="0"/>
              <a:t>9-</a:t>
            </a:r>
            <a:r>
              <a:rPr lang="en-US" b="1" dirty="0" smtClean="0"/>
              <a:t> </a:t>
            </a:r>
            <a:r>
              <a:rPr lang="ar-SA" b="1" dirty="0" smtClean="0"/>
              <a:t>تزريق زيرجلدي واکسن</a:t>
            </a:r>
            <a:endParaRPr lang="en-US" b="1" dirty="0" smtClean="0"/>
          </a:p>
          <a:p>
            <a:r>
              <a:rPr lang="fa-IR" b="1" dirty="0" smtClean="0"/>
              <a:t>10-</a:t>
            </a:r>
            <a:r>
              <a:rPr lang="en-US" b="1" dirty="0" smtClean="0"/>
              <a:t> </a:t>
            </a:r>
            <a:r>
              <a:rPr lang="ar-SA" b="1" dirty="0" smtClean="0"/>
              <a:t>تزريق در ناحيه باسن</a:t>
            </a:r>
            <a:endParaRPr lang="en-US" b="1" dirty="0" smtClean="0"/>
          </a:p>
          <a:p>
            <a:r>
              <a:rPr lang="fa-IR" b="1" dirty="0" smtClean="0"/>
              <a:t>11-</a:t>
            </a:r>
            <a:r>
              <a:rPr lang="ar-SA" b="1" dirty="0" smtClean="0"/>
              <a:t>يخ زدگي واکسن</a:t>
            </a:r>
            <a:endParaRPr lang="en-US" b="1" dirty="0" smtClean="0"/>
          </a:p>
          <a:p>
            <a:r>
              <a:rPr lang="fa-IR" b="1" dirty="0" smtClean="0"/>
              <a:t>12-</a:t>
            </a:r>
            <a:r>
              <a:rPr lang="en-US" b="1" dirty="0" smtClean="0"/>
              <a:t> </a:t>
            </a:r>
            <a:r>
              <a:rPr lang="ar-SA" b="1" dirty="0" smtClean="0"/>
              <a:t>واکسيناسيون تسريع شده</a:t>
            </a:r>
            <a:endParaRPr lang="en-US" b="1"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443914" cy="938962"/>
          </a:xfrm>
        </p:spPr>
        <p:txBody>
          <a:bodyPr>
            <a:normAutofit fontScale="90000"/>
          </a:bodyPr>
          <a:lstStyle/>
          <a:p>
            <a:pPr algn="ctr"/>
            <a:r>
              <a:rPr lang="ar-SA" sz="3600" b="1" dirty="0" smtClean="0">
                <a:latin typeface="Times New Roman" pitchFamily="18" charset="0"/>
                <a:cs typeface="Times New Roman" pitchFamily="18" charset="0"/>
              </a:rPr>
              <a:t>واکسیناسیون  هپاتیت</a:t>
            </a:r>
            <a:r>
              <a:rPr lang="en-US" sz="3600" b="1" dirty="0" smtClean="0">
                <a:latin typeface="Times New Roman" pitchFamily="18" charset="0"/>
                <a:cs typeface="Times New Roman" pitchFamily="18" charset="0"/>
              </a:rPr>
              <a:t>B </a:t>
            </a:r>
            <a:r>
              <a:rPr lang="fa-IR" sz="3600" b="1" dirty="0" smtClean="0">
                <a:latin typeface="Times New Roman" pitchFamily="18" charset="0"/>
                <a:cs typeface="Times New Roman" pitchFamily="18" charset="0"/>
              </a:rPr>
              <a:t> </a:t>
            </a:r>
            <a:r>
              <a:rPr lang="ar-SA" sz="3600" b="1" dirty="0" smtClean="0">
                <a:latin typeface="Times New Roman" pitchFamily="18" charset="0"/>
                <a:cs typeface="Times New Roman" pitchFamily="18" charset="0"/>
              </a:rPr>
              <a:t>برای افراد زیر توصیه </a:t>
            </a:r>
            <a:r>
              <a:rPr lang="fa-IR" sz="3600" b="1" dirty="0" smtClean="0">
                <a:latin typeface="Times New Roman" pitchFamily="18" charset="0"/>
                <a:cs typeface="Times New Roman" pitchFamily="18" charset="0"/>
              </a:rPr>
              <a:t>می گردد:</a:t>
            </a:r>
            <a:endParaRPr lang="fa-IR"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42844" y="1500174"/>
            <a:ext cx="8786874" cy="4967302"/>
          </a:xfrm>
        </p:spPr>
        <p:txBody>
          <a:bodyPr/>
          <a:lstStyle/>
          <a:p>
            <a:pPr>
              <a:buNone/>
            </a:pPr>
            <a:r>
              <a:rPr lang="fa-IR" dirty="0" smtClean="0"/>
              <a:t>1</a:t>
            </a:r>
            <a:r>
              <a:rPr lang="en-US" b="1" dirty="0" smtClean="0"/>
              <a:t>-</a:t>
            </a:r>
            <a:r>
              <a:rPr lang="ar-SA" b="1" dirty="0" smtClean="0"/>
              <a:t>کليه پرسنل شاغل در مراکز بهداشتي</a:t>
            </a:r>
            <a:r>
              <a:rPr lang="en-US" b="1" dirty="0" smtClean="0"/>
              <a:t>- </a:t>
            </a:r>
            <a:r>
              <a:rPr lang="ar-SA" b="1" dirty="0" smtClean="0"/>
              <a:t>درماني که با خون و ترشحات آغشته به خون به نحوي در تماس هستند </a:t>
            </a:r>
            <a:r>
              <a:rPr lang="en-US" b="1" dirty="0" smtClean="0"/>
              <a:t>)</a:t>
            </a:r>
            <a:r>
              <a:rPr lang="ar-SA" b="1" dirty="0" smtClean="0"/>
              <a:t> شامل پزشکان، پرستاران، ماماها، دندانپزشکان، کمک دندانپزشکان، بهياران، واکسيناتورها، کارشناسان و تکنسين هاي آزمايشگاهها ، نظافت چيان واحدهاي بهداشتي درماني و آزمايشگاهها ، دانشجويان رشته هاي پزشکي و پيراپزشکي و دانش آموزان بهورزي</a:t>
            </a:r>
            <a:r>
              <a:rPr lang="en-US" b="1" dirty="0" smtClean="0"/>
              <a:t>(.</a:t>
            </a:r>
          </a:p>
          <a:p>
            <a:pPr>
              <a:buNone/>
            </a:pPr>
            <a:r>
              <a:rPr lang="fa-IR" b="1" dirty="0" smtClean="0"/>
              <a:t>2</a:t>
            </a:r>
            <a:r>
              <a:rPr lang="en-US" b="1" dirty="0" smtClean="0"/>
              <a:t>- </a:t>
            </a:r>
            <a:r>
              <a:rPr lang="ar-SA" b="1" dirty="0" smtClean="0"/>
              <a:t>بيماران تحت دياليز و افرادي که به طور مکرر خون و فرآورده هاي خوني دريافت مي کنند مانند افراد مبتلا به تالاسمي و هموفيلي</a:t>
            </a:r>
            <a:r>
              <a:rPr lang="en-US" b="1" dirty="0" smtClean="0"/>
              <a:t>.</a:t>
            </a:r>
          </a:p>
          <a:p>
            <a:pPr>
              <a:buNone/>
            </a:pPr>
            <a:r>
              <a:rPr lang="fa-IR" b="1" dirty="0" smtClean="0"/>
              <a:t>3-</a:t>
            </a:r>
            <a:r>
              <a:rPr lang="en-US" b="1" dirty="0" smtClean="0"/>
              <a:t> </a:t>
            </a:r>
            <a:r>
              <a:rPr lang="ar-SA" b="1" dirty="0" smtClean="0"/>
              <a:t>زندانياني که داراي رفتارهاي پرخطر هستند و محکوميت آنها بيش از </a:t>
            </a:r>
            <a:r>
              <a:rPr lang="en-US" b="1" dirty="0" smtClean="0"/>
              <a:t>6</a:t>
            </a:r>
            <a:r>
              <a:rPr lang="fa-IR" b="1" dirty="0" smtClean="0"/>
              <a:t> </a:t>
            </a:r>
            <a:r>
              <a:rPr lang="ar-SA" b="1" dirty="0" smtClean="0"/>
              <a:t>ماه مي باشد</a:t>
            </a:r>
            <a:r>
              <a:rPr lang="en-US" b="1" dirty="0" smtClean="0"/>
              <a:t>.</a:t>
            </a:r>
          </a:p>
          <a:p>
            <a:pPr>
              <a:buNone/>
            </a:pPr>
            <a:r>
              <a:rPr lang="fa-IR" b="1" dirty="0" smtClean="0"/>
              <a:t>4-</a:t>
            </a:r>
            <a:r>
              <a:rPr lang="en-US" b="1" dirty="0" smtClean="0"/>
              <a:t> </a:t>
            </a:r>
            <a:r>
              <a:rPr lang="ar-SA" b="1" dirty="0" smtClean="0"/>
              <a:t>خانواده فرد </a:t>
            </a:r>
            <a:r>
              <a:rPr lang="en-US" b="1" dirty="0" smtClean="0"/>
              <a:t>HBs Ag</a:t>
            </a:r>
            <a:r>
              <a:rPr lang="ar-SA" b="1" dirty="0" smtClean="0"/>
              <a:t> مثبت</a:t>
            </a:r>
            <a:r>
              <a:rPr lang="en-US" b="1" dirty="0" smtClean="0"/>
              <a:t>.</a:t>
            </a:r>
          </a:p>
          <a:p>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714380"/>
          </a:xfrm>
        </p:spPr>
        <p:txBody>
          <a:bodyPr>
            <a:noAutofit/>
          </a:bodyPr>
          <a:lstStyle/>
          <a:p>
            <a:r>
              <a:rPr lang="ar-SA" sz="3200" b="1" dirty="0" smtClean="0">
                <a:latin typeface="Times New Roman" pitchFamily="18" charset="0"/>
                <a:cs typeface="Times New Roman" pitchFamily="18" charset="0"/>
              </a:rPr>
              <a:t>واکسیناسیون  هپاتیت</a:t>
            </a:r>
            <a:r>
              <a:rPr lang="en-US" sz="3200" b="1" dirty="0" smtClean="0">
                <a:latin typeface="Times New Roman" pitchFamily="18" charset="0"/>
                <a:cs typeface="Times New Roman" pitchFamily="18" charset="0"/>
              </a:rPr>
              <a:t>B </a:t>
            </a:r>
            <a:r>
              <a:rPr lang="fa-IR"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برای افراد زیر توصیه </a:t>
            </a:r>
            <a:r>
              <a:rPr lang="fa-IR" sz="3200" b="1" dirty="0" smtClean="0">
                <a:latin typeface="Times New Roman" pitchFamily="18" charset="0"/>
                <a:cs typeface="Times New Roman" pitchFamily="18" charset="0"/>
              </a:rPr>
              <a:t>می گردد:</a:t>
            </a:r>
            <a:endParaRPr lang="fa-IR" sz="2800" dirty="0"/>
          </a:p>
        </p:txBody>
      </p:sp>
      <p:sp>
        <p:nvSpPr>
          <p:cNvPr id="3" name="Content Placeholder 2"/>
          <p:cNvSpPr>
            <a:spLocks noGrp="1"/>
          </p:cNvSpPr>
          <p:nvPr>
            <p:ph idx="1"/>
          </p:nvPr>
        </p:nvSpPr>
        <p:spPr>
          <a:xfrm>
            <a:off x="142844" y="1428736"/>
            <a:ext cx="8786874" cy="5000660"/>
          </a:xfrm>
        </p:spPr>
        <p:txBody>
          <a:bodyPr/>
          <a:lstStyle/>
          <a:p>
            <a:pPr>
              <a:buNone/>
            </a:pPr>
            <a:r>
              <a:rPr lang="fa-IR" b="1" dirty="0" smtClean="0"/>
              <a:t>5-</a:t>
            </a:r>
            <a:r>
              <a:rPr lang="en-US" b="1" dirty="0" smtClean="0"/>
              <a:t> </a:t>
            </a:r>
            <a:r>
              <a:rPr lang="ar-SA" b="1" dirty="0" smtClean="0"/>
              <a:t>افراد آلوده به هپاتيت </a:t>
            </a:r>
            <a:r>
              <a:rPr lang="en-US" sz="2800" b="1" dirty="0" smtClean="0">
                <a:latin typeface="Times New Roman" pitchFamily="18" charset="0"/>
                <a:cs typeface="Times New Roman" pitchFamily="18" charset="0"/>
              </a:rPr>
              <a:t>c</a:t>
            </a:r>
            <a:r>
              <a:rPr lang="ar-SA" b="1" dirty="0" smtClean="0"/>
              <a:t> که حداقل يک تست تکميلي مثبت دارند</a:t>
            </a:r>
            <a:r>
              <a:rPr lang="en-US" b="1" dirty="0" smtClean="0"/>
              <a:t>.</a:t>
            </a:r>
          </a:p>
          <a:p>
            <a:pPr>
              <a:buNone/>
            </a:pPr>
            <a:r>
              <a:rPr lang="fa-IR" b="1" dirty="0" smtClean="0"/>
              <a:t>6</a:t>
            </a:r>
            <a:r>
              <a:rPr lang="en-US" b="1" dirty="0" smtClean="0"/>
              <a:t>- </a:t>
            </a:r>
            <a:r>
              <a:rPr lang="ar-SA" b="1" dirty="0" smtClean="0"/>
              <a:t>افراد داراي رفتارهاي پرخطر جنسي و اعتياد تزريقي که تحت پيگيري مداوم هستند</a:t>
            </a:r>
            <a:r>
              <a:rPr lang="en-US" b="1" dirty="0" smtClean="0"/>
              <a:t>.</a:t>
            </a:r>
          </a:p>
          <a:p>
            <a:pPr>
              <a:buNone/>
            </a:pPr>
            <a:r>
              <a:rPr lang="fa-IR" b="1" dirty="0" smtClean="0"/>
              <a:t>7</a:t>
            </a:r>
            <a:r>
              <a:rPr lang="en-US" b="1" dirty="0" smtClean="0"/>
              <a:t>- </a:t>
            </a:r>
            <a:r>
              <a:rPr lang="ar-SA" b="1" dirty="0" smtClean="0"/>
              <a:t>آتشنشان ها، امداد گران اورژانس، زندان بانان، کارشناسان آزمايشگاه</a:t>
            </a:r>
            <a:r>
              <a:rPr lang="en-US" b="1" dirty="0" smtClean="0"/>
              <a:t> </a:t>
            </a:r>
            <a:r>
              <a:rPr lang="ar-SA" b="1" dirty="0" smtClean="0"/>
              <a:t>هاي تحقيقات جنايي و صحنه جرم</a:t>
            </a:r>
            <a:r>
              <a:rPr lang="en-US" b="1" dirty="0" smtClean="0"/>
              <a:t>.</a:t>
            </a:r>
          </a:p>
          <a:p>
            <a:pPr>
              <a:buNone/>
            </a:pPr>
            <a:r>
              <a:rPr lang="fa-IR" b="1" dirty="0" smtClean="0"/>
              <a:t>8</a:t>
            </a:r>
            <a:r>
              <a:rPr lang="en-US" b="1" dirty="0" smtClean="0"/>
              <a:t>-</a:t>
            </a:r>
            <a:r>
              <a:rPr lang="ar-SA" b="1" dirty="0" smtClean="0"/>
              <a:t>کودکان که در کانون هاي اصلاح و تربيت نگهداري مي شوند</a:t>
            </a:r>
            <a:r>
              <a:rPr lang="en-US" b="1" dirty="0" smtClean="0"/>
              <a:t>. </a:t>
            </a:r>
            <a:r>
              <a:rPr lang="ar-SA" b="1" dirty="0" smtClean="0"/>
              <a:t>کودکان عقب مانده ذهني و پرسنل موسسات نگهداري اين کودکان و خانه سالمندان و معلمين مدارس استثنايي</a:t>
            </a:r>
            <a:r>
              <a:rPr lang="en-US" b="1" dirty="0" smtClean="0"/>
              <a:t>.</a:t>
            </a:r>
          </a:p>
          <a:p>
            <a:pPr>
              <a:buNone/>
            </a:pPr>
            <a:r>
              <a:rPr lang="fa-IR" b="1" dirty="0" smtClean="0"/>
              <a:t>9-</a:t>
            </a:r>
            <a:r>
              <a:rPr lang="ar-SA" b="1" dirty="0" smtClean="0"/>
              <a:t>رفتگران شهرداري</a:t>
            </a:r>
            <a:r>
              <a:rPr lang="en-US" b="1" dirty="0" smtClean="0"/>
              <a:t> </a:t>
            </a:r>
            <a:r>
              <a:rPr lang="ar-SA" b="1" dirty="0" smtClean="0"/>
              <a:t>ها</a:t>
            </a:r>
            <a:r>
              <a:rPr lang="en-US" b="1" dirty="0" smtClean="0"/>
              <a:t>.</a:t>
            </a:r>
          </a:p>
          <a:p>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714380"/>
          </a:xfrm>
        </p:spPr>
        <p:txBody>
          <a:bodyPr>
            <a:normAutofit fontScale="90000"/>
          </a:bodyPr>
          <a:lstStyle/>
          <a:p>
            <a:pPr algn="ctr"/>
            <a:r>
              <a:rPr lang="ar-SA" b="1" dirty="0" smtClean="0"/>
              <a:t>اندیکاسیون دوز یادآور</a:t>
            </a:r>
            <a:endParaRPr lang="en-US" dirty="0"/>
          </a:p>
        </p:txBody>
      </p:sp>
      <p:sp>
        <p:nvSpPr>
          <p:cNvPr id="3" name="Content Placeholder 2"/>
          <p:cNvSpPr>
            <a:spLocks noGrp="1"/>
          </p:cNvSpPr>
          <p:nvPr>
            <p:ph idx="1"/>
          </p:nvPr>
        </p:nvSpPr>
        <p:spPr>
          <a:xfrm>
            <a:off x="214282" y="1357298"/>
            <a:ext cx="8572560" cy="5286412"/>
          </a:xfrm>
        </p:spPr>
        <p:txBody>
          <a:bodyPr>
            <a:normAutofit fontScale="92500"/>
          </a:bodyPr>
          <a:lstStyle/>
          <a:p>
            <a:r>
              <a:rPr lang="ar-SA" b="1" dirty="0" smtClean="0"/>
              <a:t>براي تعيين نياز به دوز يادآور در گروههاي پرخطر که سه نوبت واکسن را دريافت کردند، با توجه به تيتر آنتي بادي به شرح زير بايد عمل گردد</a:t>
            </a:r>
            <a:r>
              <a:rPr lang="en-US" b="1" dirty="0" smtClean="0"/>
              <a:t>:</a:t>
            </a:r>
          </a:p>
          <a:p>
            <a:r>
              <a:rPr lang="ar-SA" b="1" dirty="0" smtClean="0"/>
              <a:t>الف</a:t>
            </a:r>
            <a:r>
              <a:rPr lang="en-US" b="1" dirty="0" smtClean="0"/>
              <a:t>) </a:t>
            </a:r>
            <a:r>
              <a:rPr lang="ar-SA" b="1" dirty="0" smtClean="0"/>
              <a:t>چنانچه فردي از اين گروه، سه ماه پس از دريافت آخرين نوبت واکسن هپاتيت </a:t>
            </a:r>
            <a:r>
              <a:rPr lang="en-US" b="1" dirty="0" smtClean="0"/>
              <a:t>B</a:t>
            </a:r>
            <a:r>
              <a:rPr lang="ar-SA" b="1" dirty="0" smtClean="0"/>
              <a:t>، سطح آنتي بادي خود را بررسي و تيتر آنتي بادي وي بيش از </a:t>
            </a:r>
            <a:r>
              <a:rPr lang="en-US" b="1" dirty="0" smtClean="0">
                <a:latin typeface="Times New Roman" pitchFamily="18" charset="0"/>
                <a:cs typeface="Times New Roman" pitchFamily="18" charset="0"/>
              </a:rPr>
              <a:t>10</a:t>
            </a:r>
            <a:r>
              <a:rPr lang="en-US" b="1" dirty="0" smtClean="0"/>
              <a:t>Iu/ml</a:t>
            </a:r>
            <a:r>
              <a:rPr lang="ar-SA" b="1" dirty="0" smtClean="0"/>
              <a:t> باشد، نيازي به دوز  بوستر ندارد و چنانچه ميزان آنتي بادي زير </a:t>
            </a:r>
            <a:r>
              <a:rPr lang="en-US" b="1" dirty="0" smtClean="0">
                <a:latin typeface="Times New Roman" pitchFamily="18" charset="0"/>
                <a:cs typeface="Times New Roman" pitchFamily="18" charset="0"/>
              </a:rPr>
              <a:t>10</a:t>
            </a:r>
            <a:r>
              <a:rPr lang="en-US" b="1" dirty="0" smtClean="0"/>
              <a:t>Iu/ml</a:t>
            </a:r>
            <a:r>
              <a:rPr lang="ar-SA" b="1" dirty="0" smtClean="0"/>
              <a:t> باشد، لازم است مجدداً سه نوبت واکسن هپاتيت را دريافت نمايد</a:t>
            </a:r>
            <a:r>
              <a:rPr lang="en-US" b="1" dirty="0" smtClean="0"/>
              <a:t>.</a:t>
            </a:r>
          </a:p>
          <a:p>
            <a:r>
              <a:rPr lang="ar-SA" b="1" dirty="0" smtClean="0"/>
              <a:t>ب</a:t>
            </a:r>
            <a:r>
              <a:rPr lang="en-US" b="1" dirty="0" smtClean="0"/>
              <a:t>) </a:t>
            </a:r>
            <a:r>
              <a:rPr lang="ar-SA" b="1" dirty="0" smtClean="0"/>
              <a:t>چنانچه فردي در گذشته يک دوز واکسن هپاتيت </a:t>
            </a:r>
            <a:r>
              <a:rPr lang="en-US" b="1" dirty="0" smtClean="0"/>
              <a:t>B</a:t>
            </a:r>
            <a:r>
              <a:rPr lang="ar-SA" b="1" dirty="0" smtClean="0"/>
              <a:t> دريافت نموده </a:t>
            </a:r>
            <a:r>
              <a:rPr lang="en-US" b="1" dirty="0" smtClean="0"/>
              <a:t>(</a:t>
            </a:r>
            <a:r>
              <a:rPr lang="ar-SA" b="1" dirty="0" smtClean="0"/>
              <a:t>بيش از سه ماه</a:t>
            </a:r>
            <a:r>
              <a:rPr lang="en-US" b="1" dirty="0" smtClean="0"/>
              <a:t>)</a:t>
            </a:r>
            <a:r>
              <a:rPr lang="ar-SA" b="1" dirty="0" smtClean="0"/>
              <a:t>، پس از بررسي سطح آنتي بادي، با توجه به نتايج به شرح ذيل افدام گردد</a:t>
            </a:r>
            <a:r>
              <a:rPr lang="en-US" b="1" dirty="0" smtClean="0"/>
              <a:t>: </a:t>
            </a:r>
          </a:p>
          <a:p>
            <a:pPr lvl="0"/>
            <a:r>
              <a:rPr lang="ar-SA" b="1" dirty="0" smtClean="0"/>
              <a:t>چنانچه تيتر آنتي بادي وي  پس از گذشت سه ماه،بيش از </a:t>
            </a:r>
            <a:r>
              <a:rPr lang="en-US" b="1" dirty="0" smtClean="0">
                <a:latin typeface="Times New Roman" pitchFamily="18" charset="0"/>
                <a:cs typeface="Times New Roman" pitchFamily="18" charset="0"/>
              </a:rPr>
              <a:t>10</a:t>
            </a:r>
            <a:r>
              <a:rPr lang="en-US" b="1" dirty="0" smtClean="0"/>
              <a:t>Iu/ml</a:t>
            </a:r>
            <a:r>
              <a:rPr lang="ar-SA" b="1" dirty="0" smtClean="0"/>
              <a:t> باشد نيازي به دوز يادآور ندارد</a:t>
            </a:r>
            <a:r>
              <a:rPr lang="en-US" b="1" dirty="0" smtClean="0"/>
              <a:t>.</a:t>
            </a:r>
          </a:p>
          <a:p>
            <a:pPr lvl="0"/>
            <a:r>
              <a:rPr lang="ar-SA" b="1" dirty="0" smtClean="0"/>
              <a:t>چنانچه تيتر آنتي بادي اين فرد کمتر از </a:t>
            </a:r>
            <a:r>
              <a:rPr lang="en-US" b="1" dirty="0" smtClean="0">
                <a:latin typeface="Times New Roman" pitchFamily="18" charset="0"/>
                <a:cs typeface="Times New Roman" pitchFamily="18" charset="0"/>
              </a:rPr>
              <a:t>10</a:t>
            </a:r>
            <a:r>
              <a:rPr lang="en-US" b="1" dirty="0" smtClean="0"/>
              <a:t>Iu/ml</a:t>
            </a:r>
            <a:r>
              <a:rPr lang="ar-SA" b="1" dirty="0" smtClean="0"/>
              <a:t> باشد يک نوبت دوز يادآور دريافت نمايد</a:t>
            </a:r>
            <a:r>
              <a:rPr lang="en-US" b="1" dirty="0" smtClean="0"/>
              <a:t>. </a:t>
            </a:r>
            <a:r>
              <a:rPr lang="ar-SA" b="1" dirty="0" smtClean="0"/>
              <a:t>و حداقل دو هفته بعد سطح آنتي بادي مجدداً کنترل شده و در صورتيکه تيتر پايين تر از </a:t>
            </a:r>
            <a:r>
              <a:rPr lang="en-US" b="1" dirty="0" smtClean="0">
                <a:latin typeface="Times New Roman" pitchFamily="18" charset="0"/>
                <a:cs typeface="Times New Roman" pitchFamily="18" charset="0"/>
              </a:rPr>
              <a:t>10</a:t>
            </a:r>
            <a:r>
              <a:rPr lang="en-US" b="1" dirty="0" smtClean="0"/>
              <a:t>Iu/ml</a:t>
            </a:r>
            <a:r>
              <a:rPr lang="ar-SA" b="1" dirty="0" smtClean="0"/>
              <a:t> باشد، دو نوبت ديگر واکسن دريافت نمايد</a:t>
            </a:r>
            <a:r>
              <a:rPr lang="en-US" b="1" dirty="0" smtClean="0"/>
              <a:t>.</a:t>
            </a:r>
          </a:p>
          <a:p>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00660"/>
          </a:xfrm>
        </p:spPr>
        <p:txBody>
          <a:bodyPr/>
          <a:lstStyle/>
          <a:p>
            <a:endParaRPr lang="fa-IR" dirty="0" smtClean="0"/>
          </a:p>
          <a:p>
            <a:pPr>
              <a:buNone/>
            </a:pPr>
            <a:endParaRPr lang="fa-IR" sz="1600" dirty="0" smtClean="0"/>
          </a:p>
          <a:p>
            <a:pPr>
              <a:buNone/>
            </a:pPr>
            <a:endParaRPr lang="fa-IR" dirty="0" smtClean="0"/>
          </a:p>
          <a:p>
            <a:pPr>
              <a:buNone/>
            </a:pPr>
            <a:endParaRPr lang="fa-IR" dirty="0" smtClean="0"/>
          </a:p>
          <a:p>
            <a:pPr algn="ctr">
              <a:buNone/>
            </a:pPr>
            <a:r>
              <a:rPr lang="fa-IR" sz="4400" b="1" dirty="0" smtClean="0">
                <a:solidFill>
                  <a:srgbClr val="FF0000"/>
                </a:solidFill>
              </a:rPr>
              <a:t>حالت ها ی مختلف و تفسیر ایمنولوژیکی هپاتیت </a:t>
            </a:r>
            <a:r>
              <a:rPr lang="en-US" sz="4400" b="1" dirty="0" smtClean="0">
                <a:solidFill>
                  <a:srgbClr val="FF0000"/>
                </a:solidFill>
              </a:rPr>
              <a:t>B</a:t>
            </a:r>
            <a:endParaRPr lang="fa-IR" sz="4400"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935163"/>
          <a:ext cx="8229600" cy="3112767"/>
        </p:xfrm>
        <a:graphic>
          <a:graphicData uri="http://schemas.openxmlformats.org/drawingml/2006/table">
            <a:tbl>
              <a:tblPr rtl="1" firstRow="1" bandRow="1">
                <a:tableStyleId>{5C22544A-7EE6-4342-B048-85BDC9FD1C3A}</a:tableStyleId>
              </a:tblPr>
              <a:tblGrid>
                <a:gridCol w="1735000"/>
                <a:gridCol w="2136742"/>
                <a:gridCol w="2009876"/>
                <a:gridCol w="2347982"/>
              </a:tblGrid>
              <a:tr h="370840">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765807">
                <a:tc rowSpan="3">
                  <a:txBody>
                    <a:bodyPr/>
                    <a:lstStyle/>
                    <a:p>
                      <a:pPr rtl="1"/>
                      <a:endParaRPr lang="en-US" sz="2800" b="1" dirty="0" smtClean="0"/>
                    </a:p>
                    <a:p>
                      <a:pPr rtl="1"/>
                      <a:endParaRPr lang="fa-IR" sz="2800" b="1" dirty="0" smtClean="0"/>
                    </a:p>
                    <a:p>
                      <a:pPr algn="ctr" rtl="1"/>
                      <a:r>
                        <a:rPr lang="fa-IR" sz="32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Case 1</a:t>
                      </a:r>
                      <a:endParaRPr lang="fa-IR" sz="3200" b="1" dirty="0">
                        <a:latin typeface="Times New Roman" pitchFamily="18" charset="0"/>
                        <a:cs typeface="Times New Roman" pitchFamily="18" charset="0"/>
                      </a:endParaRPr>
                    </a:p>
                  </a:txBody>
                  <a:tcPr/>
                </a:tc>
                <a:tc>
                  <a:txBody>
                    <a:bodyPr/>
                    <a:lstStyle/>
                    <a:p>
                      <a:pPr algn="ctr"/>
                      <a:r>
                        <a:rPr kumimoji="0" lang="en-US" sz="2800" b="1" kern="1200" dirty="0" err="1" smtClean="0">
                          <a:solidFill>
                            <a:srgbClr val="FF0000"/>
                          </a:solidFill>
                          <a:latin typeface="+mn-lt"/>
                          <a:ea typeface="+mn-ea"/>
                          <a:cs typeface="+mn-cs"/>
                        </a:rPr>
                        <a:t>HBsAg</a:t>
                      </a:r>
                      <a:endParaRPr kumimoji="0" lang="en-US" sz="2800" b="1" kern="1200" dirty="0">
                        <a:solidFill>
                          <a:srgbClr val="FF0000"/>
                        </a:solidFill>
                        <a:latin typeface="+mn-lt"/>
                        <a:ea typeface="+mn-ea"/>
                        <a:cs typeface="+mn-cs"/>
                      </a:endParaRPr>
                    </a:p>
                  </a:txBody>
                  <a:tcPr/>
                </a:tc>
                <a:tc>
                  <a:txBody>
                    <a:bodyPr/>
                    <a:lstStyle/>
                    <a:p>
                      <a:pPr algn="ctr" rtl="1"/>
                      <a:r>
                        <a:rPr lang="fa-IR" sz="2800" b="1" dirty="0" smtClean="0"/>
                        <a:t>منفی</a:t>
                      </a:r>
                      <a:endParaRPr lang="fa-IR" sz="2800" b="1" dirty="0"/>
                    </a:p>
                  </a:txBody>
                  <a:tcPr/>
                </a:tc>
                <a:tc rowSpan="3">
                  <a:txBody>
                    <a:bodyPr/>
                    <a:lstStyle/>
                    <a:p>
                      <a:pPr algn="ctr" rtl="1"/>
                      <a:endParaRPr lang="fa-IR" b="1" dirty="0" smtClean="0"/>
                    </a:p>
                    <a:p>
                      <a:pPr algn="ctr" rtl="1"/>
                      <a:endParaRPr lang="fa-IR" b="1" dirty="0" smtClean="0"/>
                    </a:p>
                    <a:p>
                      <a:pPr algn="ctr" rtl="1"/>
                      <a:endParaRPr lang="fa-IR" sz="1100" b="1" dirty="0" smtClean="0"/>
                    </a:p>
                    <a:p>
                      <a:pPr algn="ctr" rtl="1"/>
                      <a:r>
                        <a:rPr lang="fa-IR" sz="3200" b="1" dirty="0" smtClean="0"/>
                        <a:t>مستعد ابتلا</a:t>
                      </a:r>
                      <a:endParaRPr lang="fa-IR" sz="3200" b="1" dirty="0"/>
                    </a:p>
                  </a:txBody>
                  <a:tcPr/>
                </a:tc>
              </a:tr>
              <a:tr h="785818">
                <a:tc vMerge="1">
                  <a:txBody>
                    <a:bodyPr/>
                    <a:lstStyle/>
                    <a:p>
                      <a:pPr rtl="1"/>
                      <a:endParaRPr lang="fa-IR" dirty="0"/>
                    </a:p>
                  </a:txBody>
                  <a:tcPr/>
                </a:tc>
                <a:tc>
                  <a:txBody>
                    <a:bodyPr/>
                    <a:lstStyle/>
                    <a:p>
                      <a:pPr algn="ctr"/>
                      <a:r>
                        <a:rPr kumimoji="0" lang="en-US" sz="2800" b="1" kern="1200" dirty="0" smtClean="0">
                          <a:solidFill>
                            <a:srgbClr val="0070C0"/>
                          </a:solidFill>
                          <a:latin typeface="+mn-lt"/>
                          <a:ea typeface="+mn-ea"/>
                          <a:cs typeface="+mn-cs"/>
                        </a:rPr>
                        <a:t>anti-</a:t>
                      </a:r>
                      <a:r>
                        <a:rPr kumimoji="0" lang="en-US" sz="2800" b="1" kern="1200" dirty="0" err="1" smtClean="0">
                          <a:solidFill>
                            <a:srgbClr val="0070C0"/>
                          </a:solidFill>
                          <a:latin typeface="+mn-lt"/>
                          <a:ea typeface="+mn-ea"/>
                          <a:cs typeface="+mn-cs"/>
                        </a:rPr>
                        <a:t>HBc</a:t>
                      </a:r>
                      <a:endParaRPr kumimoji="0" lang="en-US" sz="3600" b="1" kern="1200" dirty="0" smtClean="0">
                        <a:solidFill>
                          <a:srgbClr val="0070C0"/>
                        </a:solidFill>
                        <a:latin typeface="+mn-lt"/>
                        <a:ea typeface="+mn-ea"/>
                        <a:cs typeface="+mn-cs"/>
                      </a:endParaRPr>
                    </a:p>
                    <a:p>
                      <a:pPr algn="ctr" rtl="1"/>
                      <a:endParaRPr lang="fa-IR" sz="2800" b="1" dirty="0"/>
                    </a:p>
                  </a:txBody>
                  <a:tcPr/>
                </a:tc>
                <a:tc>
                  <a:txBody>
                    <a:bodyPr/>
                    <a:lstStyle/>
                    <a:p>
                      <a:pPr algn="ctr" rtl="1"/>
                      <a:r>
                        <a:rPr lang="fa-IR" sz="2800" b="1" dirty="0" smtClean="0"/>
                        <a:t>منفی</a:t>
                      </a:r>
                      <a:endParaRPr lang="fa-IR" sz="2800" b="1" dirty="0"/>
                    </a:p>
                  </a:txBody>
                  <a:tcPr/>
                </a:tc>
                <a:tc vMerge="1">
                  <a:txBody>
                    <a:bodyPr/>
                    <a:lstStyle/>
                    <a:p>
                      <a:pPr rtl="1"/>
                      <a:endParaRPr lang="fa-IR"/>
                    </a:p>
                  </a:txBody>
                  <a:tcPr/>
                </a:tc>
              </a:tr>
              <a:tr h="370840">
                <a:tc vMerge="1">
                  <a:txBody>
                    <a:bodyPr/>
                    <a:lstStyle/>
                    <a:p>
                      <a:pPr rtl="1"/>
                      <a:endParaRPr lang="fa-IR" dirty="0"/>
                    </a:p>
                  </a:txBody>
                  <a:tcPr/>
                </a:tc>
                <a:tc>
                  <a:txBody>
                    <a:bodyPr/>
                    <a:lstStyle/>
                    <a:p>
                      <a:pPr algn="ctr"/>
                      <a:r>
                        <a:rPr kumimoji="0" lang="en-US" sz="2800" b="1" kern="1200" dirty="0" smtClean="0">
                          <a:solidFill>
                            <a:schemeClr val="dk1"/>
                          </a:solidFill>
                          <a:latin typeface="+mn-lt"/>
                          <a:ea typeface="+mn-ea"/>
                          <a:cs typeface="+mn-cs"/>
                        </a:rPr>
                        <a:t>anti-HBs</a:t>
                      </a:r>
                    </a:p>
                    <a:p>
                      <a:pPr algn="ctr" rtl="1"/>
                      <a:endParaRPr lang="fa-IR" sz="2800" b="1" dirty="0"/>
                    </a:p>
                  </a:txBody>
                  <a:tcPr/>
                </a:tc>
                <a:tc>
                  <a:txBody>
                    <a:bodyPr/>
                    <a:lstStyle/>
                    <a:p>
                      <a:pPr algn="ctr" rtl="1"/>
                      <a:r>
                        <a:rPr lang="fa-IR" sz="2800" b="1" dirty="0" smtClean="0"/>
                        <a:t>منفی</a:t>
                      </a:r>
                      <a:endParaRPr lang="fa-IR" sz="2800" b="1" dirty="0"/>
                    </a:p>
                  </a:txBody>
                  <a:tcPr/>
                </a:tc>
                <a:tc vMerge="1">
                  <a:txBody>
                    <a:bodyPr/>
                    <a:lstStyle/>
                    <a:p>
                      <a:pPr rtl="1"/>
                      <a:endParaRPr lang="fa-IR" dirty="0"/>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935163"/>
          <a:ext cx="8229600" cy="3025143"/>
        </p:xfrm>
        <a:graphic>
          <a:graphicData uri="http://schemas.openxmlformats.org/drawingml/2006/table">
            <a:tbl>
              <a:tblPr rtl="1" firstRow="1" bandRow="1">
                <a:tableStyleId>{5C22544A-7EE6-4342-B048-85BDC9FD1C3A}</a:tableStyleId>
              </a:tblPr>
              <a:tblGrid>
                <a:gridCol w="1674236"/>
                <a:gridCol w="1822246"/>
                <a:gridCol w="1606558"/>
                <a:gridCol w="3126560"/>
              </a:tblGrid>
              <a:tr h="370840">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765807">
                <a:tc rowSpan="3">
                  <a:txBody>
                    <a:bodyPr/>
                    <a:lstStyle/>
                    <a:p>
                      <a:pPr rtl="1"/>
                      <a:endParaRPr lang="en-US" b="1" dirty="0" smtClean="0"/>
                    </a:p>
                    <a:p>
                      <a:pPr rtl="1"/>
                      <a:endParaRPr lang="en-US" b="1" dirty="0" smtClean="0"/>
                    </a:p>
                    <a:p>
                      <a:pPr rtl="1"/>
                      <a:endParaRPr lang="fa-IR" b="1" dirty="0" smtClean="0"/>
                    </a:p>
                    <a:p>
                      <a:pPr algn="ctr" rtl="1"/>
                      <a:r>
                        <a:rPr lang="en-US" sz="3200" b="1" dirty="0" smtClean="0">
                          <a:latin typeface="Times New Roman" pitchFamily="18" charset="0"/>
                          <a:cs typeface="Times New Roman" pitchFamily="18" charset="0"/>
                        </a:rPr>
                        <a:t>Case</a:t>
                      </a:r>
                      <a:r>
                        <a:rPr lang="en-US" sz="3200" b="1" baseline="0" dirty="0" smtClean="0">
                          <a:latin typeface="Times New Roman" pitchFamily="18" charset="0"/>
                          <a:cs typeface="Times New Roman" pitchFamily="18" charset="0"/>
                        </a:rPr>
                        <a:t> 2</a:t>
                      </a:r>
                      <a:endParaRPr lang="fa-IR" sz="3200" b="1" dirty="0">
                        <a:latin typeface="Times New Roman" pitchFamily="18" charset="0"/>
                        <a:cs typeface="Times New Roman" pitchFamily="18" charset="0"/>
                      </a:endParaRPr>
                    </a:p>
                  </a:txBody>
                  <a:tcPr/>
                </a:tc>
                <a:tc>
                  <a:txBody>
                    <a:bodyPr/>
                    <a:lstStyle/>
                    <a:p>
                      <a:pPr algn="ctr"/>
                      <a:r>
                        <a:rPr kumimoji="0" lang="en-US" sz="2800" b="1" kern="1200" dirty="0" err="1" smtClean="0">
                          <a:solidFill>
                            <a:srgbClr val="FF0000"/>
                          </a:solidFill>
                          <a:latin typeface="+mn-lt"/>
                          <a:ea typeface="+mn-ea"/>
                          <a:cs typeface="+mn-cs"/>
                        </a:rPr>
                        <a:t>HBsAg</a:t>
                      </a:r>
                      <a:endParaRPr kumimoji="0" lang="en-US" sz="2800" b="1" kern="1200" dirty="0">
                        <a:solidFill>
                          <a:srgbClr val="FF0000"/>
                        </a:solidFill>
                        <a:latin typeface="+mn-lt"/>
                        <a:ea typeface="+mn-ea"/>
                        <a:cs typeface="+mn-cs"/>
                      </a:endParaRPr>
                    </a:p>
                  </a:txBody>
                  <a:tcPr/>
                </a:tc>
                <a:tc>
                  <a:txBody>
                    <a:bodyPr/>
                    <a:lstStyle/>
                    <a:p>
                      <a:pPr algn="ctr" rtl="1"/>
                      <a:r>
                        <a:rPr lang="fa-IR" sz="2800" b="1" dirty="0" smtClean="0"/>
                        <a:t>منفی</a:t>
                      </a:r>
                      <a:endParaRPr lang="fa-IR" sz="2800" b="1" dirty="0"/>
                    </a:p>
                  </a:txBody>
                  <a:tcPr/>
                </a:tc>
                <a:tc rowSpan="3">
                  <a:txBody>
                    <a:bodyPr/>
                    <a:lstStyle/>
                    <a:p>
                      <a:pPr algn="ctr" rtl="1"/>
                      <a:endParaRPr lang="fa-IR" sz="2800" b="1" dirty="0" smtClean="0"/>
                    </a:p>
                    <a:p>
                      <a:pPr algn="ctr" rtl="1"/>
                      <a:endParaRPr lang="fa-IR" sz="100" b="1" dirty="0" smtClean="0"/>
                    </a:p>
                    <a:p>
                      <a:pPr algn="ctr" rtl="1"/>
                      <a:endParaRPr lang="fa-IR" sz="1200" b="1" dirty="0" smtClean="0"/>
                    </a:p>
                    <a:p>
                      <a:pPr algn="ctr" rtl="1"/>
                      <a:r>
                        <a:rPr lang="fa-IR" sz="2800" b="1" dirty="0" smtClean="0"/>
                        <a:t>ايمن به واسطه عفونت طبيعي</a:t>
                      </a:r>
                      <a:endParaRPr lang="fa-IR" sz="2800" b="1" dirty="0"/>
                    </a:p>
                  </a:txBody>
                  <a:tcPr/>
                </a:tc>
              </a:tr>
              <a:tr h="857256">
                <a:tc vMerge="1">
                  <a:txBody>
                    <a:bodyPr/>
                    <a:lstStyle/>
                    <a:p>
                      <a:pPr rtl="1"/>
                      <a:endParaRPr lang="fa-IR" dirty="0"/>
                    </a:p>
                  </a:txBody>
                  <a:tcPr/>
                </a:tc>
                <a:tc>
                  <a:txBody>
                    <a:bodyPr/>
                    <a:lstStyle/>
                    <a:p>
                      <a:pPr algn="ctr"/>
                      <a:r>
                        <a:rPr kumimoji="0" lang="en-US" sz="2800" b="1" kern="1200" dirty="0" smtClean="0">
                          <a:solidFill>
                            <a:srgbClr val="0070C0"/>
                          </a:solidFill>
                          <a:latin typeface="+mn-lt"/>
                          <a:ea typeface="+mn-ea"/>
                          <a:cs typeface="+mn-cs"/>
                        </a:rPr>
                        <a:t>anti-</a:t>
                      </a:r>
                      <a:r>
                        <a:rPr kumimoji="0" lang="en-US" sz="2800" b="1" kern="1200" dirty="0" err="1" smtClean="0">
                          <a:solidFill>
                            <a:srgbClr val="0070C0"/>
                          </a:solidFill>
                          <a:latin typeface="+mn-lt"/>
                          <a:ea typeface="+mn-ea"/>
                          <a:cs typeface="+mn-cs"/>
                        </a:rPr>
                        <a:t>HBc</a:t>
                      </a:r>
                      <a:endParaRPr kumimoji="0" lang="en-US" sz="2800" b="1" kern="1200" dirty="0" smtClean="0">
                        <a:solidFill>
                          <a:srgbClr val="0070C0"/>
                        </a:solidFill>
                        <a:latin typeface="+mn-lt"/>
                        <a:ea typeface="+mn-ea"/>
                        <a:cs typeface="+mn-cs"/>
                      </a:endParaRPr>
                    </a:p>
                    <a:p>
                      <a:pPr algn="ctr" rtl="1"/>
                      <a:endParaRPr lang="fa-IR" sz="1600" b="1" dirty="0"/>
                    </a:p>
                  </a:txBody>
                  <a:tcPr/>
                </a:tc>
                <a:tc>
                  <a:txBody>
                    <a:bodyPr/>
                    <a:lstStyle/>
                    <a:p>
                      <a:pPr algn="ctr" rtl="1"/>
                      <a:r>
                        <a:rPr lang="fa-IR" sz="2800" b="1" dirty="0" smtClean="0">
                          <a:solidFill>
                            <a:srgbClr val="FF0000"/>
                          </a:solidFill>
                        </a:rPr>
                        <a:t>مثبت</a:t>
                      </a:r>
                      <a:endParaRPr lang="fa-IR" sz="2800" b="1" dirty="0">
                        <a:solidFill>
                          <a:srgbClr val="FF0000"/>
                        </a:solidFill>
                      </a:endParaRPr>
                    </a:p>
                  </a:txBody>
                  <a:tcPr/>
                </a:tc>
                <a:tc vMerge="1">
                  <a:txBody>
                    <a:bodyPr/>
                    <a:lstStyle/>
                    <a:p>
                      <a:pPr rtl="1"/>
                      <a:endParaRPr lang="fa-IR"/>
                    </a:p>
                  </a:txBody>
                  <a:tcPr/>
                </a:tc>
              </a:tr>
              <a:tr h="370840">
                <a:tc vMerge="1">
                  <a:txBody>
                    <a:bodyPr/>
                    <a:lstStyle/>
                    <a:p>
                      <a:pPr rtl="1"/>
                      <a:endParaRPr lang="fa-IR" dirty="0"/>
                    </a:p>
                  </a:txBody>
                  <a:tcPr/>
                </a:tc>
                <a:tc>
                  <a:txBody>
                    <a:bodyPr/>
                    <a:lstStyle/>
                    <a:p>
                      <a:pPr algn="ctr"/>
                      <a:r>
                        <a:rPr kumimoji="0" lang="en-US" sz="2800" b="1" kern="1200" dirty="0" smtClean="0">
                          <a:solidFill>
                            <a:schemeClr val="dk1"/>
                          </a:solidFill>
                          <a:latin typeface="+mn-lt"/>
                          <a:ea typeface="+mn-ea"/>
                          <a:cs typeface="+mn-cs"/>
                        </a:rPr>
                        <a:t>anti-HBs</a:t>
                      </a:r>
                    </a:p>
                    <a:p>
                      <a:pPr algn="ctr" rtl="1"/>
                      <a:endParaRPr lang="fa-IR" sz="2800" b="1" dirty="0"/>
                    </a:p>
                  </a:txBody>
                  <a:tcPr/>
                </a:tc>
                <a:tc>
                  <a:txBody>
                    <a:bodyPr/>
                    <a:lstStyle/>
                    <a:p>
                      <a:pPr algn="ctr" rtl="1"/>
                      <a:r>
                        <a:rPr lang="fa-IR" sz="2800" b="1" dirty="0" smtClean="0">
                          <a:solidFill>
                            <a:srgbClr val="FF0000"/>
                          </a:solidFill>
                        </a:rPr>
                        <a:t>مثبت</a:t>
                      </a:r>
                      <a:endParaRPr lang="fa-IR" sz="2800" b="1" dirty="0">
                        <a:solidFill>
                          <a:srgbClr val="FF0000"/>
                        </a:solidFill>
                      </a:endParaRPr>
                    </a:p>
                  </a:txBody>
                  <a:tcPr/>
                </a:tc>
                <a:tc vMerge="1">
                  <a:txBody>
                    <a:bodyPr/>
                    <a:lstStyle/>
                    <a:p>
                      <a:pPr rtl="1"/>
                      <a:endParaRPr lang="fa-IR" dirty="0"/>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571612"/>
            <a:ext cx="8229600" cy="4389120"/>
          </a:xfrm>
        </p:spPr>
        <p:txBody>
          <a:bodyPr/>
          <a:lstStyle/>
          <a:p>
            <a:pPr>
              <a:buNone/>
            </a:pPr>
            <a:endParaRPr lang="fa-IR" sz="2800" b="1" dirty="0" smtClean="0">
              <a:solidFill>
                <a:srgbClr val="FF0000"/>
              </a:solidFill>
            </a:endParaRPr>
          </a:p>
          <a:p>
            <a:endParaRPr lang="fa-IR" sz="2800" b="1" dirty="0" smtClean="0">
              <a:solidFill>
                <a:srgbClr val="FF0000"/>
              </a:solidFill>
            </a:endParaRPr>
          </a:p>
          <a:p>
            <a:pPr algn="ctr">
              <a:buNone/>
            </a:pPr>
            <a:r>
              <a:rPr lang="fa-IR" sz="6600" b="1" dirty="0" smtClean="0">
                <a:solidFill>
                  <a:srgbClr val="FF0000"/>
                </a:solidFill>
              </a:rPr>
              <a:t>هپاتیت </a:t>
            </a:r>
            <a:r>
              <a:rPr lang="en-US" sz="6600" b="1" dirty="0" smtClean="0">
                <a:solidFill>
                  <a:srgbClr val="FF0000"/>
                </a:solidFill>
              </a:rPr>
              <a:t>HBV=B</a:t>
            </a:r>
            <a:endParaRPr lang="fa-IR" sz="6600" b="1" dirty="0" smtClean="0">
              <a:solidFill>
                <a:srgbClr val="FF0000"/>
              </a:solidFill>
            </a:endParaRPr>
          </a:p>
          <a:p>
            <a:endParaRPr lang="fa-IR" sz="2800" b="1" dirty="0" smtClean="0">
              <a:solidFill>
                <a:srgbClr val="FF0000"/>
              </a:solidFill>
            </a:endParaRPr>
          </a:p>
          <a:p>
            <a:endParaRPr lang="fa-I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935163"/>
          <a:ext cx="8229600" cy="2810829"/>
        </p:xfrm>
        <a:graphic>
          <a:graphicData uri="http://schemas.openxmlformats.org/drawingml/2006/table">
            <a:tbl>
              <a:tblPr rtl="1" firstRow="1" bandRow="1">
                <a:tableStyleId>{5C22544A-7EE6-4342-B048-85BDC9FD1C3A}</a:tableStyleId>
              </a:tblPr>
              <a:tblGrid>
                <a:gridCol w="1513978"/>
                <a:gridCol w="1927076"/>
                <a:gridCol w="1860978"/>
                <a:gridCol w="2927568"/>
              </a:tblGrid>
              <a:tr h="370840">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622931">
                <a:tc rowSpan="3">
                  <a:txBody>
                    <a:bodyPr/>
                    <a:lstStyle/>
                    <a:p>
                      <a:pPr rtl="1"/>
                      <a:endParaRPr lang="fa-IR" b="1" dirty="0" smtClean="0"/>
                    </a:p>
                    <a:p>
                      <a:pPr rtl="1"/>
                      <a:endParaRPr lang="en-US" b="1" dirty="0" smtClean="0"/>
                    </a:p>
                    <a:p>
                      <a:pPr rtl="1"/>
                      <a:endParaRPr lang="fa-IR" b="1" dirty="0" smtClean="0"/>
                    </a:p>
                    <a:p>
                      <a:pPr algn="ctr" rtl="1"/>
                      <a:r>
                        <a:rPr lang="en-US" sz="2800" b="1" dirty="0" smtClean="0">
                          <a:latin typeface="Times New Roman" pitchFamily="18" charset="0"/>
                          <a:cs typeface="Times New Roman" pitchFamily="18" charset="0"/>
                        </a:rPr>
                        <a:t>Case 3</a:t>
                      </a:r>
                      <a:endParaRPr lang="fa-IR" sz="2800" b="1" dirty="0">
                        <a:latin typeface="Times New Roman" pitchFamily="18" charset="0"/>
                        <a:cs typeface="Times New Roman" pitchFamily="18" charset="0"/>
                      </a:endParaRPr>
                    </a:p>
                  </a:txBody>
                  <a:tcPr/>
                </a:tc>
                <a:tc>
                  <a:txBody>
                    <a:bodyPr/>
                    <a:lstStyle/>
                    <a:p>
                      <a:pPr algn="ctr"/>
                      <a:r>
                        <a:rPr kumimoji="0" lang="en-US" sz="2800" b="1" kern="1200" dirty="0" err="1" smtClean="0">
                          <a:solidFill>
                            <a:srgbClr val="FF0000"/>
                          </a:solidFill>
                          <a:latin typeface="+mn-lt"/>
                          <a:ea typeface="+mn-ea"/>
                          <a:cs typeface="+mn-cs"/>
                        </a:rPr>
                        <a:t>HBsAg</a:t>
                      </a:r>
                      <a:endParaRPr kumimoji="0" lang="en-US" sz="2800" b="1" kern="1200" dirty="0">
                        <a:solidFill>
                          <a:srgbClr val="FF0000"/>
                        </a:solidFill>
                        <a:latin typeface="+mn-lt"/>
                        <a:ea typeface="+mn-ea"/>
                        <a:cs typeface="+mn-cs"/>
                      </a:endParaRPr>
                    </a:p>
                  </a:txBody>
                  <a:tcPr/>
                </a:tc>
                <a:tc>
                  <a:txBody>
                    <a:bodyPr/>
                    <a:lstStyle/>
                    <a:p>
                      <a:pPr algn="ctr" rtl="1"/>
                      <a:r>
                        <a:rPr lang="fa-IR" sz="2800" b="1" dirty="0" smtClean="0"/>
                        <a:t>منفی</a:t>
                      </a:r>
                      <a:endParaRPr lang="fa-IR" sz="2800" b="1" dirty="0"/>
                    </a:p>
                  </a:txBody>
                  <a:tcPr/>
                </a:tc>
                <a:tc rowSpan="3">
                  <a:txBody>
                    <a:bodyPr/>
                    <a:lstStyle/>
                    <a:p>
                      <a:pPr algn="ctr"/>
                      <a:endParaRPr kumimoji="0" lang="fa-IR" sz="2800" b="1" kern="1200" dirty="0" smtClean="0">
                        <a:solidFill>
                          <a:schemeClr val="dk1"/>
                        </a:solidFill>
                        <a:latin typeface="+mn-lt"/>
                        <a:ea typeface="+mn-ea"/>
                        <a:cs typeface="+mn-cs"/>
                      </a:endParaRPr>
                    </a:p>
                    <a:p>
                      <a:pPr algn="ctr"/>
                      <a:endParaRPr kumimoji="0" lang="fa-IR" sz="1800" b="1" kern="1200" dirty="0" smtClean="0">
                        <a:solidFill>
                          <a:schemeClr val="dk1"/>
                        </a:solidFill>
                        <a:latin typeface="+mn-lt"/>
                        <a:ea typeface="+mn-ea"/>
                        <a:cs typeface="+mn-cs"/>
                      </a:endParaRPr>
                    </a:p>
                    <a:p>
                      <a:pPr algn="ctr"/>
                      <a:r>
                        <a:rPr kumimoji="0" lang="fa-IR" sz="2800" b="1" kern="1200" dirty="0" smtClean="0">
                          <a:solidFill>
                            <a:schemeClr val="dk1"/>
                          </a:solidFill>
                          <a:latin typeface="+mn-lt"/>
                          <a:ea typeface="+mn-ea"/>
                          <a:cs typeface="+mn-cs"/>
                        </a:rPr>
                        <a:t>ايمن به واسطه واكسن </a:t>
                      </a:r>
                    </a:p>
                    <a:p>
                      <a:pPr algn="ctr"/>
                      <a:r>
                        <a:rPr lang="fa-IR" sz="2800" b="1" dirty="0" smtClean="0"/>
                        <a:t>هپاتيت ب</a:t>
                      </a:r>
                      <a:endParaRPr kumimoji="0" lang="fa-IR" sz="2800" b="1" kern="1200" dirty="0">
                        <a:solidFill>
                          <a:schemeClr val="dk1"/>
                        </a:solidFill>
                        <a:latin typeface="+mn-lt"/>
                        <a:ea typeface="+mn-ea"/>
                        <a:cs typeface="+mn-cs"/>
                      </a:endParaRPr>
                    </a:p>
                  </a:txBody>
                  <a:tcPr/>
                </a:tc>
              </a:tr>
              <a:tr h="785818">
                <a:tc vMerge="1">
                  <a:txBody>
                    <a:bodyPr/>
                    <a:lstStyle/>
                    <a:p>
                      <a:pPr rtl="1"/>
                      <a:endParaRPr lang="fa-IR" dirty="0"/>
                    </a:p>
                  </a:txBody>
                  <a:tcPr/>
                </a:tc>
                <a:tc>
                  <a:txBody>
                    <a:bodyPr/>
                    <a:lstStyle/>
                    <a:p>
                      <a:pPr algn="ctr"/>
                      <a:r>
                        <a:rPr kumimoji="0" lang="en-US" sz="2800" b="1" kern="1200" dirty="0" smtClean="0">
                          <a:solidFill>
                            <a:srgbClr val="0070C0"/>
                          </a:solidFill>
                          <a:latin typeface="+mn-lt"/>
                          <a:ea typeface="+mn-ea"/>
                          <a:cs typeface="+mn-cs"/>
                        </a:rPr>
                        <a:t>anti-</a:t>
                      </a:r>
                      <a:r>
                        <a:rPr kumimoji="0" lang="en-US" sz="2800" b="1" kern="1200" dirty="0" err="1" smtClean="0">
                          <a:solidFill>
                            <a:srgbClr val="0070C0"/>
                          </a:solidFill>
                          <a:latin typeface="+mn-lt"/>
                          <a:ea typeface="+mn-ea"/>
                          <a:cs typeface="+mn-cs"/>
                        </a:rPr>
                        <a:t>HBc</a:t>
                      </a:r>
                      <a:endParaRPr kumimoji="0" lang="en-US" sz="2800" b="1" kern="1200" dirty="0" smtClean="0">
                        <a:solidFill>
                          <a:srgbClr val="0070C0"/>
                        </a:solidFill>
                        <a:latin typeface="+mn-lt"/>
                        <a:ea typeface="+mn-ea"/>
                        <a:cs typeface="+mn-cs"/>
                      </a:endParaRPr>
                    </a:p>
                    <a:p>
                      <a:pPr algn="ctr" rtl="1"/>
                      <a:endParaRPr lang="fa-IR" sz="1600" b="1" dirty="0"/>
                    </a:p>
                  </a:txBody>
                  <a:tcPr/>
                </a:tc>
                <a:tc>
                  <a:txBody>
                    <a:bodyPr/>
                    <a:lstStyle/>
                    <a:p>
                      <a:pPr algn="ctr" rtl="1"/>
                      <a:r>
                        <a:rPr lang="fa-IR" sz="2800" b="1" dirty="0" smtClean="0"/>
                        <a:t>منفی</a:t>
                      </a:r>
                      <a:endParaRPr lang="fa-IR" sz="2800" b="1" dirty="0"/>
                    </a:p>
                  </a:txBody>
                  <a:tcPr/>
                </a:tc>
                <a:tc vMerge="1">
                  <a:txBody>
                    <a:bodyPr/>
                    <a:lstStyle/>
                    <a:p>
                      <a:pPr rtl="1"/>
                      <a:endParaRPr lang="fa-IR"/>
                    </a:p>
                  </a:txBody>
                  <a:tcPr/>
                </a:tc>
              </a:tr>
              <a:tr h="370840">
                <a:tc vMerge="1">
                  <a:txBody>
                    <a:bodyPr/>
                    <a:lstStyle/>
                    <a:p>
                      <a:pPr rtl="1"/>
                      <a:endParaRPr lang="fa-IR" dirty="0"/>
                    </a:p>
                  </a:txBody>
                  <a:tcPr/>
                </a:tc>
                <a:tc>
                  <a:txBody>
                    <a:bodyPr/>
                    <a:lstStyle/>
                    <a:p>
                      <a:pPr algn="ctr"/>
                      <a:r>
                        <a:rPr kumimoji="0" lang="en-US" sz="2800" b="1" kern="1200" dirty="0" smtClean="0">
                          <a:solidFill>
                            <a:schemeClr val="dk1"/>
                          </a:solidFill>
                          <a:latin typeface="+mn-lt"/>
                          <a:ea typeface="+mn-ea"/>
                          <a:cs typeface="+mn-cs"/>
                        </a:rPr>
                        <a:t>anti-HBs</a:t>
                      </a:r>
                    </a:p>
                    <a:p>
                      <a:pPr algn="ctr" rtl="1"/>
                      <a:endParaRPr lang="fa-IR" sz="2800" b="1" dirty="0"/>
                    </a:p>
                  </a:txBody>
                  <a:tcPr/>
                </a:tc>
                <a:tc>
                  <a:txBody>
                    <a:bodyPr/>
                    <a:lstStyle/>
                    <a:p>
                      <a:pPr algn="ctr" rtl="1"/>
                      <a:r>
                        <a:rPr lang="fa-IR" sz="2800" b="1" dirty="0" smtClean="0">
                          <a:solidFill>
                            <a:srgbClr val="FF0000"/>
                          </a:solidFill>
                        </a:rPr>
                        <a:t>مثبت</a:t>
                      </a:r>
                      <a:endParaRPr lang="fa-IR" sz="2800" b="1" dirty="0">
                        <a:solidFill>
                          <a:srgbClr val="FF0000"/>
                        </a:solidFill>
                      </a:endParaRPr>
                    </a:p>
                  </a:txBody>
                  <a:tcPr/>
                </a:tc>
                <a:tc vMerge="1">
                  <a:txBody>
                    <a:bodyPr/>
                    <a:lstStyle/>
                    <a:p>
                      <a:pPr rtl="1"/>
                      <a:endParaRPr lang="fa-IR" dirty="0"/>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5" name="Title 1"/>
          <p:cNvSpPr>
            <a:spLocks noGrp="1"/>
          </p:cNvSpPr>
          <p:nvPr>
            <p:ph type="title"/>
          </p:nvPr>
        </p:nvSpPr>
        <p:spPr>
          <a:xfrm>
            <a:off x="285720" y="4929198"/>
            <a:ext cx="8643998" cy="1143008"/>
          </a:xfrm>
        </p:spPr>
        <p:txBody>
          <a:bodyPr>
            <a:normAutofit/>
          </a:bodyPr>
          <a:lstStyle/>
          <a:p>
            <a:pPr algn="r"/>
            <a:r>
              <a:rPr lang="fa-IR" sz="2800" b="1" dirty="0" smtClean="0">
                <a:solidFill>
                  <a:srgbClr val="FF0000"/>
                </a:solidFill>
                <a:latin typeface="Times New Roman" pitchFamily="18" charset="0"/>
                <a:cs typeface="Times New Roman" pitchFamily="18" charset="0"/>
              </a:rPr>
              <a:t>نکته: </a:t>
            </a:r>
            <a:r>
              <a:rPr lang="fa-IR" sz="2800" b="1" dirty="0" smtClean="0">
                <a:solidFill>
                  <a:srgbClr val="00B050"/>
                </a:solidFill>
                <a:latin typeface="Times New Roman" pitchFamily="18" charset="0"/>
                <a:cs typeface="Times New Roman" pitchFamily="18" charset="0"/>
              </a:rPr>
              <a:t>تمام افرادی که </a:t>
            </a:r>
            <a:r>
              <a:rPr lang="en-US" sz="2800" b="1" dirty="0" smtClean="0">
                <a:solidFill>
                  <a:srgbClr val="00B050"/>
                </a:solidFill>
                <a:latin typeface="Times New Roman" pitchFamily="18" charset="0"/>
                <a:cs typeface="Times New Roman" pitchFamily="18" charset="0"/>
              </a:rPr>
              <a:t> HBs </a:t>
            </a:r>
            <a:r>
              <a:rPr lang="en-US" sz="2800" b="1" dirty="0" err="1" smtClean="0">
                <a:solidFill>
                  <a:srgbClr val="00B050"/>
                </a:solidFill>
                <a:latin typeface="Times New Roman" pitchFamily="18" charset="0"/>
                <a:cs typeface="Times New Roman" pitchFamily="18" charset="0"/>
              </a:rPr>
              <a:t>Ab</a:t>
            </a:r>
            <a:r>
              <a:rPr lang="en-US" sz="2800" b="1" dirty="0" smtClean="0">
                <a:solidFill>
                  <a:srgbClr val="00B050"/>
                </a:solidFill>
                <a:latin typeface="Times New Roman" pitchFamily="18" charset="0"/>
                <a:cs typeface="Times New Roman" pitchFamily="18" charset="0"/>
              </a:rPr>
              <a:t> </a:t>
            </a:r>
            <a:r>
              <a:rPr lang="fa-IR" sz="2800" b="1" dirty="0" smtClean="0">
                <a:solidFill>
                  <a:srgbClr val="00B050"/>
                </a:solidFill>
                <a:latin typeface="Times New Roman" pitchFamily="18" charset="0"/>
                <a:cs typeface="Times New Roman" pitchFamily="18" charset="0"/>
              </a:rPr>
              <a:t>بالای </a:t>
            </a:r>
            <a:r>
              <a:rPr lang="en-US" sz="2800" b="1" dirty="0" smtClean="0">
                <a:solidFill>
                  <a:srgbClr val="00B050"/>
                </a:solidFill>
                <a:latin typeface="Times New Roman" pitchFamily="18" charset="0"/>
                <a:cs typeface="Times New Roman" pitchFamily="18" charset="0"/>
              </a:rPr>
              <a:t>U/ml</a:t>
            </a:r>
            <a:r>
              <a:rPr lang="fa-IR" sz="2800" b="1" dirty="0" smtClean="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20</a:t>
            </a:r>
            <a:r>
              <a:rPr lang="fa-IR" sz="2800" b="1" dirty="0" smtClean="0">
                <a:solidFill>
                  <a:srgbClr val="00B050"/>
                </a:solidFill>
                <a:latin typeface="Times New Roman" pitchFamily="18" charset="0"/>
                <a:cs typeface="Times New Roman" pitchFamily="18" charset="0"/>
              </a:rPr>
              <a:t> &lt;  دارند ایمن محسوب میشوند.</a:t>
            </a:r>
            <a:endParaRPr lang="fa-IR" sz="28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935163"/>
          <a:ext cx="8229600" cy="3358515"/>
        </p:xfrm>
        <a:graphic>
          <a:graphicData uri="http://schemas.openxmlformats.org/drawingml/2006/table">
            <a:tbl>
              <a:tblPr rtl="1" firstRow="1" bandRow="1">
                <a:tableStyleId>{5C22544A-7EE6-4342-B048-85BDC9FD1C3A}</a:tableStyleId>
              </a:tblPr>
              <a:tblGrid>
                <a:gridCol w="1469910"/>
                <a:gridCol w="2479294"/>
                <a:gridCol w="1905044"/>
                <a:gridCol w="2375352"/>
              </a:tblGrid>
              <a:tr h="370840">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dirty="0"/>
                    </a:p>
                  </a:txBody>
                  <a:tcPr/>
                </a:tc>
              </a:tr>
              <a:tr h="622931">
                <a:tc rowSpan="4">
                  <a:txBody>
                    <a:bodyPr/>
                    <a:lstStyle/>
                    <a:p>
                      <a:pPr rtl="1"/>
                      <a:endParaRPr lang="fa-IR" b="1" dirty="0" smtClean="0"/>
                    </a:p>
                    <a:p>
                      <a:pPr rtl="1"/>
                      <a:endParaRPr lang="fa-IR" sz="3600" b="1" dirty="0" smtClean="0"/>
                    </a:p>
                    <a:p>
                      <a:pPr rtl="1"/>
                      <a:endParaRPr lang="fa-IR" b="1" dirty="0" smtClean="0"/>
                    </a:p>
                    <a:p>
                      <a:pPr algn="ctr" rtl="1"/>
                      <a:r>
                        <a:rPr lang="en-US" sz="2800" b="1" dirty="0" smtClean="0">
                          <a:latin typeface="Times New Roman" pitchFamily="18" charset="0"/>
                          <a:cs typeface="Times New Roman" pitchFamily="18" charset="0"/>
                        </a:rPr>
                        <a:t>Case 4</a:t>
                      </a:r>
                      <a:endParaRPr lang="fa-IR" sz="2800" b="1" dirty="0">
                        <a:latin typeface="Times New Roman" pitchFamily="18" charset="0"/>
                        <a:cs typeface="Times New Roman" pitchFamily="18" charset="0"/>
                      </a:endParaRPr>
                    </a:p>
                  </a:txBody>
                  <a:tcPr/>
                </a:tc>
                <a:tc>
                  <a:txBody>
                    <a:bodyPr/>
                    <a:lstStyle/>
                    <a:p>
                      <a:pPr algn="ctr"/>
                      <a:r>
                        <a:rPr kumimoji="0" lang="en-US" sz="2800" b="1" kern="1200" dirty="0" err="1" smtClean="0">
                          <a:solidFill>
                            <a:srgbClr val="FF0000"/>
                          </a:solidFill>
                          <a:latin typeface="+mn-lt"/>
                          <a:ea typeface="+mn-ea"/>
                          <a:cs typeface="+mn-cs"/>
                        </a:rPr>
                        <a:t>HBsAg</a:t>
                      </a:r>
                      <a:endParaRPr kumimoji="0" lang="en-US" sz="2800" b="1" kern="1200" dirty="0">
                        <a:solidFill>
                          <a:srgbClr val="FF0000"/>
                        </a:solidFill>
                        <a:latin typeface="+mn-lt"/>
                        <a:ea typeface="+mn-ea"/>
                        <a:cs typeface="+mn-cs"/>
                      </a:endParaRPr>
                    </a:p>
                  </a:txBody>
                  <a:tcPr/>
                </a:tc>
                <a:tc>
                  <a:txBody>
                    <a:bodyPr/>
                    <a:lstStyle/>
                    <a:p>
                      <a:pPr algn="ctr" rtl="1"/>
                      <a:r>
                        <a:rPr lang="fa-IR" sz="2800" b="1" dirty="0" smtClean="0">
                          <a:solidFill>
                            <a:srgbClr val="FF0000"/>
                          </a:solidFill>
                        </a:rPr>
                        <a:t>مثبت</a:t>
                      </a:r>
                      <a:endParaRPr lang="fa-IR" sz="2800" b="1" dirty="0">
                        <a:solidFill>
                          <a:srgbClr val="FF0000"/>
                        </a:solidFill>
                      </a:endParaRPr>
                    </a:p>
                  </a:txBody>
                  <a:tcPr/>
                </a:tc>
                <a:tc rowSpan="4">
                  <a:txBody>
                    <a:bodyPr/>
                    <a:lstStyle/>
                    <a:p>
                      <a:pPr algn="ctr"/>
                      <a:endParaRPr kumimoji="0" lang="fa-IR" b="1" kern="1200" dirty="0" smtClean="0">
                        <a:solidFill>
                          <a:schemeClr val="dk1"/>
                        </a:solidFill>
                        <a:latin typeface="+mn-lt"/>
                        <a:ea typeface="+mn-ea"/>
                        <a:cs typeface="+mn-cs"/>
                      </a:endParaRPr>
                    </a:p>
                    <a:p>
                      <a:pPr algn="ctr"/>
                      <a:endParaRPr kumimoji="0" lang="fa-IR" b="1" kern="1200" dirty="0" smtClean="0">
                        <a:solidFill>
                          <a:schemeClr val="dk1"/>
                        </a:solidFill>
                        <a:latin typeface="+mn-lt"/>
                        <a:ea typeface="+mn-ea"/>
                        <a:cs typeface="+mn-cs"/>
                      </a:endParaRPr>
                    </a:p>
                    <a:p>
                      <a:pPr algn="ctr"/>
                      <a:endParaRPr kumimoji="0" lang="fa-IR" sz="3200" b="1" kern="1200" dirty="0" smtClean="0">
                        <a:solidFill>
                          <a:schemeClr val="dk1"/>
                        </a:solidFill>
                        <a:latin typeface="+mn-lt"/>
                        <a:ea typeface="+mn-ea"/>
                        <a:cs typeface="+mn-cs"/>
                      </a:endParaRPr>
                    </a:p>
                    <a:p>
                      <a:pPr algn="ctr"/>
                      <a:r>
                        <a:rPr lang="fa-IR" sz="2800" b="1" dirty="0" smtClean="0"/>
                        <a:t>عفونت حاد</a:t>
                      </a:r>
                      <a:endParaRPr kumimoji="0" lang="fa-IR" sz="2800" b="1" kern="1200" dirty="0">
                        <a:solidFill>
                          <a:schemeClr val="dk1"/>
                        </a:solidFill>
                        <a:latin typeface="+mn-lt"/>
                        <a:ea typeface="+mn-ea"/>
                        <a:cs typeface="+mn-cs"/>
                      </a:endParaRPr>
                    </a:p>
                  </a:txBody>
                  <a:tcPr/>
                </a:tc>
              </a:tr>
              <a:tr h="642942">
                <a:tc vMerge="1">
                  <a:txBody>
                    <a:bodyPr/>
                    <a:lstStyle/>
                    <a:p>
                      <a:pPr rtl="1"/>
                      <a:endParaRPr lang="fa-IR" dirty="0"/>
                    </a:p>
                  </a:txBody>
                  <a:tcPr/>
                </a:tc>
                <a:tc>
                  <a:txBody>
                    <a:bodyPr/>
                    <a:lstStyle/>
                    <a:p>
                      <a:pPr algn="ctr"/>
                      <a:r>
                        <a:rPr kumimoji="0" lang="en-US" sz="2800" b="1" kern="1200" dirty="0" smtClean="0">
                          <a:solidFill>
                            <a:srgbClr val="0070C0"/>
                          </a:solidFill>
                          <a:latin typeface="+mn-lt"/>
                          <a:ea typeface="+mn-ea"/>
                          <a:cs typeface="+mn-cs"/>
                        </a:rPr>
                        <a:t>anti-</a:t>
                      </a:r>
                      <a:r>
                        <a:rPr kumimoji="0" lang="en-US" sz="2800" b="1" kern="1200" dirty="0" err="1" smtClean="0">
                          <a:solidFill>
                            <a:srgbClr val="0070C0"/>
                          </a:solidFill>
                          <a:latin typeface="+mn-lt"/>
                          <a:ea typeface="+mn-ea"/>
                          <a:cs typeface="+mn-cs"/>
                        </a:rPr>
                        <a:t>HBc</a:t>
                      </a:r>
                      <a:endParaRPr kumimoji="0" lang="en-US" sz="2800" b="1" kern="1200" dirty="0" smtClean="0">
                        <a:solidFill>
                          <a:srgbClr val="0070C0"/>
                        </a:solidFill>
                        <a:latin typeface="+mn-lt"/>
                        <a:ea typeface="+mn-ea"/>
                        <a:cs typeface="+mn-cs"/>
                      </a:endParaRPr>
                    </a:p>
                    <a:p>
                      <a:pPr algn="ctr" rtl="1"/>
                      <a:endParaRPr lang="fa-IR" sz="1600" b="1" dirty="0"/>
                    </a:p>
                  </a:txBody>
                  <a:tcPr>
                    <a:lnB w="12700" cap="flat" cmpd="sng" algn="ctr">
                      <a:solidFill>
                        <a:schemeClr val="tx1"/>
                      </a:solidFill>
                      <a:prstDash val="solid"/>
                      <a:round/>
                      <a:headEnd type="none" w="med" len="med"/>
                      <a:tailEnd type="none" w="med" len="med"/>
                    </a:lnB>
                  </a:tcPr>
                </a:tc>
                <a:tc>
                  <a:txBody>
                    <a:bodyPr/>
                    <a:lstStyle/>
                    <a:p>
                      <a:pPr algn="ctr" rtl="1"/>
                      <a:r>
                        <a:rPr lang="fa-IR" sz="2800" b="1" dirty="0" smtClean="0">
                          <a:solidFill>
                            <a:srgbClr val="FF0000"/>
                          </a:solidFill>
                        </a:rPr>
                        <a:t>مثبت</a:t>
                      </a:r>
                      <a:endParaRPr lang="fa-IR" sz="2800" b="1" dirty="0">
                        <a:solidFill>
                          <a:srgbClr val="FF0000"/>
                        </a:solidFill>
                      </a:endParaRPr>
                    </a:p>
                  </a:txBody>
                  <a:tcPr>
                    <a:lnB w="12700" cap="flat" cmpd="sng" algn="ctr">
                      <a:solidFill>
                        <a:schemeClr val="tx1"/>
                      </a:solidFill>
                      <a:prstDash val="solid"/>
                      <a:round/>
                      <a:headEnd type="none" w="med" len="med"/>
                      <a:tailEnd type="none" w="med" len="med"/>
                    </a:lnB>
                  </a:tcPr>
                </a:tc>
                <a:tc vMerge="1">
                  <a:txBody>
                    <a:bodyPr/>
                    <a:lstStyle/>
                    <a:p>
                      <a:pPr rtl="1"/>
                      <a:endParaRPr lang="fa-IR"/>
                    </a:p>
                  </a:txBody>
                  <a:tcPr/>
                </a:tc>
              </a:tr>
              <a:tr h="571504">
                <a:tc vMerge="1">
                  <a:txBody>
                    <a:bodyPr/>
                    <a:lstStyle/>
                    <a:p>
                      <a:pPr rtl="1"/>
                      <a:endParaRPr lang="fa-IR"/>
                    </a:p>
                  </a:txBody>
                  <a:tcPr/>
                </a:tc>
                <a:tc>
                  <a:txBody>
                    <a:bodyPr/>
                    <a:lstStyle/>
                    <a:p>
                      <a:pPr algn="ctr"/>
                      <a:r>
                        <a:rPr kumimoji="0" lang="en-US" sz="2800" b="1" kern="1200" dirty="0" err="1" smtClean="0">
                          <a:solidFill>
                            <a:srgbClr val="00B050"/>
                          </a:solidFill>
                          <a:latin typeface="+mn-lt"/>
                          <a:ea typeface="+mn-ea"/>
                          <a:cs typeface="+mn-cs"/>
                        </a:rPr>
                        <a:t>IgM</a:t>
                      </a:r>
                      <a:r>
                        <a:rPr kumimoji="0" lang="en-US" sz="2800" b="1" kern="1200" dirty="0" smtClean="0">
                          <a:solidFill>
                            <a:srgbClr val="00B050"/>
                          </a:solidFill>
                          <a:latin typeface="+mn-lt"/>
                          <a:ea typeface="+mn-ea"/>
                          <a:cs typeface="+mn-cs"/>
                        </a:rPr>
                        <a:t> anti-</a:t>
                      </a:r>
                      <a:r>
                        <a:rPr kumimoji="0" lang="en-US" sz="2800" b="1" kern="1200" dirty="0" err="1" smtClean="0">
                          <a:solidFill>
                            <a:srgbClr val="00B050"/>
                          </a:solidFill>
                          <a:latin typeface="+mn-lt"/>
                          <a:ea typeface="+mn-ea"/>
                          <a:cs typeface="+mn-cs"/>
                        </a:rPr>
                        <a:t>HBc</a:t>
                      </a:r>
                      <a:endParaRPr kumimoji="0" lang="en-US" sz="2800" b="1" kern="1200" dirty="0">
                        <a:solidFill>
                          <a:srgbClr val="00B050"/>
                        </a:solidFill>
                        <a:latin typeface="+mn-lt"/>
                        <a:ea typeface="+mn-ea"/>
                        <a:cs typeface="+mn-cs"/>
                      </a:endParaRPr>
                    </a:p>
                  </a:txBody>
                  <a:tcPr>
                    <a:lnT w="12700" cap="flat" cmpd="sng" algn="ctr">
                      <a:solidFill>
                        <a:schemeClr val="tx1"/>
                      </a:solidFill>
                      <a:prstDash val="solid"/>
                      <a:round/>
                      <a:headEnd type="none" w="med" len="med"/>
                      <a:tailEnd type="none" w="med" len="med"/>
                    </a:lnT>
                  </a:tcPr>
                </a:tc>
                <a:tc>
                  <a:txBody>
                    <a:bodyPr/>
                    <a:lstStyle/>
                    <a:p>
                      <a:pPr algn="ctr" rtl="1"/>
                      <a:r>
                        <a:rPr lang="fa-IR" sz="2800" b="1" dirty="0" smtClean="0">
                          <a:solidFill>
                            <a:srgbClr val="FF0000"/>
                          </a:solidFill>
                        </a:rPr>
                        <a:t>مثبت</a:t>
                      </a:r>
                      <a:endParaRPr lang="fa-IR" sz="2800" b="1" dirty="0">
                        <a:solidFill>
                          <a:srgbClr val="FF0000"/>
                        </a:solidFill>
                      </a:endParaRPr>
                    </a:p>
                  </a:txBody>
                  <a:tcPr>
                    <a:lnT w="12700" cap="flat" cmpd="sng" algn="ctr">
                      <a:solidFill>
                        <a:schemeClr val="tx1"/>
                      </a:solidFill>
                      <a:prstDash val="solid"/>
                      <a:round/>
                      <a:headEnd type="none" w="med" len="med"/>
                      <a:tailEnd type="none" w="med" len="med"/>
                    </a:lnT>
                  </a:tcPr>
                </a:tc>
                <a:tc vMerge="1">
                  <a:txBody>
                    <a:bodyPr/>
                    <a:lstStyle/>
                    <a:p>
                      <a:pPr rtl="1"/>
                      <a:endParaRPr lang="fa-IR"/>
                    </a:p>
                  </a:txBody>
                  <a:tcPr/>
                </a:tc>
              </a:tr>
              <a:tr h="370840">
                <a:tc vMerge="1">
                  <a:txBody>
                    <a:bodyPr/>
                    <a:lstStyle/>
                    <a:p>
                      <a:pPr rtl="1"/>
                      <a:endParaRPr lang="fa-IR" dirty="0"/>
                    </a:p>
                  </a:txBody>
                  <a:tcPr/>
                </a:tc>
                <a:tc>
                  <a:txBody>
                    <a:bodyPr/>
                    <a:lstStyle/>
                    <a:p>
                      <a:pPr algn="ctr"/>
                      <a:r>
                        <a:rPr kumimoji="0" lang="en-US" sz="2800" b="1" kern="1200" dirty="0" smtClean="0">
                          <a:solidFill>
                            <a:schemeClr val="dk1"/>
                          </a:solidFill>
                          <a:latin typeface="+mn-lt"/>
                          <a:ea typeface="+mn-ea"/>
                          <a:cs typeface="+mn-cs"/>
                        </a:rPr>
                        <a:t>anti-HBs</a:t>
                      </a:r>
                    </a:p>
                    <a:p>
                      <a:pPr algn="ctr" rtl="1"/>
                      <a:endParaRPr lang="fa-IR" sz="2800" b="1" dirty="0"/>
                    </a:p>
                  </a:txBody>
                  <a:tcPr/>
                </a:tc>
                <a:tc>
                  <a:txBody>
                    <a:bodyPr/>
                    <a:lstStyle/>
                    <a:p>
                      <a:pPr algn="ctr" rtl="1"/>
                      <a:r>
                        <a:rPr lang="fa-IR" sz="2800" b="1" dirty="0" smtClean="0">
                          <a:solidFill>
                            <a:schemeClr val="tx1"/>
                          </a:solidFill>
                        </a:rPr>
                        <a:t>منفی</a:t>
                      </a:r>
                      <a:endParaRPr lang="fa-IR" sz="2800" b="1" dirty="0">
                        <a:solidFill>
                          <a:schemeClr val="tx1"/>
                        </a:solidFill>
                      </a:endParaRPr>
                    </a:p>
                  </a:txBody>
                  <a:tcPr/>
                </a:tc>
                <a:tc vMerge="1">
                  <a:txBody>
                    <a:bodyPr/>
                    <a:lstStyle/>
                    <a:p>
                      <a:pPr rtl="1"/>
                      <a:endParaRPr lang="fa-IR" dirty="0"/>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00175"/>
          <a:ext cx="8229600" cy="3297562"/>
        </p:xfrm>
        <a:graphic>
          <a:graphicData uri="http://schemas.openxmlformats.org/drawingml/2006/table">
            <a:tbl>
              <a:tblPr rtl="1" firstRow="1" bandRow="1">
                <a:tableStyleId>{5C22544A-7EE6-4342-B048-85BDC9FD1C3A}</a:tableStyleId>
              </a:tblPr>
              <a:tblGrid>
                <a:gridCol w="1735000"/>
                <a:gridCol w="2136742"/>
                <a:gridCol w="1778178"/>
                <a:gridCol w="2579680"/>
              </a:tblGrid>
              <a:tr h="571503">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622931">
                <a:tc rowSpan="4">
                  <a:txBody>
                    <a:bodyPr/>
                    <a:lstStyle/>
                    <a:p>
                      <a:pPr rtl="1"/>
                      <a:endParaRPr lang="fa-IR" b="1" dirty="0" smtClean="0"/>
                    </a:p>
                    <a:p>
                      <a:pPr rtl="1"/>
                      <a:endParaRPr lang="fa-IR" b="1" dirty="0" smtClean="0"/>
                    </a:p>
                    <a:p>
                      <a:pPr algn="ctr" rtl="1"/>
                      <a:endParaRPr lang="fa-IR" b="1" dirty="0" smtClean="0"/>
                    </a:p>
                    <a:p>
                      <a:pPr algn="ctr" rtl="1"/>
                      <a:r>
                        <a:rPr lang="en-US" sz="2400" b="1" dirty="0" smtClean="0">
                          <a:latin typeface="Times New Roman" pitchFamily="18" charset="0"/>
                          <a:cs typeface="Times New Roman" pitchFamily="18" charset="0"/>
                        </a:rPr>
                        <a:t>Case 5</a:t>
                      </a:r>
                      <a:endParaRPr lang="fa-IR" sz="2400" b="1" dirty="0">
                        <a:latin typeface="Times New Roman" pitchFamily="18" charset="0"/>
                        <a:cs typeface="Times New Roman" pitchFamily="18" charset="0"/>
                      </a:endParaRPr>
                    </a:p>
                  </a:txBody>
                  <a:tcPr/>
                </a:tc>
                <a:tc>
                  <a:txBody>
                    <a:bodyPr/>
                    <a:lstStyle/>
                    <a:p>
                      <a:pPr algn="ctr"/>
                      <a:r>
                        <a:rPr kumimoji="0" lang="en-US" sz="2400" b="1" kern="1200" dirty="0" err="1" smtClean="0">
                          <a:solidFill>
                            <a:srgbClr val="FF0000"/>
                          </a:solidFill>
                          <a:latin typeface="+mn-lt"/>
                          <a:ea typeface="+mn-ea"/>
                          <a:cs typeface="+mn-cs"/>
                        </a:rPr>
                        <a:t>HBsAg</a:t>
                      </a:r>
                      <a:endParaRPr kumimoji="0" lang="en-US" sz="2400" b="1" kern="1200" dirty="0">
                        <a:solidFill>
                          <a:srgbClr val="FF0000"/>
                        </a:solidFill>
                        <a:latin typeface="+mn-lt"/>
                        <a:ea typeface="+mn-ea"/>
                        <a:cs typeface="+mn-cs"/>
                      </a:endParaRPr>
                    </a:p>
                  </a:txBody>
                  <a:tcPr/>
                </a:tc>
                <a:tc>
                  <a:txBody>
                    <a:bodyPr/>
                    <a:lstStyle/>
                    <a:p>
                      <a:pPr algn="ctr" rtl="1"/>
                      <a:r>
                        <a:rPr lang="fa-IR" sz="2000" b="1" dirty="0" smtClean="0">
                          <a:solidFill>
                            <a:srgbClr val="FF0000"/>
                          </a:solidFill>
                        </a:rPr>
                        <a:t>مثبت بعد از</a:t>
                      </a:r>
                      <a:r>
                        <a:rPr lang="fa-IR" sz="2000" b="1" baseline="0" dirty="0" smtClean="0">
                          <a:solidFill>
                            <a:srgbClr val="FF0000"/>
                          </a:solidFill>
                        </a:rPr>
                        <a:t> 6 ماه</a:t>
                      </a:r>
                      <a:endParaRPr lang="fa-IR" sz="2000" b="1" dirty="0">
                        <a:solidFill>
                          <a:srgbClr val="FF0000"/>
                        </a:solidFill>
                      </a:endParaRPr>
                    </a:p>
                  </a:txBody>
                  <a:tcPr/>
                </a:tc>
                <a:tc rowSpan="4">
                  <a:txBody>
                    <a:bodyPr/>
                    <a:lstStyle/>
                    <a:p>
                      <a:pPr algn="ctr"/>
                      <a:endParaRPr kumimoji="0" lang="fa-IR" b="1" kern="1200" dirty="0" smtClean="0">
                        <a:solidFill>
                          <a:schemeClr val="dk1"/>
                        </a:solidFill>
                        <a:latin typeface="+mn-lt"/>
                        <a:ea typeface="+mn-ea"/>
                        <a:cs typeface="+mn-cs"/>
                      </a:endParaRPr>
                    </a:p>
                    <a:p>
                      <a:pPr algn="ctr"/>
                      <a:endParaRPr kumimoji="0" lang="fa-IR" sz="3200" b="1" kern="1200" dirty="0" smtClean="0">
                        <a:solidFill>
                          <a:schemeClr val="dk1"/>
                        </a:solidFill>
                        <a:latin typeface="+mn-lt"/>
                        <a:ea typeface="+mn-ea"/>
                        <a:cs typeface="+mn-cs"/>
                      </a:endParaRPr>
                    </a:p>
                    <a:p>
                      <a:pPr algn="ctr"/>
                      <a:endParaRPr lang="fa-IR" dirty="0" smtClean="0"/>
                    </a:p>
                    <a:p>
                      <a:pPr algn="ctr"/>
                      <a:r>
                        <a:rPr lang="fa-IR" sz="2400" b="1" dirty="0" smtClean="0"/>
                        <a:t>عفونت مزمن</a:t>
                      </a:r>
                      <a:endParaRPr kumimoji="0" lang="fa-IR" sz="2400" b="1" kern="1200" dirty="0">
                        <a:solidFill>
                          <a:schemeClr val="dk1"/>
                        </a:solidFill>
                        <a:latin typeface="+mn-lt"/>
                        <a:ea typeface="+mn-ea"/>
                        <a:cs typeface="+mn-cs"/>
                      </a:endParaRPr>
                    </a:p>
                  </a:txBody>
                  <a:tcPr/>
                </a:tc>
              </a:tr>
              <a:tr h="662953">
                <a:tc vMerge="1">
                  <a:txBody>
                    <a:bodyPr/>
                    <a:lstStyle/>
                    <a:p>
                      <a:pPr rtl="1"/>
                      <a:endParaRPr lang="fa-IR" dirty="0"/>
                    </a:p>
                  </a:txBody>
                  <a:tcPr/>
                </a:tc>
                <a:tc>
                  <a:txBody>
                    <a:bodyPr/>
                    <a:lstStyle/>
                    <a:p>
                      <a:pPr algn="ctr"/>
                      <a:r>
                        <a:rPr kumimoji="0" lang="en-US" sz="2400" b="1" kern="1200" dirty="0" smtClean="0">
                          <a:solidFill>
                            <a:srgbClr val="0070C0"/>
                          </a:solidFill>
                          <a:latin typeface="+mn-lt"/>
                          <a:ea typeface="+mn-ea"/>
                          <a:cs typeface="+mn-cs"/>
                        </a:rPr>
                        <a:t>anti-</a:t>
                      </a:r>
                      <a:r>
                        <a:rPr kumimoji="0" lang="en-US" sz="2400" b="1" kern="1200" dirty="0" err="1" smtClean="0">
                          <a:solidFill>
                            <a:srgbClr val="0070C0"/>
                          </a:solidFill>
                          <a:latin typeface="+mn-lt"/>
                          <a:ea typeface="+mn-ea"/>
                          <a:cs typeface="+mn-cs"/>
                        </a:rPr>
                        <a:t>HBc</a:t>
                      </a:r>
                      <a:endParaRPr kumimoji="0" lang="en-US" sz="2400" b="1" kern="1200" dirty="0" smtClean="0">
                        <a:solidFill>
                          <a:srgbClr val="0070C0"/>
                        </a:solidFill>
                        <a:latin typeface="+mn-lt"/>
                        <a:ea typeface="+mn-ea"/>
                        <a:cs typeface="+mn-cs"/>
                      </a:endParaRPr>
                    </a:p>
                    <a:p>
                      <a:pPr algn="ctr" rtl="1"/>
                      <a:endParaRPr lang="fa-IR" sz="1400" b="1" dirty="0"/>
                    </a:p>
                  </a:txBody>
                  <a:tcPr>
                    <a:lnB w="12700" cap="flat" cmpd="sng" algn="ctr">
                      <a:solidFill>
                        <a:schemeClr val="tx1"/>
                      </a:solidFill>
                      <a:prstDash val="solid"/>
                      <a:round/>
                      <a:headEnd type="none" w="med" len="med"/>
                      <a:tailEnd type="none" w="med" len="med"/>
                    </a:lnB>
                  </a:tcPr>
                </a:tc>
                <a:tc>
                  <a:txBody>
                    <a:bodyPr/>
                    <a:lstStyle/>
                    <a:p>
                      <a:pPr algn="ctr" rtl="1"/>
                      <a:r>
                        <a:rPr lang="fa-IR" sz="2400" b="1" dirty="0" smtClean="0">
                          <a:solidFill>
                            <a:srgbClr val="FF0000"/>
                          </a:solidFill>
                        </a:rPr>
                        <a:t>مثبت</a:t>
                      </a:r>
                      <a:endParaRPr lang="fa-IR" sz="2400" b="1" dirty="0">
                        <a:solidFill>
                          <a:srgbClr val="FF0000"/>
                        </a:solidFill>
                      </a:endParaRPr>
                    </a:p>
                  </a:txBody>
                  <a:tcPr>
                    <a:lnB w="12700" cap="flat" cmpd="sng" algn="ctr">
                      <a:solidFill>
                        <a:schemeClr val="tx1"/>
                      </a:solidFill>
                      <a:prstDash val="solid"/>
                      <a:round/>
                      <a:headEnd type="none" w="med" len="med"/>
                      <a:tailEnd type="none" w="med" len="med"/>
                    </a:lnB>
                  </a:tcPr>
                </a:tc>
                <a:tc vMerge="1">
                  <a:txBody>
                    <a:bodyPr/>
                    <a:lstStyle/>
                    <a:p>
                      <a:pPr rtl="1"/>
                      <a:endParaRPr lang="fa-IR"/>
                    </a:p>
                  </a:txBody>
                  <a:tcPr/>
                </a:tc>
              </a:tr>
              <a:tr h="609608">
                <a:tc vMerge="1">
                  <a:txBody>
                    <a:bodyPr/>
                    <a:lstStyle/>
                    <a:p>
                      <a:pPr rtl="1"/>
                      <a:endParaRPr lang="fa-IR"/>
                    </a:p>
                  </a:txBody>
                  <a:tcPr/>
                </a:tc>
                <a:tc>
                  <a:txBody>
                    <a:bodyPr/>
                    <a:lstStyle/>
                    <a:p>
                      <a:pPr algn="ctr"/>
                      <a:r>
                        <a:rPr kumimoji="0" lang="en-US" sz="2400" b="1" kern="1200" dirty="0" err="1" smtClean="0">
                          <a:solidFill>
                            <a:srgbClr val="00B050"/>
                          </a:solidFill>
                          <a:latin typeface="+mn-lt"/>
                          <a:ea typeface="+mn-ea"/>
                          <a:cs typeface="+mn-cs"/>
                        </a:rPr>
                        <a:t>IgM</a:t>
                      </a:r>
                      <a:r>
                        <a:rPr kumimoji="0" lang="en-US" sz="2400" b="1" kern="1200" dirty="0" smtClean="0">
                          <a:solidFill>
                            <a:srgbClr val="00B050"/>
                          </a:solidFill>
                          <a:latin typeface="+mn-lt"/>
                          <a:ea typeface="+mn-ea"/>
                          <a:cs typeface="+mn-cs"/>
                        </a:rPr>
                        <a:t> anti-</a:t>
                      </a:r>
                      <a:r>
                        <a:rPr kumimoji="0" lang="en-US" sz="2400" b="1" kern="1200" dirty="0" err="1" smtClean="0">
                          <a:solidFill>
                            <a:srgbClr val="00B050"/>
                          </a:solidFill>
                          <a:latin typeface="+mn-lt"/>
                          <a:ea typeface="+mn-ea"/>
                          <a:cs typeface="+mn-cs"/>
                        </a:rPr>
                        <a:t>HBc</a:t>
                      </a:r>
                      <a:endParaRPr kumimoji="0" lang="en-US" sz="2400" b="1" kern="1200" dirty="0">
                        <a:solidFill>
                          <a:srgbClr val="00B050"/>
                        </a:solidFill>
                        <a:latin typeface="+mn-lt"/>
                        <a:ea typeface="+mn-ea"/>
                        <a:cs typeface="+mn-cs"/>
                      </a:endParaRPr>
                    </a:p>
                  </a:txBody>
                  <a:tcPr>
                    <a:lnT w="12700" cap="flat" cmpd="sng" algn="ctr">
                      <a:solidFill>
                        <a:schemeClr val="tx1"/>
                      </a:solidFill>
                      <a:prstDash val="solid"/>
                      <a:round/>
                      <a:headEnd type="none" w="med" len="med"/>
                      <a:tailEnd type="none" w="med" len="med"/>
                    </a:lnT>
                  </a:tcPr>
                </a:tc>
                <a:tc>
                  <a:txBody>
                    <a:bodyPr/>
                    <a:lstStyle/>
                    <a:p>
                      <a:pPr algn="ctr" rtl="1"/>
                      <a:r>
                        <a:rPr lang="fa-IR" sz="2400" b="1" dirty="0" smtClean="0">
                          <a:solidFill>
                            <a:schemeClr val="tx1"/>
                          </a:solidFill>
                        </a:rPr>
                        <a:t>منفی</a:t>
                      </a:r>
                      <a:endParaRPr lang="fa-IR" sz="2400" b="1" dirty="0">
                        <a:solidFill>
                          <a:schemeClr val="tx1"/>
                        </a:solidFill>
                      </a:endParaRPr>
                    </a:p>
                  </a:txBody>
                  <a:tcPr>
                    <a:lnT w="12700" cap="flat" cmpd="sng" algn="ctr">
                      <a:solidFill>
                        <a:schemeClr val="tx1"/>
                      </a:solidFill>
                      <a:prstDash val="solid"/>
                      <a:round/>
                      <a:headEnd type="none" w="med" len="med"/>
                      <a:tailEnd type="none" w="med" len="med"/>
                    </a:lnT>
                  </a:tcPr>
                </a:tc>
                <a:tc vMerge="1">
                  <a:txBody>
                    <a:bodyPr/>
                    <a:lstStyle/>
                    <a:p>
                      <a:pPr rtl="1"/>
                      <a:endParaRPr lang="fa-IR"/>
                    </a:p>
                  </a:txBody>
                  <a:tcPr/>
                </a:tc>
              </a:tr>
              <a:tr h="370840">
                <a:tc vMerge="1">
                  <a:txBody>
                    <a:bodyPr/>
                    <a:lstStyle/>
                    <a:p>
                      <a:pPr rtl="1"/>
                      <a:endParaRPr lang="fa-IR" dirty="0"/>
                    </a:p>
                  </a:txBody>
                  <a:tcPr/>
                </a:tc>
                <a:tc>
                  <a:txBody>
                    <a:bodyPr/>
                    <a:lstStyle/>
                    <a:p>
                      <a:pPr algn="ctr"/>
                      <a:r>
                        <a:rPr kumimoji="0" lang="en-US" sz="2400" b="1" kern="1200" dirty="0" smtClean="0">
                          <a:solidFill>
                            <a:schemeClr val="dk1"/>
                          </a:solidFill>
                          <a:latin typeface="+mn-lt"/>
                          <a:ea typeface="+mn-ea"/>
                          <a:cs typeface="+mn-cs"/>
                        </a:rPr>
                        <a:t>anti-HBs</a:t>
                      </a:r>
                    </a:p>
                    <a:p>
                      <a:pPr algn="ctr" rtl="1"/>
                      <a:endParaRPr lang="fa-I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dirty="0" smtClean="0">
                          <a:solidFill>
                            <a:schemeClr val="tx1"/>
                          </a:solidFill>
                        </a:rPr>
                        <a:t>منفی</a:t>
                      </a:r>
                    </a:p>
                    <a:p>
                      <a:pPr algn="ctr" rtl="1"/>
                      <a:endParaRPr lang="fa-IR" sz="2400" b="1" dirty="0">
                        <a:solidFill>
                          <a:schemeClr val="tx1"/>
                        </a:solidFill>
                      </a:endParaRPr>
                    </a:p>
                  </a:txBody>
                  <a:tcPr/>
                </a:tc>
                <a:tc vMerge="1">
                  <a:txBody>
                    <a:bodyPr/>
                    <a:lstStyle/>
                    <a:p>
                      <a:pPr rtl="1"/>
                      <a:endParaRPr lang="fa-IR" dirty="0"/>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00175"/>
          <a:ext cx="8229600" cy="4130800"/>
        </p:xfrm>
        <a:graphic>
          <a:graphicData uri="http://schemas.openxmlformats.org/drawingml/2006/table">
            <a:tbl>
              <a:tblPr rtl="1" firstRow="1" bandRow="1">
                <a:tableStyleId>{5C22544A-7EE6-4342-B048-85BDC9FD1C3A}</a:tableStyleId>
              </a:tblPr>
              <a:tblGrid>
                <a:gridCol w="1387112"/>
                <a:gridCol w="2727688"/>
                <a:gridCol w="1849616"/>
                <a:gridCol w="2265184"/>
              </a:tblGrid>
              <a:tr h="571503">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622931">
                <a:tc rowSpan="6">
                  <a:txBody>
                    <a:bodyPr/>
                    <a:lstStyle/>
                    <a:p>
                      <a:pPr rtl="1"/>
                      <a:endParaRPr lang="fa-IR" b="1" dirty="0" smtClean="0"/>
                    </a:p>
                    <a:p>
                      <a:pPr rtl="1"/>
                      <a:endParaRPr lang="fa-IR" sz="3600" b="1" dirty="0" smtClean="0"/>
                    </a:p>
                    <a:p>
                      <a:pPr algn="ctr" rtl="1"/>
                      <a:endParaRPr lang="fa-IR" b="1" dirty="0" smtClean="0"/>
                    </a:p>
                    <a:p>
                      <a:pPr algn="ctr" rtl="1"/>
                      <a:r>
                        <a:rPr lang="en-US" sz="2400" b="1" dirty="0" smtClean="0">
                          <a:latin typeface="Times New Roman" pitchFamily="18" charset="0"/>
                          <a:cs typeface="Times New Roman" pitchFamily="18" charset="0"/>
                        </a:rPr>
                        <a:t>Case 6</a:t>
                      </a:r>
                      <a:endParaRPr lang="fa-IR" sz="2400" b="1" dirty="0">
                        <a:latin typeface="Times New Roman" pitchFamily="18" charset="0"/>
                        <a:cs typeface="Times New Roman" pitchFamily="18" charset="0"/>
                      </a:endParaRPr>
                    </a:p>
                  </a:txBody>
                  <a:tcPr/>
                </a:tc>
                <a:tc>
                  <a:txBody>
                    <a:bodyPr/>
                    <a:lstStyle/>
                    <a:p>
                      <a:pPr algn="ctr"/>
                      <a:r>
                        <a:rPr kumimoji="0" lang="en-US" sz="2400" b="1" kern="1200" dirty="0" err="1" smtClean="0">
                          <a:solidFill>
                            <a:srgbClr val="FF0000"/>
                          </a:solidFill>
                          <a:latin typeface="+mn-lt"/>
                          <a:ea typeface="+mn-ea"/>
                          <a:cs typeface="+mn-cs"/>
                        </a:rPr>
                        <a:t>HBsAg</a:t>
                      </a:r>
                      <a:endParaRPr kumimoji="0" lang="en-US" sz="2400" b="1" kern="1200" dirty="0">
                        <a:solidFill>
                          <a:srgbClr val="FF0000"/>
                        </a:solidFill>
                        <a:latin typeface="+mn-lt"/>
                        <a:ea typeface="+mn-ea"/>
                        <a:cs typeface="+mn-cs"/>
                      </a:endParaRPr>
                    </a:p>
                  </a:txBody>
                  <a:tcPr/>
                </a:tc>
                <a:tc>
                  <a:txBody>
                    <a:bodyPr/>
                    <a:lstStyle/>
                    <a:p>
                      <a:pPr algn="ctr" rtl="1"/>
                      <a:r>
                        <a:rPr lang="fa-IR" sz="2000" b="1" dirty="0" smtClean="0">
                          <a:solidFill>
                            <a:srgbClr val="FF0000"/>
                          </a:solidFill>
                        </a:rPr>
                        <a:t>مثبت بعد</a:t>
                      </a:r>
                      <a:r>
                        <a:rPr lang="fa-IR" sz="2000" b="1" baseline="0" dirty="0" smtClean="0">
                          <a:solidFill>
                            <a:srgbClr val="FF0000"/>
                          </a:solidFill>
                        </a:rPr>
                        <a:t> از 6 ماه</a:t>
                      </a:r>
                      <a:endParaRPr lang="fa-IR" sz="2000" b="1" dirty="0">
                        <a:solidFill>
                          <a:srgbClr val="FF0000"/>
                        </a:solidFill>
                      </a:endParaRPr>
                    </a:p>
                  </a:txBody>
                  <a:tcPr/>
                </a:tc>
                <a:tc rowSpan="6">
                  <a:txBody>
                    <a:bodyPr/>
                    <a:lstStyle/>
                    <a:p>
                      <a:pPr algn="ctr"/>
                      <a:endParaRPr kumimoji="0" lang="fa-IR" sz="2400" b="1" kern="1200" dirty="0" smtClean="0">
                        <a:solidFill>
                          <a:schemeClr val="dk1"/>
                        </a:solidFill>
                        <a:latin typeface="+mn-lt"/>
                        <a:ea typeface="+mn-ea"/>
                        <a:cs typeface="+mn-cs"/>
                      </a:endParaRPr>
                    </a:p>
                    <a:p>
                      <a:pPr algn="ctr"/>
                      <a:endParaRPr kumimoji="0" lang="fa-IR" sz="3600" b="1" kern="1200" dirty="0" smtClean="0">
                        <a:solidFill>
                          <a:schemeClr val="dk1"/>
                        </a:solidFill>
                        <a:latin typeface="+mn-lt"/>
                        <a:ea typeface="+mn-ea"/>
                        <a:cs typeface="+mn-cs"/>
                      </a:endParaRPr>
                    </a:p>
                    <a:p>
                      <a:pPr algn="ctr"/>
                      <a:endParaRPr lang="fa-IR" sz="100" dirty="0" smtClean="0"/>
                    </a:p>
                    <a:p>
                      <a:pPr algn="ctr"/>
                      <a:endParaRPr lang="fa-IR" sz="1100" b="1" dirty="0" smtClean="0"/>
                    </a:p>
                    <a:p>
                      <a:pPr algn="ctr"/>
                      <a:r>
                        <a:rPr lang="fa-IR" sz="2400" b="1" dirty="0" smtClean="0"/>
                        <a:t>عفونت مزمن</a:t>
                      </a:r>
                    </a:p>
                    <a:p>
                      <a:pPr algn="ctr"/>
                      <a:endParaRPr kumimoji="0" lang="fa-IR" sz="1400" b="1" kern="1200" dirty="0" smtClean="0">
                        <a:solidFill>
                          <a:schemeClr val="dk1"/>
                        </a:solidFill>
                        <a:latin typeface="+mn-lt"/>
                        <a:ea typeface="+mn-ea"/>
                        <a:cs typeface="+mn-cs"/>
                      </a:endParaRPr>
                    </a:p>
                    <a:p>
                      <a:pPr algn="ctr"/>
                      <a:endParaRPr kumimoji="0" lang="fa-IR" sz="2400" b="1" kern="1200" dirty="0" smtClean="0">
                        <a:solidFill>
                          <a:schemeClr val="dk1"/>
                        </a:solidFill>
                        <a:latin typeface="+mn-lt"/>
                        <a:ea typeface="+mn-ea"/>
                        <a:cs typeface="+mn-cs"/>
                      </a:endParaRPr>
                    </a:p>
                    <a:p>
                      <a:pPr algn="ctr"/>
                      <a:r>
                        <a:rPr kumimoji="0" lang="fa-IR" sz="2400" b="1" kern="1200" dirty="0" smtClean="0">
                          <a:solidFill>
                            <a:srgbClr val="FF0000"/>
                          </a:solidFill>
                          <a:latin typeface="+mn-lt"/>
                          <a:ea typeface="+mn-ea"/>
                          <a:cs typeface="+mn-cs"/>
                        </a:rPr>
                        <a:t>ارجاع</a:t>
                      </a:r>
                    </a:p>
                    <a:p>
                      <a:pPr algn="ctr"/>
                      <a:endParaRPr kumimoji="0" lang="fa-IR" sz="1100" b="1" kern="1200" dirty="0" smtClean="0">
                        <a:solidFill>
                          <a:srgbClr val="FF0000"/>
                        </a:solidFill>
                        <a:latin typeface="+mn-lt"/>
                        <a:ea typeface="+mn-ea"/>
                        <a:cs typeface="+mn-cs"/>
                      </a:endParaRPr>
                    </a:p>
                    <a:p>
                      <a:pPr algn="ctr"/>
                      <a:r>
                        <a:rPr lang="fa-IR" sz="2400" b="1" dirty="0" smtClean="0"/>
                        <a:t>شش ماهه بعد</a:t>
                      </a:r>
                      <a:endParaRPr kumimoji="0" lang="fa-IR" sz="2400" b="1" kern="1200" dirty="0">
                        <a:solidFill>
                          <a:schemeClr val="dk1"/>
                        </a:solidFill>
                        <a:latin typeface="+mn-lt"/>
                        <a:ea typeface="+mn-ea"/>
                        <a:cs typeface="+mn-cs"/>
                      </a:endParaRPr>
                    </a:p>
                  </a:txBody>
                  <a:tcPr/>
                </a:tc>
              </a:tr>
              <a:tr h="662953">
                <a:tc vMerge="1">
                  <a:txBody>
                    <a:bodyPr/>
                    <a:lstStyle/>
                    <a:p>
                      <a:pPr rtl="1"/>
                      <a:endParaRPr lang="fa-IR" dirty="0"/>
                    </a:p>
                  </a:txBody>
                  <a:tcPr/>
                </a:tc>
                <a:tc>
                  <a:txBody>
                    <a:bodyPr/>
                    <a:lstStyle/>
                    <a:p>
                      <a:pPr algn="ctr"/>
                      <a:r>
                        <a:rPr kumimoji="0" lang="en-US" sz="2400" b="1" kern="1200" dirty="0" smtClean="0">
                          <a:solidFill>
                            <a:srgbClr val="0070C0"/>
                          </a:solidFill>
                          <a:latin typeface="+mn-lt"/>
                          <a:ea typeface="+mn-ea"/>
                          <a:cs typeface="+mn-cs"/>
                        </a:rPr>
                        <a:t>anti-</a:t>
                      </a:r>
                      <a:r>
                        <a:rPr kumimoji="0" lang="en-US" sz="2400" b="1" kern="1200" dirty="0" err="1" smtClean="0">
                          <a:solidFill>
                            <a:srgbClr val="0070C0"/>
                          </a:solidFill>
                          <a:latin typeface="+mn-lt"/>
                          <a:ea typeface="+mn-ea"/>
                          <a:cs typeface="+mn-cs"/>
                        </a:rPr>
                        <a:t>HBc</a:t>
                      </a:r>
                      <a:endParaRPr kumimoji="0" lang="en-US" sz="2400" b="1" kern="1200" dirty="0" smtClean="0">
                        <a:solidFill>
                          <a:srgbClr val="0070C0"/>
                        </a:solidFill>
                        <a:latin typeface="+mn-lt"/>
                        <a:ea typeface="+mn-ea"/>
                        <a:cs typeface="+mn-cs"/>
                      </a:endParaRPr>
                    </a:p>
                    <a:p>
                      <a:pPr algn="ctr" rtl="1"/>
                      <a:endParaRPr lang="fa-IR" sz="1400" b="1" dirty="0"/>
                    </a:p>
                  </a:txBody>
                  <a:tcPr>
                    <a:lnB w="12700" cap="flat" cmpd="sng" algn="ctr">
                      <a:solidFill>
                        <a:schemeClr val="tx1"/>
                      </a:solidFill>
                      <a:prstDash val="solid"/>
                      <a:round/>
                      <a:headEnd type="none" w="med" len="med"/>
                      <a:tailEnd type="none" w="med" len="med"/>
                    </a:lnB>
                  </a:tcPr>
                </a:tc>
                <a:tc>
                  <a:txBody>
                    <a:bodyPr/>
                    <a:lstStyle/>
                    <a:p>
                      <a:pPr algn="ctr" rtl="1"/>
                      <a:r>
                        <a:rPr lang="fa-IR" sz="2400" b="1" dirty="0" smtClean="0">
                          <a:solidFill>
                            <a:srgbClr val="FF0000"/>
                          </a:solidFill>
                        </a:rPr>
                        <a:t>مثبت</a:t>
                      </a:r>
                      <a:endParaRPr lang="fa-IR" sz="2400" b="1" dirty="0">
                        <a:solidFill>
                          <a:srgbClr val="FF0000"/>
                        </a:solidFill>
                      </a:endParaRPr>
                    </a:p>
                  </a:txBody>
                  <a:tcPr>
                    <a:lnB w="12700" cap="flat" cmpd="sng" algn="ctr">
                      <a:solidFill>
                        <a:schemeClr val="tx1"/>
                      </a:solidFill>
                      <a:prstDash val="solid"/>
                      <a:round/>
                      <a:headEnd type="none" w="med" len="med"/>
                      <a:tailEnd type="none" w="med" len="med"/>
                    </a:lnB>
                  </a:tcPr>
                </a:tc>
                <a:tc vMerge="1">
                  <a:txBody>
                    <a:bodyPr/>
                    <a:lstStyle/>
                    <a:p>
                      <a:pPr rtl="1"/>
                      <a:endParaRPr lang="fa-IR"/>
                    </a:p>
                  </a:txBody>
                  <a:tcPr/>
                </a:tc>
              </a:tr>
              <a:tr h="609608">
                <a:tc vMerge="1">
                  <a:txBody>
                    <a:bodyPr/>
                    <a:lstStyle/>
                    <a:p>
                      <a:pPr rtl="1"/>
                      <a:endParaRPr lang="fa-IR"/>
                    </a:p>
                  </a:txBody>
                  <a:tcPr/>
                </a:tc>
                <a:tc>
                  <a:txBody>
                    <a:bodyPr/>
                    <a:lstStyle/>
                    <a:p>
                      <a:pPr algn="ctr"/>
                      <a:r>
                        <a:rPr kumimoji="0" lang="en-US" sz="2400" b="1" kern="1200" dirty="0" err="1" smtClean="0">
                          <a:solidFill>
                            <a:srgbClr val="00B050"/>
                          </a:solidFill>
                          <a:latin typeface="+mn-lt"/>
                          <a:ea typeface="+mn-ea"/>
                          <a:cs typeface="+mn-cs"/>
                        </a:rPr>
                        <a:t>IgM</a:t>
                      </a:r>
                      <a:r>
                        <a:rPr kumimoji="0" lang="en-US" sz="2400" b="1" kern="1200" dirty="0" smtClean="0">
                          <a:solidFill>
                            <a:srgbClr val="00B050"/>
                          </a:solidFill>
                          <a:latin typeface="+mn-lt"/>
                          <a:ea typeface="+mn-ea"/>
                          <a:cs typeface="+mn-cs"/>
                        </a:rPr>
                        <a:t> anti-</a:t>
                      </a:r>
                      <a:r>
                        <a:rPr kumimoji="0" lang="en-US" sz="2400" b="1" kern="1200" dirty="0" err="1" smtClean="0">
                          <a:solidFill>
                            <a:srgbClr val="00B050"/>
                          </a:solidFill>
                          <a:latin typeface="+mn-lt"/>
                          <a:ea typeface="+mn-ea"/>
                          <a:cs typeface="+mn-cs"/>
                        </a:rPr>
                        <a:t>HBc</a:t>
                      </a:r>
                      <a:endParaRPr kumimoji="0" lang="en-US" sz="2400" b="1" kern="1200" dirty="0">
                        <a:solidFill>
                          <a:srgbClr val="00B050"/>
                        </a:solidFill>
                        <a:latin typeface="+mn-lt"/>
                        <a:ea typeface="+mn-ea"/>
                        <a:cs typeface="+mn-cs"/>
                      </a:endParaRPr>
                    </a:p>
                  </a:txBody>
                  <a:tcPr>
                    <a:lnT w="12700" cap="flat" cmpd="sng" algn="ctr">
                      <a:solidFill>
                        <a:schemeClr val="tx1"/>
                      </a:solidFill>
                      <a:prstDash val="solid"/>
                      <a:round/>
                      <a:headEnd type="none" w="med" len="med"/>
                      <a:tailEnd type="none" w="med" len="med"/>
                    </a:lnT>
                  </a:tcPr>
                </a:tc>
                <a:tc>
                  <a:txBody>
                    <a:bodyPr/>
                    <a:lstStyle/>
                    <a:p>
                      <a:pPr algn="ctr" rtl="1"/>
                      <a:r>
                        <a:rPr lang="fa-IR" sz="2400" b="1" dirty="0" smtClean="0">
                          <a:solidFill>
                            <a:schemeClr val="tx1"/>
                          </a:solidFill>
                        </a:rPr>
                        <a:t>منفی</a:t>
                      </a:r>
                      <a:endParaRPr lang="fa-IR" sz="2400" b="1" dirty="0">
                        <a:solidFill>
                          <a:schemeClr val="tx1"/>
                        </a:solidFill>
                      </a:endParaRPr>
                    </a:p>
                  </a:txBody>
                  <a:tcPr>
                    <a:lnT w="12700" cap="flat" cmpd="sng" algn="ctr">
                      <a:solidFill>
                        <a:schemeClr val="tx1"/>
                      </a:solidFill>
                      <a:prstDash val="solid"/>
                      <a:round/>
                      <a:headEnd type="none" w="med" len="med"/>
                      <a:tailEnd type="none" w="med" len="med"/>
                    </a:lnT>
                  </a:tcPr>
                </a:tc>
                <a:tc vMerge="1">
                  <a:txBody>
                    <a:bodyPr/>
                    <a:lstStyle/>
                    <a:p>
                      <a:pPr rtl="1"/>
                      <a:endParaRPr lang="fa-IR"/>
                    </a:p>
                  </a:txBody>
                  <a:tcPr/>
                </a:tc>
              </a:tr>
              <a:tr h="182880">
                <a:tc vMerge="1">
                  <a:txBody>
                    <a:bodyPr/>
                    <a:lstStyle/>
                    <a:p>
                      <a:pPr rtl="1"/>
                      <a:endParaRPr lang="fa-IR" dirty="0"/>
                    </a:p>
                  </a:txBody>
                  <a:tcPr/>
                </a:tc>
                <a:tc rowSpan="2">
                  <a:txBody>
                    <a:bodyPr/>
                    <a:lstStyle/>
                    <a:p>
                      <a:pPr algn="ctr"/>
                      <a:r>
                        <a:rPr lang="en-US" sz="2400" b="1" dirty="0" err="1" smtClean="0">
                          <a:solidFill>
                            <a:srgbClr val="7030A0"/>
                          </a:solidFill>
                        </a:rPr>
                        <a:t>HBeAg</a:t>
                      </a:r>
                      <a:endParaRPr lang="fa-IR" sz="2400" b="1" dirty="0">
                        <a:solidFill>
                          <a:srgbClr val="7030A0"/>
                        </a:solidFill>
                      </a:endParaRPr>
                    </a:p>
                  </a:txBody>
                  <a:tcPr>
                    <a:lnB w="12700" cap="flat" cmpd="sng" algn="ctr">
                      <a:solidFill>
                        <a:schemeClr val="tx1"/>
                      </a:solidFill>
                      <a:prstDash val="solid"/>
                      <a:round/>
                      <a:headEnd type="none" w="med" len="med"/>
                      <a:tailEnd type="none" w="med" len="med"/>
                    </a:lnB>
                  </a:tcPr>
                </a:tc>
                <a:tc>
                  <a:txBody>
                    <a:bodyPr/>
                    <a:lstStyle/>
                    <a:p>
                      <a:pPr algn="ctr"/>
                      <a:r>
                        <a:rPr lang="fa-IR" sz="2000" b="1" dirty="0" smtClean="0">
                          <a:solidFill>
                            <a:srgbClr val="FF0000"/>
                          </a:solidFill>
                        </a:rPr>
                        <a:t>مثبت / تکثیری وقابل</a:t>
                      </a:r>
                      <a:r>
                        <a:rPr lang="fa-IR" sz="2000" b="1" baseline="0" dirty="0" smtClean="0">
                          <a:solidFill>
                            <a:srgbClr val="FF0000"/>
                          </a:solidFill>
                        </a:rPr>
                        <a:t> سرایت</a:t>
                      </a:r>
                      <a:endParaRPr lang="fa-IR" sz="2000" b="1" dirty="0">
                        <a:solidFill>
                          <a:srgbClr val="FF0000"/>
                        </a:solidFill>
                      </a:endParaRPr>
                    </a:p>
                  </a:txBody>
                  <a:tcPr>
                    <a:lnB w="12700" cap="flat" cmpd="sng" algn="ctr">
                      <a:solidFill>
                        <a:schemeClr val="tx1"/>
                      </a:solidFill>
                      <a:prstDash val="solid"/>
                      <a:round/>
                      <a:headEnd type="none" w="med" len="med"/>
                      <a:tailEnd type="none" w="med" len="med"/>
                    </a:lnB>
                  </a:tcPr>
                </a:tc>
                <a:tc vMerge="1">
                  <a:txBody>
                    <a:bodyPr/>
                    <a:lstStyle/>
                    <a:p>
                      <a:pPr rtl="1"/>
                      <a:endParaRPr lang="fa-IR" dirty="0"/>
                    </a:p>
                  </a:txBody>
                  <a:tcPr/>
                </a:tc>
              </a:tr>
              <a:tr h="182880">
                <a:tc vMerge="1">
                  <a:txBody>
                    <a:bodyPr/>
                    <a:lstStyle/>
                    <a:p>
                      <a:pPr rtl="1"/>
                      <a:endParaRPr lang="fa-IR"/>
                    </a:p>
                  </a:txBody>
                  <a:tcPr/>
                </a:tc>
                <a:tc vMerge="1">
                  <a:txBody>
                    <a:bodyPr/>
                    <a:lstStyle/>
                    <a:p>
                      <a:pPr rtl="1"/>
                      <a:endParaRPr lang="fa-IR"/>
                    </a:p>
                  </a:txBody>
                  <a:tcPr/>
                </a:tc>
                <a:tc>
                  <a:txBody>
                    <a:bodyPr/>
                    <a:lstStyle/>
                    <a:p>
                      <a:pPr algn="ctr"/>
                      <a:r>
                        <a:rPr lang="fa-IR" sz="2400" b="1" dirty="0" smtClean="0"/>
                        <a:t>منفي</a:t>
                      </a:r>
                      <a:endParaRPr lang="fa-IR"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fa-IR"/>
                    </a:p>
                  </a:txBody>
                  <a:tcPr/>
                </a:tc>
              </a:tr>
              <a:tr h="497958">
                <a:tc vMerge="1">
                  <a:txBody>
                    <a:bodyPr/>
                    <a:lstStyle/>
                    <a:p>
                      <a:pPr rtl="1"/>
                      <a:endParaRPr lang="fa-IR"/>
                    </a:p>
                  </a:txBody>
                  <a:tcPr/>
                </a:tc>
                <a:tc>
                  <a:txBody>
                    <a:bodyPr/>
                    <a:lstStyle/>
                    <a:p>
                      <a:pPr algn="ctr"/>
                      <a:r>
                        <a:rPr kumimoji="0" lang="en-US" sz="2400" b="1" kern="1200" dirty="0" err="1" smtClean="0">
                          <a:solidFill>
                            <a:schemeClr val="dk1"/>
                          </a:solidFill>
                          <a:latin typeface="+mn-lt"/>
                          <a:ea typeface="+mn-ea"/>
                          <a:cs typeface="+mn-cs"/>
                        </a:rPr>
                        <a:t>HBsAb</a:t>
                      </a:r>
                      <a:endParaRPr kumimoji="0" lang="en-US" sz="2400" b="1" kern="1200" dirty="0" smtClean="0">
                        <a:solidFill>
                          <a:schemeClr val="dk1"/>
                        </a:solidFill>
                        <a:latin typeface="+mn-lt"/>
                        <a:ea typeface="+mn-ea"/>
                        <a:cs typeface="+mn-cs"/>
                      </a:endParaRPr>
                    </a:p>
                  </a:txBody>
                  <a:tcPr>
                    <a:lnT w="12700" cap="flat" cmpd="sng" algn="ctr">
                      <a:solidFill>
                        <a:schemeClr val="tx1"/>
                      </a:solidFill>
                      <a:prstDash val="solid"/>
                      <a:round/>
                      <a:headEnd type="none" w="med" len="med"/>
                      <a:tailEnd type="none" w="med" len="med"/>
                    </a:lnT>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400" b="1" dirty="0" smtClean="0">
                          <a:solidFill>
                            <a:schemeClr val="tx1"/>
                          </a:solidFill>
                        </a:rPr>
                        <a:t>منفی</a:t>
                      </a:r>
                    </a:p>
                  </a:txBody>
                  <a:tcPr>
                    <a:lnT w="12700" cap="flat" cmpd="sng" algn="ctr">
                      <a:solidFill>
                        <a:schemeClr val="tx1"/>
                      </a:solidFill>
                      <a:prstDash val="solid"/>
                      <a:round/>
                      <a:headEnd type="none" w="med" len="med"/>
                      <a:tailEnd type="none" w="med" len="med"/>
                    </a:lnT>
                  </a:tcPr>
                </a:tc>
                <a:tc vMerge="1">
                  <a:txBody>
                    <a:bodyPr/>
                    <a:lstStyle/>
                    <a:p>
                      <a:pPr rtl="1"/>
                      <a:endParaRPr lang="fa-IR"/>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graphicFrame>
        <p:nvGraphicFramePr>
          <p:cNvPr id="5" name="Table 4"/>
          <p:cNvGraphicFramePr>
            <a:graphicFrameLocks noGrp="1"/>
          </p:cNvGraphicFramePr>
          <p:nvPr/>
        </p:nvGraphicFramePr>
        <p:xfrm>
          <a:off x="10059440" y="3018622"/>
          <a:ext cx="208280" cy="365760"/>
        </p:xfrm>
        <a:graphic>
          <a:graphicData uri="http://schemas.openxmlformats.org/drawingml/2006/table">
            <a:tbl>
              <a:tblPr rtl="1"/>
              <a:tblGrid>
                <a:gridCol w="208280"/>
              </a:tblGrid>
              <a:tr h="0">
                <a:tc>
                  <a:txBody>
                    <a:bodyPr/>
                    <a:lstStyle/>
                    <a:p>
                      <a:pPr rtl="1"/>
                      <a:endParaRPr lang="fa-I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Table 6"/>
          <p:cNvGraphicFramePr>
            <a:graphicFrameLocks noGrp="1"/>
          </p:cNvGraphicFramePr>
          <p:nvPr/>
        </p:nvGraphicFramePr>
        <p:xfrm>
          <a:off x="9541648" y="4935557"/>
          <a:ext cx="316764" cy="365760"/>
        </p:xfrm>
        <a:graphic>
          <a:graphicData uri="http://schemas.openxmlformats.org/drawingml/2006/table">
            <a:tbl>
              <a:tblPr rtl="1"/>
              <a:tblGrid>
                <a:gridCol w="316764"/>
              </a:tblGrid>
              <a:tr h="0">
                <a:tc>
                  <a:txBody>
                    <a:bodyPr/>
                    <a:lstStyle/>
                    <a:p>
                      <a:pPr rtl="1"/>
                      <a:endParaRPr lang="fa-IR"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85720" y="1935163"/>
          <a:ext cx="8401080" cy="2787011"/>
        </p:xfrm>
        <a:graphic>
          <a:graphicData uri="http://schemas.openxmlformats.org/drawingml/2006/table">
            <a:tbl>
              <a:tblPr rtl="1" firstRow="1" bandRow="1">
                <a:tableStyleId>{5C22544A-7EE6-4342-B048-85BDC9FD1C3A}</a:tableStyleId>
              </a:tblPr>
              <a:tblGrid>
                <a:gridCol w="1686629"/>
                <a:gridCol w="1798186"/>
                <a:gridCol w="1331101"/>
                <a:gridCol w="3585164"/>
              </a:tblGrid>
              <a:tr h="370840">
                <a:tc>
                  <a:txBody>
                    <a:bodyPr/>
                    <a:lstStyle/>
                    <a:p>
                      <a:pPr rtl="1"/>
                      <a:endParaRPr lang="fa-IR" dirty="0"/>
                    </a:p>
                  </a:txBody>
                  <a:tcPr/>
                </a:tc>
                <a:tc>
                  <a:txBody>
                    <a:bodyPr/>
                    <a:lstStyle/>
                    <a:p>
                      <a:pPr algn="ctr" rtl="1"/>
                      <a:r>
                        <a:rPr lang="fa-IR" sz="2400" dirty="0" smtClean="0"/>
                        <a:t>آزمايش</a:t>
                      </a:r>
                      <a:endParaRPr lang="fa-IR" sz="2400" dirty="0"/>
                    </a:p>
                  </a:txBody>
                  <a:tcPr/>
                </a:tc>
                <a:tc>
                  <a:txBody>
                    <a:bodyPr/>
                    <a:lstStyle/>
                    <a:p>
                      <a:pPr algn="ctr" rtl="1"/>
                      <a:r>
                        <a:rPr lang="fa-IR" sz="2400" dirty="0" smtClean="0"/>
                        <a:t>نتيجه</a:t>
                      </a:r>
                      <a:endParaRPr lang="fa-IR" sz="2400" dirty="0"/>
                    </a:p>
                  </a:txBody>
                  <a:tcPr/>
                </a:tc>
                <a:tc>
                  <a:txBody>
                    <a:bodyPr/>
                    <a:lstStyle/>
                    <a:p>
                      <a:pPr algn="ctr" rtl="1"/>
                      <a:r>
                        <a:rPr lang="fa-IR" sz="2400" dirty="0" smtClean="0"/>
                        <a:t>تفسير</a:t>
                      </a:r>
                      <a:endParaRPr lang="fa-IR" sz="2400" dirty="0"/>
                    </a:p>
                  </a:txBody>
                  <a:tcPr/>
                </a:tc>
              </a:tr>
              <a:tr h="622931">
                <a:tc rowSpan="3">
                  <a:txBody>
                    <a:bodyPr/>
                    <a:lstStyle/>
                    <a:p>
                      <a:pPr rtl="1"/>
                      <a:endParaRPr lang="fa-IR" b="1" dirty="0" smtClean="0"/>
                    </a:p>
                    <a:p>
                      <a:pPr rtl="1"/>
                      <a:endParaRPr lang="fa-IR" sz="1200" b="1" dirty="0" smtClean="0"/>
                    </a:p>
                    <a:p>
                      <a:pPr algn="ctr" rtl="1"/>
                      <a:endParaRPr lang="fa-IR" b="1" dirty="0" smtClean="0"/>
                    </a:p>
                    <a:p>
                      <a:pPr algn="ctr" rtl="1"/>
                      <a:r>
                        <a:rPr lang="en-US" sz="2800" b="1" dirty="0" smtClean="0">
                          <a:latin typeface="Times New Roman" pitchFamily="18" charset="0"/>
                          <a:cs typeface="Times New Roman" pitchFamily="18" charset="0"/>
                        </a:rPr>
                        <a:t>Case 7</a:t>
                      </a:r>
                      <a:endParaRPr lang="fa-IR" sz="2800" b="1" dirty="0">
                        <a:latin typeface="Times New Roman" pitchFamily="18" charset="0"/>
                        <a:cs typeface="Times New Roman" pitchFamily="18" charset="0"/>
                      </a:endParaRPr>
                    </a:p>
                  </a:txBody>
                  <a:tcPr/>
                </a:tc>
                <a:tc>
                  <a:txBody>
                    <a:bodyPr/>
                    <a:lstStyle/>
                    <a:p>
                      <a:pPr algn="ctr"/>
                      <a:r>
                        <a:rPr kumimoji="0" lang="en-US" sz="2800" b="1" kern="1200" dirty="0" err="1" smtClean="0">
                          <a:solidFill>
                            <a:srgbClr val="FF0000"/>
                          </a:solidFill>
                          <a:latin typeface="+mn-lt"/>
                          <a:ea typeface="+mn-ea"/>
                          <a:cs typeface="+mn-cs"/>
                        </a:rPr>
                        <a:t>HBsAg</a:t>
                      </a:r>
                      <a:endParaRPr kumimoji="0" lang="en-US" sz="2800" b="1" kern="1200" dirty="0">
                        <a:solidFill>
                          <a:srgbClr val="FF0000"/>
                        </a:solidFill>
                        <a:latin typeface="+mn-lt"/>
                        <a:ea typeface="+mn-ea"/>
                        <a:cs typeface="+mn-cs"/>
                      </a:endParaRPr>
                    </a:p>
                  </a:txBody>
                  <a:tcPr/>
                </a:tc>
                <a:tc>
                  <a:txBody>
                    <a:bodyPr/>
                    <a:lstStyle/>
                    <a:p>
                      <a:pPr algn="ctr" rtl="1"/>
                      <a:r>
                        <a:rPr lang="fa-IR" sz="2800" b="1" dirty="0" smtClean="0">
                          <a:solidFill>
                            <a:schemeClr val="tx1"/>
                          </a:solidFill>
                        </a:rPr>
                        <a:t>منفی</a:t>
                      </a:r>
                      <a:endParaRPr lang="fa-IR" sz="2800" b="1" dirty="0">
                        <a:solidFill>
                          <a:schemeClr val="tx1"/>
                        </a:solidFill>
                      </a:endParaRPr>
                    </a:p>
                  </a:txBody>
                  <a:tcPr/>
                </a:tc>
                <a:tc rowSpan="3">
                  <a:txBody>
                    <a:bodyPr/>
                    <a:lstStyle/>
                    <a:p>
                      <a:r>
                        <a:rPr kumimoji="0" lang="fa-IR" sz="2800" b="1" kern="1200" dirty="0" smtClean="0">
                          <a:solidFill>
                            <a:schemeClr val="dk1"/>
                          </a:solidFill>
                          <a:latin typeface="+mn-lt"/>
                          <a:ea typeface="+mn-ea"/>
                          <a:cs typeface="+mn-cs"/>
                        </a:rPr>
                        <a:t>تفسير غير واضح مي باشد:</a:t>
                      </a:r>
                    </a:p>
                    <a:p>
                      <a:r>
                        <a:rPr kumimoji="0" lang="fa-IR" sz="2800" b="1" kern="1200" dirty="0" smtClean="0">
                          <a:solidFill>
                            <a:schemeClr val="dk1"/>
                          </a:solidFill>
                          <a:latin typeface="+mn-lt"/>
                          <a:ea typeface="+mn-ea"/>
                          <a:cs typeface="+mn-cs"/>
                        </a:rPr>
                        <a:t>1-عفونت پاك شده</a:t>
                      </a:r>
                    </a:p>
                    <a:p>
                      <a:r>
                        <a:rPr kumimoji="0" lang="fa-IR" sz="2800" b="1" kern="1200" dirty="0" smtClean="0">
                          <a:solidFill>
                            <a:schemeClr val="dk1"/>
                          </a:solidFill>
                          <a:latin typeface="+mn-lt"/>
                          <a:ea typeface="+mn-ea"/>
                          <a:cs typeface="+mn-cs"/>
                        </a:rPr>
                        <a:t>2-عفونت مزمن با ميزان كم </a:t>
                      </a:r>
                    </a:p>
                    <a:p>
                      <a:r>
                        <a:rPr kumimoji="0" lang="fa-IR" sz="2800" b="1" kern="1200" dirty="0" smtClean="0">
                          <a:solidFill>
                            <a:schemeClr val="dk1"/>
                          </a:solidFill>
                          <a:latin typeface="+mn-lt"/>
                          <a:ea typeface="+mn-ea"/>
                          <a:cs typeface="+mn-cs"/>
                        </a:rPr>
                        <a:t>3-عفونت حاد پاك شده</a:t>
                      </a:r>
                      <a:endParaRPr kumimoji="0" lang="fa-IR" sz="2800" b="1" kern="1200" dirty="0">
                        <a:solidFill>
                          <a:schemeClr val="dk1"/>
                        </a:solidFill>
                        <a:latin typeface="+mn-lt"/>
                        <a:ea typeface="+mn-ea"/>
                        <a:cs typeface="+mn-cs"/>
                      </a:endParaRPr>
                    </a:p>
                  </a:txBody>
                  <a:tcPr/>
                </a:tc>
              </a:tr>
              <a:tr h="500066">
                <a:tc vMerge="1">
                  <a:txBody>
                    <a:bodyPr/>
                    <a:lstStyle/>
                    <a:p>
                      <a:pPr rtl="1"/>
                      <a:endParaRPr lang="fa-IR" dirty="0"/>
                    </a:p>
                  </a:txBody>
                  <a:tcPr/>
                </a:tc>
                <a:tc>
                  <a:txBody>
                    <a:bodyPr/>
                    <a:lstStyle/>
                    <a:p>
                      <a:pPr algn="ctr"/>
                      <a:r>
                        <a:rPr kumimoji="0" lang="en-US" sz="2800" b="1" kern="1200" dirty="0" smtClean="0">
                          <a:solidFill>
                            <a:srgbClr val="0070C0"/>
                          </a:solidFill>
                          <a:latin typeface="+mn-lt"/>
                          <a:ea typeface="+mn-ea"/>
                          <a:cs typeface="+mn-cs"/>
                        </a:rPr>
                        <a:t>anti-</a:t>
                      </a:r>
                      <a:r>
                        <a:rPr kumimoji="0" lang="en-US" sz="2800" b="1" kern="1200" dirty="0" err="1" smtClean="0">
                          <a:solidFill>
                            <a:srgbClr val="0070C0"/>
                          </a:solidFill>
                          <a:latin typeface="+mn-lt"/>
                          <a:ea typeface="+mn-ea"/>
                          <a:cs typeface="+mn-cs"/>
                        </a:rPr>
                        <a:t>HBc</a:t>
                      </a:r>
                      <a:endParaRPr kumimoji="0" lang="en-US" sz="2800" b="1" kern="1200" dirty="0" smtClean="0">
                        <a:solidFill>
                          <a:srgbClr val="0070C0"/>
                        </a:solidFill>
                        <a:latin typeface="+mn-lt"/>
                        <a:ea typeface="+mn-ea"/>
                        <a:cs typeface="+mn-cs"/>
                      </a:endParaRPr>
                    </a:p>
                    <a:p>
                      <a:pPr algn="ctr" rtl="1"/>
                      <a:endParaRPr lang="fa-IR" sz="1600"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1"/>
                      <a:r>
                        <a:rPr lang="fa-IR" sz="2800" b="1" dirty="0" smtClean="0">
                          <a:solidFill>
                            <a:srgbClr val="FF0000"/>
                          </a:solidFill>
                        </a:rPr>
                        <a:t>مثبت</a:t>
                      </a:r>
                      <a:endParaRPr lang="fa-IR" sz="2800" b="1" dirty="0">
                        <a:solidFill>
                          <a:srgbClr val="FF0000"/>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pPr rtl="1"/>
                      <a:endParaRPr lang="fa-IR"/>
                    </a:p>
                  </a:txBody>
                  <a:tcPr/>
                </a:tc>
              </a:tr>
              <a:tr h="681046">
                <a:tc vMerge="1">
                  <a:txBody>
                    <a:bodyPr/>
                    <a:lstStyle/>
                    <a:p>
                      <a:pPr rtl="1"/>
                      <a:endParaRPr lang="fa-IR"/>
                    </a:p>
                  </a:txBody>
                  <a:tcPr/>
                </a:tc>
                <a:tc>
                  <a:txBody>
                    <a:bodyPr/>
                    <a:lstStyle/>
                    <a:p>
                      <a:pPr algn="ctr"/>
                      <a:r>
                        <a:rPr kumimoji="0" lang="en-US" sz="2800" b="1" kern="1200" dirty="0" smtClean="0">
                          <a:solidFill>
                            <a:schemeClr val="dk1"/>
                          </a:solidFill>
                          <a:latin typeface="+mn-lt"/>
                          <a:ea typeface="+mn-ea"/>
                          <a:cs typeface="+mn-cs"/>
                        </a:rPr>
                        <a:t>anti-HBs</a:t>
                      </a:r>
                    </a:p>
                    <a:p>
                      <a:pPr algn="ctr" rtl="1"/>
                      <a:endParaRPr lang="fa-IR" sz="2800"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800" b="1" dirty="0" smtClean="0">
                          <a:solidFill>
                            <a:schemeClr val="tx1"/>
                          </a:solidFill>
                        </a:rPr>
                        <a:t>منفی</a:t>
                      </a:r>
                    </a:p>
                    <a:p>
                      <a:pPr algn="ctr" rtl="1"/>
                      <a:endParaRPr lang="fa-IR" sz="2800" b="1"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rtl="1"/>
                      <a:endParaRPr lang="fa-IR"/>
                    </a:p>
                  </a:txBody>
                  <a:tcPr/>
                </a:tc>
              </a:tr>
            </a:tbl>
          </a:graphicData>
        </a:graphic>
      </p:graphicFrame>
      <p:sp>
        <p:nvSpPr>
          <p:cNvPr id="77826" name="AutoShape 2"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7828" name="AutoShape 4" descr="data:image/png;base64,iVBORw0KGgoAAAANSUhEUgAAAGIAAABJCAYAAADGzvP7AAAKPUlEQVR4nO3b2Vcb9x0F8PxVfetzc5o0OU3Th6ZZmzqND05SuylxiReMl9jGjo0XImxiY7OD2SW07/uK0GiXkDCgBSSEJGLMfvsgBJKZGSSs2tNovufcBwQjjfQ5mt9cjXgD7DBi3njdO8BOblgIhgwLwZBhIRgyLARDhoVgyLAQDBlaiK2tLchkMjidTkZEJBKV9fcymQwEQVTkscViccWeh1arLR/C6XQim80yIna7vay/d7lcSKfTFXnsycnJij0Pl8vFQrAQLAQLwUL8H0JkMhmEQiGkUqlfL4RWp8Pk5CQstvJeUDKISCSCTCaz+3M6ncbg0DAsVltJEDNPQ+jt7UM2m4VKocBCMolsNgsej4tjNTUITc+WBcEf5yIWn8colw+BQMAcCI1SCqFYgru3b6G29jvcbLqFd995G30DQ+jre/LSEPVnT6H+3AXUnfwOJ76txb17Lbh96xaaOS20ED6vG7NzUdxvacY/vjgCoViKzz76EGfq63Gj6RYGBwfRUnAfpUB0d3fDYrGAw+Hg4pVrqKurw3vv/gF6k/X1QszHo/i+rg4N5y+g+ScO5HI5xGIxRGIxuFwuZmbnXhqCIBzQ6w2408xBx6M2XLp6HUKhEAajiRbCMWFGw4UfUF9/DlKZDI2NjRge5UIgEEAkEqH+XAMCgUBZED6fFzweDyKRCCazBWqVEoTTxYx3ROFho1Kp1BpBtW90+/yrWiOYAnGYsBAsBAvBQrAQ+yHuPx7GIF+PQb4eQ3w9hgR6DAv0GBbmMrKTUVE+BoyJDBgT58LdCU+yl3FpPkbwpUbwZUYIdiKUGSGU5yLKR2GCWGHC8Mgo7HZ7yeHz+bDZbGVtQxXu2BjMGnVFIuHzy4dofGRAKz+CB4IIHgojaBNG8EgUxWNxFO2SKDqkMXRJY+iWxdAjj6FXHkefIo5+ZRxPVHEMquMY0sxjWDOPEe08RnXzGNPPg2tYwLhhAXzjAgSmBQhNCYjMCYgtCUisSUhtScgnklBMJKG0L0I1uQiHy0e3u/tmenoam5ubZW1DNcFAANlgZeLS6/bd/4EQ1x4b8bMggocCEgRJDJ00CAPqOIbUJAj6BfAOQrAVI6gdiyCqGeJ6u5EWoUsWQ4+MBEEVxyANwjgVgjUJGQmCxpFiIQ6LMESDwDdSI8hfQFA7FqEhqhziRofxBYToLkL3iwhKCgTdPLj6+SIEQSGCJVGEoMgjTO4haJ3UEB6PBysrK/tuJ4NYW1jAenIBq7EYsvZJbG3s/X4lFML2NlMhOk05BPF+hB4ahOEDEITmBMRmcgTlZMEhiUhBS6Sgo4Ho6uiAXq+Hx+XE+ubeK0kGEfj3cfiPHUHo/EWELl3AXGsbIg8fYS2RBPH+O1gyORDr6UR8eIxZEDc7TZQIvYo4+hWFCPFdhJEXEQwvh6B3Le2DiMViaLx8CSeOH8fNGzdwvfEyZuOLtBDTV69g7vZVhM5fRPjadUydPQfXxx9i+splBM6eQ+D7M5iqr0fwXAOzIJq6THsI0mKEPiqEnXcDFYKICsFOjUAG0drSDIlcRbn/pIemxUVspFNYSySw7PVia20NK6EQ1hIJbANYXVjAXOs9RLt7mQVxq8tEidBPgzC2D6F4cS4VQefKQRjcSyDcVbxY3+42vbLClj9N1e4szoUIRs8SnNUMcafHRI9QwcJGh2Cqdoi7PaZDtWbKwkaDkD9Nza8LhQgmb7VD9JoP15ppClvJCHkI7xLM3jT4QgncbnfJkUgkcDqdZW1DFbFI9HohmnvNJbbmeerWTFXYHMWFjRTBk0Ow+NLV/Y74qc9c8dasJGnNhQgGEgRrtUNw+syvpDUfhGD1VzlES7+ZtDUfqrDRIOj3ISzB4t1DsFU7xL1+c4mFLbG7LpTTmslOU/MIlgKEiUAaLgqIcj70253tbSyvrCPzfBPrG1vIPN9EcnkNocQzhJLPGQjxxEJa2Ohas8SaRPuIGWPKIPpFLjT82J5bFxyLUE4sYFwzVRqCbw/BHsxQQnR1tEOn08HrdlF+6LexsYU2XQQidwJ3lbP4WT2DJulTaKeXMTP/C/4zHkbt8BSO9Xjw8WMX9KEldFniB0L41Er4DUZkgwGYheMwC/gwjD5Bw+kGuJQKzNntlYG4P2ApuzX3Cwm8/ceP8OZbf8Zvfvs7fPDp1/jwb9/gzbfew+/f+Qs+OPItJYKZDCGQwSQJRDQaxcWGehw7VoNrjY24evkS5Yd+86ln+OsDB74d9OG+dhZnuUHcloRxUxFBjyGKFmMc58fDqOnx4JNHTnw3GoTMl0KelQqCkIjA6+mFeqgPdy5fReOpOvzz80/xyUd/x8mvatB06YfKQLQOWMpuzSJjFKPKIHiaMPi6afDUU+BrwxBowxDqw5Ca58pGcExl4PIUQzy4z4FYpqTc/0KI7e1tzKaeI5pexdKzdaRXNjCXeo7M6s6haXUTyV/WEU6uIJR8jo3NLcwtre7eFxVE1G6D36BHNhhA2GzCtMWMWZsVSbcLEftE5Q5NPw9a/qeFzVRQ2OgQiKkMXB4/3e7SQrzsvPY14sGQ5aUuc5bamosQ/GnYA+kiBGcoW90QD4csh2rNKprCRtaaD0QIVzlE27CVvDWX2hVoW/NSEUL+kJRHcExlQISycIZZCLQNWytymZMOobAr2IMF60IBgns6C6lMiWAwWHJUKhX8fn9Z21BFIZe9XohHI9aXv8xZQmvej7B3SHJPZ+GZzsJdze+IxyPWota87zLni4vzIVvzQQjep1UO0T5q3XeGRIngKAOB6jSVAsH3dLm6ITpGbRW5zFlKYaNC8D5dhm+myiE6x2xFCGUVNk95hW0XIZxD8BQg+GkgEokE6e2/Koguro22NdN1hcMiuEkQArPUEP39/bBYLEin00W3F0Jsrq9i4Ek/nE4CTwYGwR8dQksLBzorgdkAAU5bFy5cvIRvvjqKL788CoIgIJYpmAPRzZs48MvBFWnNByAESSBSqRQ6Hz/E+396D2fOnMaJr2sQjiZJIRbjMzh1sha1tf8Ch8PBmdNn0PbgPpqaW9HX2YbTF67gZN0pHDt6BF98/hlaH7Th4uVrzIJ4Ja25aF0oRgjMLiM4twy3txjibtOPaOvoodz/Qoj11ZXcf/2YTQgGg/D5fdCoVZiJxPEsu4Snc7HclwQEPAwMjcDndUOu1DAHooc3UdHWbKdozUVnSCQIU5Ff4PFW8WLdOz5xuMucZbbmwtNU/8wy/C8ghKodoo8/QV/YKtSa8wg+CoRwtMoh+gUTh2vNvkMizBQgzO0hhGNVDtE+IMOYzAGunABPToCnIDCuIDCuJMBXEhCochGqnRDtRKxxQqJxQqJ1Qqp1QabLRa53QaF3Q2lwQ2l0Q2V0Q70TjSkXrTkXncUDvcUDvdUDg80Do80LlVqDcDhccoxGI0KhUFnbUEWn1cJdoRik0vIg2Hl1w0IwZFgIhgwLwZBhIRgyLARDhoVgyLAQDBkWgiHDQjBkWAiGzH8Bh9M/LI77EcAAAAAASUVORK5CYII="/>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79874" name="AutoShape 2" descr="data:image/png;base64,iVBORw0KGgoAAAANSUhEUgAAAGIAAABJCAYAAADGzvP7AAAawklEQVR4nO2c13Mb2b3n76Pvwz5c/wX7sr5V+7Iv+7Bb11Plqi3Xjj1rexzGHk/NOt2d2XGY8SSJSWFkUWEkUZGiSInKzEkURYmZYBApRjETJAAiEiBAZKABdP7sA8CkNKMwurxe/VjfYuOg+3TjfPqc8zu/c7r/gVe2Lewf/q0v4JWl7RWIbWKvQGwTewVim9grENvEXoHYJvYKxDaxVyC2ib0CsU3sFYhtYt8YCF3XH9KLyvfBc3zd7x68hhd1TS/CvhEQuq7T0tJCY2Mj169fp6urC5/Ph8/nIxQKMT09zfDwMCsrKwQCAQKBAKFQCEmS8Pv9RCIRAoEAfX19xGIxwuEwi4uL9Pb2cuvWLSKRCKFQiNHRUYaGhlhdXSUej+NwOLDZbMiyTEdHByMjIwSDQWRZpqGhgbGxMVZXVwmFQgiCQHt7+7aB8Y2BePPNN3nnnXd45513ePPNNxkaGuJ73/se77//Ph988AGvvfYaP/nJT3j99df5+c9/zu9+9zuam5v5/ve/zy9/+Ut+85vfkJ2dzYEDB3jrrbd44403+MUvfsHHH3/Ma6+9xmuvvcbrr7/O22+/zeuvv87nn3/Ol19+ydtvv017ezu//e1vee+993jjjTfo6+vjBz/4Ad/97nf58Y9/zE9/+lO+853v8P777//9g7DZbJjNZiwWC263m1Qqxfj4OHa7HZvNRltbGwcPHmRubg6LxcLCwgLRaJTJyUksFgtmsxmHw4HD4cBkMmG32zEajRiNRqxWK0ajEZPJhM1mY2JiAqvVisfjwWq1EolE1mvH/Pw88Xic8fFxrFYrNpuNubk5lpeXmZub+/sG8XXsRfcd/97tlde0TeyxIHRdR9O0V3fsS7LHgpiZmeFPf/oT165de+6T6LpOIBDA5/PhcrlYWloiFosRi8VwOp34/X4EQSAWi5FKpZ77fE9r2+GGeyyIRCLBl19+SU9Pz3qazrO16bqu09jYyIcffkh+fj5//vOf2bt3L8ePH+ejjz5i//79lJSUsG/fPiorK196ody/f5+pqSnu37/PzMwMMzMzLC0tMT09zeTkJPPz88RisW/0Gh4LIhwOU1hYSFtb23qaxenF7vbzLMVkt9vp7u5mfHwcg8FAT08Ps7OzGAwGDAYD/f399PT0MDY29tJBNDQ0UFRURHZ2Nvn5+Rw9epTCwkL27NlDfn4+xcXFLC8vf6PX8FgQgiBQUVHByMjIelrvmJH7C7YnFpQOJFMpViNB/KHIulZDYfwZrW2vBjelbdrefJw/HEFR1UzOT2c6IKsqgWiM1XCEwGNksdkxmszcn5phcmaOmfkFpmbnuT89w8ycEeOiGa8/8Njjv0rBUJRwTEDTtacHsbi4yAcffLClRvSOmZhcdDwRhIZG570mRqf/M6Oz/2mLRmb+mfahf+Fmz+t0Dv93Gg0/4Gbv/6Rn7L8+tO+a2u79N8zWZfQn/IjHg9CZMFn4L1c+5Z8uv8u3S//3Y/VPGT2Y9qRjvrYu/pbvV/yNcEx4ehAmk4lDhw7R1NS0CcQik4v2Jzcduk7PeB2B0LfxR/7DFq0Ev03HyP+ivPUD+ib+B5Xt73GuLo+7U997aN81zdj/I+YlDzxj3zS5YOOfaz7gW5W/5luVb/Gtql9s0lv8Y+WG1tMrN+1TuXmfX2T0Ft+q+vr6x4pf892GvGcDkUwmaWlpYXJycgPE6CL3jTZUVUXTtLT0tf96elvXGJm6y/TiMabNj9aU6SjT5qNMmTY0/YDW0genTmGxOVE1FVXVUDUNRVVRVRVFVZEVBUVRMp+VLdemaiqLNjsHu2+Q011NrqGSXEMVuYZqcg3VZHWW89fmUnK6K8jpqiCrs5ysjnI+uXOZnR1l5Bqq+Kj5Ajs7rpFrqCC7q5xcQxV5PZVPpV2GKoqG2kiI4tODEASBgwcPcvv27Q0QI0Z6R6YQJQlFVUikksQFAVlRkBSZRDKBrMg4nVYUVUHRNRRNRdE1VF1B0VUUTUXWVGRVRVKUtNQHpKhIioakaMTiAi6XA3mt0DUVSZGR1fQ5RVlCkmVkRV5PVzQVWVWQVQXPipuYEENRNRRNSeejasiqTkyI09/fQ0fnbRoaq+jt66CxsY7SC4VUVF7B4bTR0nqLW811tLXf5NbtG6iqgq6r6Lr2dMr8PTUIo9FIfn4+w8PD6QQdDIOzfPDXHezYsYOS8+c5/OWXZOdkc/zkCT7fuYPsnBz2799PwYljyIqMugZCVVE0JVMQ6cIfGRsmkUqQFFMkRRlRkhEliaSYVkqSkSSZaDSKw+nAbLWw4vMgyUpamYIXJRlREdclqzKiIiMqEpKqsOz2EIlFMwDSgGVFR1E0IuEoN2820HSrkbq6WgaHBrk3dI/a2nKuXClmbn6e0dERmprqqaq8RmVlGYqion0DXt1jQZjNZg4fPkxXV9c6iO6B++zM28u+ffvYvXs3n3/+OTt27OCzzz7j5MmTHD58mJycHI4eO7p+d8qKiiRv3KGiLJOSJOobarnRUEFl+SVqqsqoqrpORcUVKsqvUFF2iYqyi1RUXuby5bOUlp6i5MIZ5uZmSYnp4xMJgXBglaDXTcTnJez1EPZ6iKy4ia64iawsE1lxYZ4ex7tkJLJsJbLsILzsILRsJ+J24l1axHR/mPCyg7DLTtBpIeA0M97XwdxIP36bmcDSHAGrkYBtEb/VTMC+hCyKPIsX90wgUqkUg4ODWCyW9bTe0UXGjUukJJH2jnYMBgO9vb1UV1fT0dHBreZmRFnCas80TZnaIGWars3Nydj9cWJCnLqGGmrrKqipLqe5+QYXLxZTXn6V6urrNN+q4/Klc1htNsxLdjweH8mUiHthnpm2ZgavXaT3Ygl3L5UycKmUgYsXGLhQQvuJ49w5XsCdY8eo3rOHmwfzaSk4QmvBcVqPH6flxHHaT53idsEx6g/k03n2LF1FRXSdLaS7uIjOc0V0FRfTe76E/gul9F0spf/KJfovX2akuop4KPiCMTwBhMvl4siRIxgMhnSCvtZZW5EUmZ+8+SY5uTmUnC8hJyeHrOwsCovOIisKS1bLRh+hq8iagrgOQkKUJGJCnEQqyZxxlm5DJz29PYyOj3Hr9i3uDt7l3vAgk9MT3GpuwuVyISREotEI4w019F+/RFd9I3abk0RSIiFJCCmR+QUz1TUt1NS2UNfQSU19OyWl1ZRVNFFd00p1dStV1S1UVbdQXdtKWfktzp+vor6+jbq6NqpqWqiqukNVVQvnzl2nuvo21dUt63lWVbdyo7GTcCTCS60RbrebcDi8FcSCDUlVmJqewuNdIRwJ4/Gu4F7x4PWtIkoK09NThEJ+TGYjwbAff9BHIpkkJUkkJZFEKk7IMYn7XiV+812iQpBkKkkqJSIkkunmR5RIiTKr/gDLy8tEgmE6z51i9ye55B6/RMnNXg5fv8P5mz1E4wnujU1ytqSa0fE5luwuHC4vdqeHkfFJjAtmrDZPWva1/yssmGyMjN3H7vBgd6ywZPOwZHOxaLYxODTG1Owc90ZHGBodY8nmxGJ1YXN4EEXp5YFYWlqioKCA9vb2h0DIatr7WeuM19p/WVFIiTL1N+o4cDCX/fuyOXxwN5989D4l5wooLDzKtcKT3Dz8fzHdOE3IOIq94xqm+oNEfUtIkogoKUhyul8RJQV/MIjNbqH1fCG/efeP3B6bJiklSYkiSTFB071J/s++s3y+M49pYx9ev5Fo3Es8GSMuxDBbFlj1u4kLAkJCIJFMkkgJJKUkkWgEh8uRcYE1TKYFDh3eQ/6BPK6XlXLkyN/49JM/kpPzIb09bUiihKppzzKkeXYQ4XCYsrIyRkdHHwKhaOoWPegy3p8cx+V2MjRyj8HBQebn5mloqKP91nUsncU4JzsI+lcQRZFYPMaqbRZHZwnh5TkkWUFWNGRFQ5JVVn0+bpw/y6fv/ZWesTmklIwkyyRScbwBB+29Ffzqd3/hePlVlpbnMNvHmDUZmDK2MTF/B8O9Moan65kxd2B2DODwTOBZXcAfduDxmVk0TxCOrRAV/JjMs3Qb2hgZHcZmS8/mjY4O023oZMG0iJTxBL+JWNhjQUSjUSoqKuju7n4ECOUBqVtAWO1LmzpnBUmWEeJBrB2FjHdUcPX6ea5dv0DTrTrutDTS2XkH69w9rK0niXutSLKCKCtIosSkoZ0Pf/UuTd33iIsSkqISE8JYl8e5N97BkYJCZhZsnL7ZzbRtmaSY7oNESUGUJewuB+FYECEZJxzz4ws6WPYu4PRMs2gb4v5cB3bPOA7PBK6VSVwrUzhXJlmwDOBamWbZN483aCEirCDJMRRFzoRbXlLTFI/HOX78OJ2dnQ+AsCKrMrIqoWhyZltZl6TILNnM636+JMvIkoituxjffC82q4UbjfVUVF7l5OljtLY3c67kDNMzkwSds1iaj5MUQqREGb/Txs4f/ZSiskaiiRSSohJPhJgz9+D0LFJe0cjdgQniCZGBWQvlHYMEY4k0CDndVLrcywiJWHoUrq7dLCqKphFPCLg9bhRVRZRFEqkI4dgq3oCNgaFWfH4rK6tmnCtzWFxjLFr7MVn7EcX4C4XwRBDBYJBDhw5RX1+/BcTEgg1Fk9MjZU1erxGbmyer3YKkSJlRsMKq6S7ugSpEOUVSTOHzuymp/ZLck7/H53cQjkTTnXQqxer8AJ6RaoRkgpp9efzs9zuxu12IskwiGWN8rpFIzM/IyDQN9W0EwxGSKYlQPMHVlruMm+2IsoyspG8Ml9uFkBRQVD2jjSY1kUzgWVlB1XRUVcftXsa4MENPbydmyyJjY0NcuFBIZ1czXp+bRDJBMhVD09SXByIej1NdXc3Y2NhWEIt2FF1BzWit094MwmZfQlZlFE0lJYRwGEpJxFZRFIVA1Mv11rOMLA5idS9xtjYfX8iFKMlIokwstIqj9zpz3fX8609+Tdf4HB7vColUHONSD9G4n3Akyo0b7dyfMJKSRFJSOswxa3NRcqefaCKx3jQ6l53EE/EMBG0dhKprJJIJvF4vqq6jajr1DbUcOLiPc+fOcKelmSvXLpGbt5Pde7Lo6zes31y6/hJBhEIhTp06RW9v70Mg1EeA2Oi8FewOG5IqIysS/oVeAvM9yLJIQkzQNd7MwGw3yYyHNGkZp22oGiGVSLutCQnnaDsFv/0ZR09fwe1x43I7cXhm8KyaSYkppmcWqKy8hZBMIcoykrLRLNZ0DdM8PJ2OQSkyDpcDIRlPhzUeApFkZWUlHbBEXz9GUuTMb9GQ5PQAVFYV1ExQ86V21qFQiOzsbMrLyx8CoWhrEDZAbMSVNkAkYj7co3XE/TZkVWHJPUd9zzUiiRhKxisKRAK0DTVgX0mP2GNCjK7yK3z2618xOz+Xbi5MQ9jdkyRSAkIySeGZq1ity2kAioai6SiahqyqRONJ8q82M29fRlJknBkQiqpv8fRUXSORSOB2u7ekbf4tj/r8Tc1vPxaEoijY7XZ8Pt9jQaSlZpS5YFXBZltCUmUizmncw7WIUgpZSVFSfwB3wJW5M9Nttigr9E60M2UZRkwlsS7MkvP797lwbA+r1kmcHiMTs3cQklFEWaKy6hYdHXeRZCWTj5Zu47VMYakqy6sB/nb5BpFkCpdnmUQqkdknDWyt4IWEwPKya70/eRDUg266kgnBv1QQgiBQWlr6kNc0sWBH0bRM4T9cMxQtDUKWUjh7LyGspkMiozO93BgoSw+e1jtOHVnVmV2apHf6FpFwiGO/e5f8U5cILi9hbjtJa18RXr+LlKiyZF3mb1+cQZRTW2JX0qZIr6qqyLJM3/QiV+/0YHM6SaZSmX6AdRCyqhAX4rhcDiRF2uL5bfYAt3yWVWTlJYOIRCIcOnSIvr6+LSDWBnSbQWyGoWgqVvsSibAHR/tpUrJEVAhzunYvcSmZbko2gVBUnWAsSFXTKYo/+5AP//oFNp+fcMTDYPMeFo2jeH0reH1Bjh49R//dQaZnJhifGGFq5j6NN+uorinD7rSyaFpkYmKUjvY73G5p5mTVTW529xITYshrtXATiJgQw7Xseii0vqEHwTwehK7rSJKEKIrPtILxsSDcbjcHDhzYmLPeDEJVNzVJKpquopHeVjQVm2MJh+EcUdcMkiLRN3GbAaMBWZEfgiArGqFVL/mf/it//uMOpm1OwlE/FscwpvEGZm4cx+Vycfu2gatXq7lQWszVa5dparpBt6GT4uIiLpQW0dp2h9a2OxQcP0RR0UmabjVws72TA+fLsHu9SLK2XpBrcxPxRBz3igdF0TOTReomKZuaqUzTlPG8HlXIiqLQ399PR0cH4+PjDA8PMzIygiA8fnr0a4FYWFjg8OHDD3tNC3YUVUfT9XTnhfZAp6ZgNU1irN2FLEuEY34aeq/ij/nTA6lNAGRVJRYOcbO4iJ//7Ed0379LLB7B6hrB41sgEgvTf/w3DPT2ce3aDZwuL54VL4FgmGAoQjQmpIOCbg9+f5DV1QAWyxJe7yqRaJxoIkmTYZCTVbdIpNLBxLVYlqyoxOMCbs8yynot3Vxb1S21XP0KELqu09zczIULF7hy5Qrnz5+noKAAr9f7fCB8Ph/vvfceZ86cWU/rHTMyPm9FyswTy4qEJIuIkogkZyQlmbhTSmCmlaQUZ2imi7vTrSQSAtJa+EGUSEkSgpSkrbSYj37/Z87WlDI414rdMYLNOURciBAVwozUFHDw852YzBZi8SiCICAIcWJCnLiQQEgkiAtxhISAkBTS3ycEEokk8UQcs3mRyrY+DlyqISrESSYTpFIpREkiGongdNiRM7OBsqIhSTKSKCKJKWRRRJYkZElBkRQUWUKRJXQtHeLQ0dbn6TVdQxRFEonEuuJCHCUzi6jrT5oofQIIm83GwYMHN2bo0Jkxmjl87AR79n7Bnt272bMnrezsLHbtymP3rjzy8nLJy81iT14uu3btIic3h5zcXHbl5bIrL4/c3Dx25aWVl5fH559+xo6sPLLyctmRm0VW9k6yc7LJzsliZ04OWZ99xl8//pjsrCx27txJdk4Oubm5ZOVkp/POySE7O4e8XbvI272L3Nxcdu3KIy9zLbk52WTlZPGnTz5mZ1YWWVk7ycnJJi83l5xMXrt27aL59m0kWaWvr4+cnOz179Lb6c/ZOVnsz9+Pd2WFUDTGxcYejlxpebKu3ubLi80oqvbE8NQTO+sTJ05sWTyg6xqatmkFx7rSVVfT0h24lnFrNV1B0zZLzazGyKzC0BRkTUXS0nEhSZWQlHSwTpQlRFFGFKX0XSrL6zUpJUnrU66iJG0sQlA2Lw7Y7JJuCsOsDejUTHOz3vxsdYPX59gfcGHTYfC1GvHw42mPkiwrT1w48EQQa4uQ12foePRzcVv1qBUM6gOrHjb219A3VW19o6/ZBExbW0aTWUrzsDbGMNqDWsufzdvp86abCn398yO1aYmQqmuombSX6r4GAgHu3buHx+PZAiKeSKKojyaso5OSZYSk+MKCxJquEBESz7TSD9KdrpBIPdf16Kz9bvkr7+xntad6UEXTNc5WddPc8+iFwjo6UyYXdW0jLyxCGYgKHLvaiqY9G4hFm4e69iF0nuX4TC66zvmGbmwe/zPeEF9tTwVC13Wu3RllZNb6yOlCHZ1F+wrtgzPPWHAPm6SoFNf2PHMB2D0hWgamngsEuk7Z7UECUeEbW6n+lCA0yu4MMzpreQXiBdtzgHh00/QKxLPZ04NoeQXim7CnfKpUZ8JoxbWy+kjfYTuCCMcSmGxu+PsCkbbHXcx2BAH683s62wWEpmlEo1FisRiRSARN05AkiWg0iiRJG4O0bQkCnnvpy3YBIQgCn3zyCYcOHWLv3r0cOXKE69evc/DgQYqLi7l06RJtbW3bGMRz2nYBkUwmKSoqora2loaGBurr62ltbeXSpUtcvnyZpqYmOjs7XzoIXdcZHBxkcXGR/v5+BEEgHo8TDAYxGAx4vV5CoRCyLHP37l3m5+dxOp3r+60922232+nq6kIQBBKJxMOFvV1AfJ3A1r9F0ySKIvv37+fYsWNkZWVRWFjI0aNHaWho4Nq1a9TV1XHgwAEsFguXL19meHiY1tZWjh49SlFREadPn2b37t3k5OSwe/duTp06RVlZ2cPXvl1APM4eehEV4AtFMdrcDz18+Kw/IA2i95EgUqkUkUiEhYUF7HY7drsdp9NJMBhkaWmJQCDA3NwcgiAwPz+PyWTC5/Nhs9lYWVlZfyuOxWLBZDJhsVhwOByP+qHbF4Qsy8zPz2O329cnQsLhML7VVQbv3SMQCBAMBjEajSQSCYxGI9PT0099Hk3TWLR7v7EC+Fq2nUFIksTAwAAtLS388Ic/5A9/+APvvvsuf/nLX/jRj37E/v37aWtrY8eOHRQXF9Pd3U11dfUznUvVNibs117W8lLfn6HrlN++hz8a334gZFnGarXi9/txuVx4vV7m5uaw2+2YTCampqYIhUIsLi7i8/kwm81Eo9HH5jc3N4fBYOD27dsMDAzQ2dlJW1sbBoOBlpYWampq6OnpoaGhgfPnz9Pf38/Jkyfp6up6Yf3Ro0zX03MQ3SNzROPbsEZsNq/Xy/z8PFarFZPJhNVqpb+/n66uLux2O8lk8ivzuHv3Lvv37yc/P58TJ05QW1tLZWUl58+fp6ioiKKiIpqamigoKODcuXPU1tZy+vRpSkpKXnjhaJrG6uoqwWCQkZERpqen8Xg8uFwuPB4PDocDl8uF3+9/Yed8ISAaGhooKyujqKiI/Px8zp49y759+/jiiy84ceIENpvtK/OQJAmr1cry8jJerxdBEFhdXUUURZLJJMlkElEUM4sHhPUXKr7IwlgzWZbp7u7m5s2b7N27l1OnTnHu3DmOHj3KyZMn+eijjzh9+vSW12M8rz03CF3X10fdwWBw/U5aUyAQQJKkr5VPeXk53d3djI2NcePGDRobGxkaGqK0tJS6ujrKysooLS0lLy+Pw4cPU1dXt/GM3ws0XdeJx+OEw2H8fj/BYJDx8XHcbjd+vx+3200gEHihrw7aNq+S03Udg8HAxMQEuq4zMzNDbW0tXV1d1NTUUFlZSUFBAWfOnKGiooKLFy9SWFi4sTb337ltGxCw9SW5m19lt3nFyPrCg03bfw+2rUD8/2yvQGwTewVim9grENvE/h9+hf0DsPEYPAAAAABJRU5ErkJggg=="/>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4389120"/>
          </a:xfrm>
        </p:spPr>
        <p:txBody>
          <a:bodyPr/>
          <a:lstStyle/>
          <a:p>
            <a:endParaRPr lang="en-US" dirty="0" smtClean="0"/>
          </a:p>
          <a:p>
            <a:endParaRPr lang="en-US" dirty="0" smtClean="0"/>
          </a:p>
          <a:p>
            <a:endParaRPr lang="en-US" sz="400" dirty="0" smtClean="0"/>
          </a:p>
          <a:p>
            <a:pPr algn="ctr">
              <a:buNone/>
            </a:pPr>
            <a:r>
              <a:rPr lang="fa-IR" sz="6000" b="1" dirty="0" smtClean="0">
                <a:solidFill>
                  <a:srgbClr val="FF0000"/>
                </a:solidFill>
              </a:rPr>
              <a:t>هپاتیت </a:t>
            </a:r>
            <a:r>
              <a:rPr lang="en-US" sz="6000" b="1" dirty="0" smtClean="0">
                <a:solidFill>
                  <a:srgbClr val="FF0000"/>
                </a:solidFill>
              </a:rPr>
              <a:t>HCV=C</a:t>
            </a:r>
            <a:endParaRPr lang="fa-IR" sz="6000" b="1"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785818"/>
          </a:xfrm>
        </p:spPr>
        <p:txBody>
          <a:bodyPr>
            <a:normAutofit fontScale="90000"/>
          </a:bodyPr>
          <a:lstStyle/>
          <a:p>
            <a:pPr algn="ctr"/>
            <a:r>
              <a:rPr lang="fa-IR" sz="5400" b="1" dirty="0" smtClean="0">
                <a:latin typeface="Times New Roman" pitchFamily="18" charset="0"/>
                <a:cs typeface="Times New Roman" pitchFamily="18" charset="0"/>
              </a:rPr>
              <a:t>اپیدمیولوژی</a:t>
            </a:r>
            <a:endParaRPr lang="fa-IR" dirty="0"/>
          </a:p>
        </p:txBody>
      </p:sp>
      <p:sp>
        <p:nvSpPr>
          <p:cNvPr id="3" name="Content Placeholder 2"/>
          <p:cNvSpPr>
            <a:spLocks noGrp="1"/>
          </p:cNvSpPr>
          <p:nvPr>
            <p:ph idx="1"/>
          </p:nvPr>
        </p:nvSpPr>
        <p:spPr>
          <a:xfrm>
            <a:off x="214282" y="1428736"/>
            <a:ext cx="8715436" cy="5072098"/>
          </a:xfrm>
        </p:spPr>
        <p:txBody>
          <a:bodyPr/>
          <a:lstStyle/>
          <a:p>
            <a:r>
              <a:rPr lang="fa-IR" b="1" dirty="0" smtClean="0"/>
              <a:t>بیماری هپاتیت </a:t>
            </a:r>
            <a:r>
              <a:rPr lang="en-US" b="1" dirty="0" smtClean="0"/>
              <a:t>C</a:t>
            </a:r>
            <a:r>
              <a:rPr lang="fa-IR" b="1" dirty="0" smtClean="0"/>
              <a:t> که توسط ویروس هپاتیت </a:t>
            </a:r>
            <a:r>
              <a:rPr lang="en-US" b="1" dirty="0" smtClean="0"/>
              <a:t>(HCV)C</a:t>
            </a:r>
            <a:r>
              <a:rPr lang="fa-IR" b="1" dirty="0" smtClean="0"/>
              <a:t>ایجاد می شود دراکثر موارد به صورت التهاب مزمن کبدی نمایان می شود ودر طولانی مدت می تواند به سیروز و یا سرطان کبد منتهی شود.</a:t>
            </a:r>
            <a:endParaRPr lang="en-US" b="1" dirty="0" smtClean="0"/>
          </a:p>
          <a:p>
            <a:r>
              <a:rPr lang="ar-SA" b="1" dirty="0" smtClean="0"/>
              <a:t>تقريباً حدود </a:t>
            </a:r>
            <a:r>
              <a:rPr lang="en-US" b="1" dirty="0" smtClean="0">
                <a:latin typeface="Times New Roman" pitchFamily="18" charset="0"/>
                <a:cs typeface="Times New Roman" pitchFamily="18" charset="0"/>
              </a:rPr>
              <a:t>175</a:t>
            </a:r>
            <a:r>
              <a:rPr lang="en-US" b="1" dirty="0" smtClean="0"/>
              <a:t> </a:t>
            </a:r>
            <a:r>
              <a:rPr lang="ar-SA" b="1" dirty="0" smtClean="0"/>
              <a:t>ميليون نفر در سراسر جهان  آلوده به </a:t>
            </a:r>
            <a:r>
              <a:rPr lang="en-US" b="1" dirty="0" smtClean="0"/>
              <a:t>HCV</a:t>
            </a:r>
            <a:r>
              <a:rPr lang="ar-SA" b="1" dirty="0" smtClean="0"/>
              <a:t> مي باشند که </a:t>
            </a:r>
            <a:r>
              <a:rPr lang="en-US" b="1" dirty="0" smtClean="0"/>
              <a:t> </a:t>
            </a:r>
            <a:r>
              <a:rPr lang="en-US" b="1" dirty="0" smtClean="0">
                <a:latin typeface="Times New Roman" pitchFamily="18" charset="0"/>
                <a:cs typeface="Times New Roman" pitchFamily="18" charset="0"/>
              </a:rPr>
              <a:t>4-3</a:t>
            </a:r>
            <a:r>
              <a:rPr lang="en-US" b="1" dirty="0" smtClean="0"/>
              <a:t> </a:t>
            </a:r>
            <a:r>
              <a:rPr lang="ar-SA" b="1" dirty="0" smtClean="0"/>
              <a:t>ميليون نفر از اين افراد، موارد ابتلا جدید در سال هستند</a:t>
            </a:r>
            <a:r>
              <a:rPr lang="en-US" b="1" dirty="0" smtClean="0"/>
              <a:t> </a:t>
            </a:r>
            <a:r>
              <a:rPr lang="en-US" b="1" dirty="0" smtClean="0">
                <a:latin typeface="Times New Roman" pitchFamily="18" charset="0"/>
                <a:cs typeface="Times New Roman" pitchFamily="18" charset="0"/>
              </a:rPr>
              <a:t>70 </a:t>
            </a:r>
            <a:r>
              <a:rPr lang="ar-SA" b="1" dirty="0" smtClean="0"/>
              <a:t>درصد افراد مبتلا به سمت هپاتيت مزمن </a:t>
            </a:r>
            <a:r>
              <a:rPr lang="en-US" b="1" dirty="0" smtClean="0"/>
              <a:t>C</a:t>
            </a:r>
            <a:r>
              <a:rPr lang="ar-SA" b="1" dirty="0" smtClean="0"/>
              <a:t> پيشرفت مي کنند و از ميان آنها، </a:t>
            </a:r>
            <a:r>
              <a:rPr lang="en-US" b="1" dirty="0" smtClean="0"/>
              <a:t>  </a:t>
            </a:r>
            <a:r>
              <a:rPr lang="en-US" b="1" dirty="0" smtClean="0">
                <a:latin typeface="Times New Roman" pitchFamily="18" charset="0"/>
                <a:cs typeface="Times New Roman" pitchFamily="18" charset="0"/>
              </a:rPr>
              <a:t>20 </a:t>
            </a:r>
            <a:r>
              <a:rPr lang="ar-SA" b="1" dirty="0" smtClean="0"/>
              <a:t>درصد در طول </a:t>
            </a:r>
            <a:r>
              <a:rPr lang="en-US" b="1" dirty="0" smtClean="0"/>
              <a:t> </a:t>
            </a:r>
            <a:r>
              <a:rPr lang="en-US" b="1" dirty="0" smtClean="0">
                <a:latin typeface="Times New Roman" pitchFamily="18" charset="0"/>
                <a:cs typeface="Times New Roman" pitchFamily="18" charset="0"/>
              </a:rPr>
              <a:t>20</a:t>
            </a:r>
            <a:r>
              <a:rPr lang="en-US" b="1" dirty="0" smtClean="0"/>
              <a:t> </a:t>
            </a:r>
            <a:r>
              <a:rPr lang="ar-SA" b="1" dirty="0" smtClean="0"/>
              <a:t>سال پس </a:t>
            </a:r>
            <a:r>
              <a:rPr lang="fa-IR" b="1" dirty="0" smtClean="0"/>
              <a:t>از زمان ابتلا</a:t>
            </a:r>
            <a:r>
              <a:rPr lang="ar-SA" b="1" dirty="0" smtClean="0"/>
              <a:t> با خطر بروز سيروز مواجه مي باشند</a:t>
            </a:r>
            <a:r>
              <a:rPr lang="en-US" b="1" dirty="0" smtClean="0"/>
              <a:t>.</a:t>
            </a:r>
          </a:p>
          <a:p>
            <a:r>
              <a:rPr lang="fa-IR" b="1" dirty="0" smtClean="0"/>
              <a:t>به نظر می رسد شیوع کلی هپاتیت </a:t>
            </a:r>
            <a:r>
              <a:rPr lang="en-US" b="1" dirty="0" smtClean="0"/>
              <a:t>C </a:t>
            </a:r>
            <a:r>
              <a:rPr lang="fa-IR" b="1" dirty="0" smtClean="0"/>
              <a:t> در کشور کمتر از 1 درصد باشد که این میزان کمتر از شیوع آن در کشور های منطقه است.</a:t>
            </a:r>
          </a:p>
          <a:p>
            <a:endParaRPr lang="fa-IR" b="1" dirty="0" smtClean="0"/>
          </a:p>
          <a:p>
            <a:endParaRPr lang="fa-I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000132"/>
          </a:xfrm>
        </p:spPr>
        <p:txBody>
          <a:bodyPr>
            <a:normAutofit/>
          </a:bodyPr>
          <a:lstStyle/>
          <a:p>
            <a:pPr algn="ctr"/>
            <a:r>
              <a:rPr lang="fa-IR" sz="4800" b="1" dirty="0" smtClean="0">
                <a:latin typeface="Times New Roman" pitchFamily="18" charset="0"/>
                <a:cs typeface="Times New Roman" pitchFamily="18" charset="0"/>
              </a:rPr>
              <a:t>اپیدمیولوژی بیماری در ایران</a:t>
            </a:r>
            <a:endParaRPr lang="fa-IR"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285720" y="1500174"/>
            <a:ext cx="8401080" cy="4929222"/>
          </a:xfrm>
        </p:spPr>
        <p:txBody>
          <a:bodyPr>
            <a:normAutofit/>
          </a:bodyPr>
          <a:lstStyle/>
          <a:p>
            <a:pPr algn="just"/>
            <a:r>
              <a:rPr lang="fa-IR" b="1" dirty="0" smtClean="0"/>
              <a:t>شیوع عفونت هپاتیت </a:t>
            </a:r>
            <a:r>
              <a:rPr lang="en-US" b="1" dirty="0" smtClean="0"/>
              <a:t>C </a:t>
            </a:r>
            <a:r>
              <a:rPr lang="fa-IR" b="1" dirty="0" smtClean="0"/>
              <a:t> در مردان بیشتر از زنان، در افراد متاهل بیشتر از افراد مجرد ودر مناطق شهری بیشتر از مناطق روستایی گزارش شده است.</a:t>
            </a:r>
            <a:r>
              <a:rPr lang="ar-SA" dirty="0" smtClean="0"/>
              <a:t> </a:t>
            </a:r>
            <a:r>
              <a:rPr lang="ar-SA" b="1" dirty="0" smtClean="0">
                <a:latin typeface="Times New Roman" pitchFamily="18" charset="0"/>
                <a:cs typeface="Times New Roman" pitchFamily="18" charset="0"/>
              </a:rPr>
              <a:t>وضعیت ایران در زمینه ابتلا به بیماری هپاتیت </a:t>
            </a:r>
            <a:r>
              <a:rPr lang="en-US" b="1" dirty="0" smtClean="0">
                <a:latin typeface="Times New Roman" pitchFamily="18" charset="0"/>
                <a:cs typeface="Times New Roman" pitchFamily="18" charset="0"/>
              </a:rPr>
              <a:t>C  </a:t>
            </a:r>
            <a:r>
              <a:rPr lang="fa-IR" b="1" dirty="0" smtClean="0">
                <a:latin typeface="Times New Roman" pitchFamily="18" charset="0"/>
                <a:cs typeface="Times New Roman" pitchFamily="18" charset="0"/>
              </a:rPr>
              <a:t>بدین صورت است که</a:t>
            </a:r>
            <a:r>
              <a:rPr lang="ar-SA" b="1" dirty="0" smtClean="0">
                <a:latin typeface="Times New Roman" pitchFamily="18" charset="0"/>
                <a:cs typeface="Times New Roman" pitchFamily="18" charset="0"/>
              </a:rPr>
              <a:t> تا </a:t>
            </a:r>
            <a:r>
              <a:rPr lang="en-US" b="1" dirty="0" smtClean="0">
                <a:latin typeface="Times New Roman" pitchFamily="18" charset="0"/>
                <a:cs typeface="Times New Roman" pitchFamily="18" charset="0"/>
              </a:rPr>
              <a:t>20 </a:t>
            </a:r>
            <a:r>
              <a:rPr lang="ar-SA" b="1" dirty="0" smtClean="0">
                <a:latin typeface="Times New Roman" pitchFamily="18" charset="0"/>
                <a:cs typeface="Times New Roman" pitchFamily="18" charset="0"/>
              </a:rPr>
              <a:t>درصد تالاسمی‌ها، </a:t>
            </a:r>
            <a:r>
              <a:rPr lang="en-US" b="1" dirty="0" smtClean="0">
                <a:latin typeface="Times New Roman" pitchFamily="18" charset="0"/>
                <a:cs typeface="Times New Roman" pitchFamily="18" charset="0"/>
              </a:rPr>
              <a:t>40 </a:t>
            </a:r>
            <a:r>
              <a:rPr lang="ar-SA" b="1" dirty="0" smtClean="0">
                <a:latin typeface="Times New Roman" pitchFamily="18" charset="0"/>
                <a:cs typeface="Times New Roman" pitchFamily="18" charset="0"/>
              </a:rPr>
              <a:t>درصد هموفیلی‌ها و تا </a:t>
            </a:r>
            <a:r>
              <a:rPr lang="en-US" b="1" dirty="0" smtClean="0">
                <a:latin typeface="Times New Roman" pitchFamily="18" charset="0"/>
                <a:cs typeface="Times New Roman" pitchFamily="18" charset="0"/>
              </a:rPr>
              <a:t>15 </a:t>
            </a:r>
            <a:r>
              <a:rPr lang="ar-SA" b="1" dirty="0" smtClean="0">
                <a:latin typeface="Times New Roman" pitchFamily="18" charset="0"/>
                <a:cs typeface="Times New Roman" pitchFamily="18" charset="0"/>
              </a:rPr>
              <a:t>درصد دیالیزی‌ها به این بیماری مبتلا هستند</a:t>
            </a:r>
            <a:r>
              <a:rPr lang="en-US"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اما این آمار در بین معتادان تزریقی تا </a:t>
            </a:r>
            <a:r>
              <a:rPr lang="en-US" b="1" dirty="0" smtClean="0">
                <a:latin typeface="Times New Roman" pitchFamily="18" charset="0"/>
                <a:cs typeface="Times New Roman" pitchFamily="18" charset="0"/>
              </a:rPr>
              <a:t>60 </a:t>
            </a:r>
            <a:r>
              <a:rPr lang="ar-SA" b="1" dirty="0" smtClean="0">
                <a:latin typeface="Times New Roman" pitchFamily="18" charset="0"/>
                <a:cs typeface="Times New Roman" pitchFamily="18" charset="0"/>
              </a:rPr>
              <a:t>درصد است</a:t>
            </a:r>
            <a:r>
              <a:rPr lang="fa-IR" b="1" dirty="0" smtClean="0">
                <a:latin typeface="Times New Roman" pitchFamily="18" charset="0"/>
                <a:cs typeface="Times New Roman" pitchFamily="18" charset="0"/>
              </a:rPr>
              <a:t>.</a:t>
            </a:r>
          </a:p>
          <a:p>
            <a:pPr algn="just"/>
            <a:r>
              <a:rPr lang="ar-SA" dirty="0" smtClean="0"/>
              <a:t> </a:t>
            </a:r>
            <a:r>
              <a:rPr lang="ar-SA" b="1" dirty="0" smtClean="0">
                <a:latin typeface="Times New Roman" pitchFamily="18" charset="0"/>
                <a:cs typeface="Times New Roman" pitchFamily="18" charset="0"/>
              </a:rPr>
              <a:t>ژنوتيپ</a:t>
            </a:r>
            <a:r>
              <a:rPr lang="fa-IR" b="1" dirty="0" smtClean="0">
                <a:latin typeface="Times New Roman" pitchFamily="18" charset="0"/>
                <a:cs typeface="Times New Roman" pitchFamily="18" charset="0"/>
              </a:rPr>
              <a:t>های</a:t>
            </a:r>
            <a:r>
              <a:rPr lang="ar-SA" b="1" dirty="0" smtClean="0">
                <a:latin typeface="Times New Roman" pitchFamily="18" charset="0"/>
                <a:cs typeface="Times New Roman" pitchFamily="18" charset="0"/>
              </a:rPr>
              <a:t> هپاتيت </a:t>
            </a:r>
            <a:r>
              <a:rPr lang="en-US" b="1" dirty="0" smtClean="0">
                <a:latin typeface="Times New Roman" pitchFamily="18" charset="0"/>
                <a:cs typeface="Times New Roman" pitchFamily="18" charset="0"/>
              </a:rPr>
              <a:t>c</a:t>
            </a:r>
            <a:r>
              <a:rPr lang="ar-SA" b="1" dirty="0" smtClean="0">
                <a:latin typeface="Times New Roman" pitchFamily="18" charset="0"/>
                <a:cs typeface="Times New Roman" pitchFamily="18" charset="0"/>
              </a:rPr>
              <a:t>، تفاوت قابل توجهی در توالی های خود دارند که منجر به تفاوت در فعالیتهای بیولوژیک ویروسی و در نتیجه پاتوژنز بیماری ایجاد شده توسط هر کدام از ژنوتیپها می شود و در پاسخ به درمان و نحوه انجام درمان نقش دارد</a:t>
            </a:r>
            <a:r>
              <a:rPr lang="en-US"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با توجه به نتايج مطالعات مختلف به نظر ميرسد ژنوتيپ اصلي در کشورایران، ژنوتيپ </a:t>
            </a:r>
            <a:r>
              <a:rPr lang="en-US" b="1" dirty="0" smtClean="0">
                <a:latin typeface="Times New Roman" pitchFamily="18" charset="0"/>
                <a:cs typeface="Times New Roman" pitchFamily="18" charset="0"/>
              </a:rPr>
              <a:t>1 </a:t>
            </a:r>
            <a:r>
              <a:rPr lang="ar-SA" b="1" dirty="0" smtClean="0">
                <a:latin typeface="Times New Roman" pitchFamily="18" charset="0"/>
                <a:cs typeface="Times New Roman" pitchFamily="18" charset="0"/>
              </a:rPr>
              <a:t>باشد</a:t>
            </a:r>
            <a:r>
              <a:rPr lang="en-US" b="1" dirty="0" smtClean="0">
                <a:latin typeface="Times New Roman" pitchFamily="18" charset="0"/>
                <a:cs typeface="Times New Roman" pitchFamily="18" charset="0"/>
              </a:rPr>
              <a:t>.</a:t>
            </a:r>
          </a:p>
          <a:p>
            <a:pPr algn="just"/>
            <a:endParaRPr lang="fa-I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857256"/>
          </a:xfrm>
        </p:spPr>
        <p:txBody>
          <a:bodyPr>
            <a:normAutofit/>
          </a:bodyPr>
          <a:lstStyle/>
          <a:p>
            <a:pPr algn="ctr"/>
            <a:r>
              <a:rPr lang="fa-IR" sz="4400" b="1" dirty="0" smtClean="0">
                <a:latin typeface="Times New Roman" pitchFamily="18" charset="0"/>
                <a:cs typeface="Times New Roman" pitchFamily="18" charset="0"/>
              </a:rPr>
              <a:t>هپاتیت </a:t>
            </a:r>
            <a:r>
              <a:rPr lang="en-US" sz="4400" b="1" dirty="0" smtClean="0">
                <a:latin typeface="Times New Roman" pitchFamily="18" charset="0"/>
                <a:cs typeface="Times New Roman" pitchFamily="18" charset="0"/>
              </a:rPr>
              <a:t>C</a:t>
            </a:r>
            <a:endParaRPr lang="fa-IR"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1428736"/>
            <a:ext cx="8572560" cy="5072098"/>
          </a:xfrm>
        </p:spPr>
        <p:txBody>
          <a:bodyPr>
            <a:normAutofit/>
          </a:bodyPr>
          <a:lstStyle/>
          <a:p>
            <a:pPr algn="just"/>
            <a:r>
              <a:rPr lang="fa-IR" b="1" dirty="0" smtClean="0"/>
              <a:t>ویروس هپاتیت </a:t>
            </a:r>
            <a:r>
              <a:rPr lang="en-US" b="1" dirty="0" smtClean="0"/>
              <a:t> C </a:t>
            </a:r>
            <a:r>
              <a:rPr lang="fa-IR" b="1" dirty="0" smtClean="0"/>
              <a:t>یک </a:t>
            </a:r>
            <a:r>
              <a:rPr lang="en-US" b="1" dirty="0" smtClean="0"/>
              <a:t>RNA </a:t>
            </a:r>
            <a:r>
              <a:rPr lang="fa-IR" b="1" dirty="0" smtClean="0"/>
              <a:t> ویروس تک رشته ای پوشش دار از خانواده فلاویویریده است که ژنوم این ویروس مکرراً دچار موتاسیون می شود. همین موتاسیون مستمر ویروس باعث می شود که سیستم ایمنی بدن نتواند آن را شناسایی و مهار نماید. </a:t>
            </a:r>
          </a:p>
          <a:p>
            <a:pPr algn="just"/>
            <a:r>
              <a:rPr lang="fa-IR" b="1" dirty="0" smtClean="0"/>
              <a:t>تا کنون 11 ژنوتیپ مختلف، چندین تحت تیپ </a:t>
            </a:r>
            <a:r>
              <a:rPr lang="en-US" b="1" dirty="0" smtClean="0"/>
              <a:t>(</a:t>
            </a:r>
            <a:r>
              <a:rPr lang="en-US" b="1" dirty="0" err="1" smtClean="0"/>
              <a:t>a,b,c</a:t>
            </a:r>
            <a:r>
              <a:rPr lang="en-US" b="1" dirty="0" smtClean="0"/>
              <a:t>,…) </a:t>
            </a:r>
            <a:r>
              <a:rPr lang="fa-IR" b="1" dirty="0" smtClean="0"/>
              <a:t> و حدود 100 سویه از این ویروس در سراسر جهان شناسایی شده است. ژنوتیپ های 1 تا 3 توزیع جهانی دارند که از بین آن ها تحت تیپ های 1</a:t>
            </a:r>
            <a:r>
              <a:rPr lang="en-US" b="1" dirty="0" smtClean="0"/>
              <a:t> a </a:t>
            </a:r>
            <a:r>
              <a:rPr lang="fa-IR" b="1" dirty="0" smtClean="0"/>
              <a:t>و 1</a:t>
            </a:r>
            <a:r>
              <a:rPr lang="en-US" b="1" dirty="0" smtClean="0"/>
              <a:t>b </a:t>
            </a:r>
            <a:r>
              <a:rPr lang="fa-IR" b="1" dirty="0" smtClean="0"/>
              <a:t> شایع تراز بقیه هستند و عامل 60 درصد از عفونت های جهان می باشند. </a:t>
            </a:r>
          </a:p>
          <a:p>
            <a:pPr algn="just"/>
            <a:r>
              <a:rPr lang="fa-IR" b="1" dirty="0" smtClean="0"/>
              <a:t>هتروژن بودن ویروس مانع ساخت واکسن می شود زیرا تولید واکسن مستلزم تهیه آنتی ژن سروتیپ های متعدد ویروس است. </a:t>
            </a:r>
          </a:p>
          <a:p>
            <a:pPr algn="just"/>
            <a:r>
              <a:rPr lang="fa-IR" b="1" dirty="0" smtClean="0"/>
              <a:t>مخزن این ویروس انسان است ولی در شامپانزه ها هم دیده می شود.</a:t>
            </a:r>
            <a:endParaRPr lang="fa-IR"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928694"/>
          </a:xfrm>
        </p:spPr>
        <p:txBody>
          <a:bodyPr>
            <a:normAutofit/>
          </a:bodyPr>
          <a:lstStyle/>
          <a:p>
            <a:pPr algn="ctr"/>
            <a:r>
              <a:rPr lang="fa-IR" sz="4800" b="1" dirty="0" smtClean="0">
                <a:latin typeface="Times New Roman" pitchFamily="18" charset="0"/>
                <a:cs typeface="Times New Roman" pitchFamily="18" charset="0"/>
              </a:rPr>
              <a:t>هپاتیت </a:t>
            </a:r>
            <a:r>
              <a:rPr lang="en-US" sz="4800" b="1" dirty="0" smtClean="0">
                <a:latin typeface="Times New Roman" pitchFamily="18" charset="0"/>
                <a:cs typeface="Times New Roman" pitchFamily="18" charset="0"/>
              </a:rPr>
              <a:t>C</a:t>
            </a:r>
            <a:endParaRPr lang="fa-IR" sz="48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500174"/>
            <a:ext cx="8472518" cy="4824426"/>
          </a:xfrm>
        </p:spPr>
        <p:txBody>
          <a:bodyPr>
            <a:normAutofit/>
          </a:bodyPr>
          <a:lstStyle/>
          <a:p>
            <a:pPr algn="just"/>
            <a:r>
              <a:rPr lang="fa-IR" b="1" dirty="0" smtClean="0"/>
              <a:t>دوره کمون عفونت حاد هپاتیت </a:t>
            </a:r>
            <a:r>
              <a:rPr lang="en-US" b="1" dirty="0" smtClean="0"/>
              <a:t> C </a:t>
            </a:r>
            <a:r>
              <a:rPr lang="fa-IR" b="1" dirty="0" smtClean="0"/>
              <a:t>به طور متوسط 10 - 6 هفته طول می کشد. حدود 80 - 60 درصد افرادی که به عفونت حاد هپاتیت </a:t>
            </a:r>
            <a:r>
              <a:rPr lang="en-US" b="1" dirty="0" smtClean="0"/>
              <a:t>C </a:t>
            </a:r>
            <a:r>
              <a:rPr lang="fa-IR" b="1" dirty="0" smtClean="0"/>
              <a:t>مبتلا می شوند فاقد هرگونه علائم بیماری هستند. در 25 درصد از بیماران علائم یرقان پدیدار می گردد که نسبت به هپاتیت </a:t>
            </a:r>
            <a:r>
              <a:rPr lang="en-US" b="1" dirty="0" smtClean="0"/>
              <a:t>B </a:t>
            </a:r>
            <a:r>
              <a:rPr lang="fa-IR" b="1" dirty="0" smtClean="0"/>
              <a:t>کمتر است.</a:t>
            </a:r>
          </a:p>
          <a:p>
            <a:pPr algn="just"/>
            <a:r>
              <a:rPr lang="fa-IR" b="1" dirty="0" smtClean="0"/>
              <a:t>اگر عفونت بیش از 6 ماه استمرار داشته باشد هپاتیت مزمن محسوب می شود. حدود 40 درصد افراد مبتلا به عفونت هپاتیت </a:t>
            </a:r>
            <a:r>
              <a:rPr lang="en-US" b="1" dirty="0" smtClean="0"/>
              <a:t>C </a:t>
            </a:r>
            <a:r>
              <a:rPr lang="fa-IR" b="1" dirty="0" smtClean="0"/>
              <a:t> به طور کامل بهبود می یابند از بین افراد حامل 20 درصد دچار سیروز می شوند و از بین افراد مبتلا به سیروز 20 درصد به سرطان کبد دچار می شوند. </a:t>
            </a:r>
          </a:p>
          <a:p>
            <a:pPr algn="just"/>
            <a:r>
              <a:rPr lang="fa-IR" b="1" dirty="0" smtClean="0"/>
              <a:t>حدود 2 درصد افراد مبتلا به علت سیروز و سرطان کبد می میرند.</a:t>
            </a:r>
            <a:endParaRPr lang="fa-I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857256"/>
          </a:xfrm>
        </p:spPr>
        <p:txBody>
          <a:bodyPr/>
          <a:lstStyle/>
          <a:p>
            <a:pPr algn="ctr"/>
            <a:r>
              <a:rPr lang="fa-IR" b="1" dirty="0" smtClean="0"/>
              <a:t>هپاتيت </a:t>
            </a:r>
            <a:r>
              <a:rPr lang="en-US" b="1" dirty="0" smtClean="0"/>
              <a:t>B</a:t>
            </a:r>
            <a:endParaRPr lang="fa-IR" b="1" dirty="0"/>
          </a:p>
        </p:txBody>
      </p:sp>
      <p:sp>
        <p:nvSpPr>
          <p:cNvPr id="3" name="Content Placeholder 2"/>
          <p:cNvSpPr>
            <a:spLocks noGrp="1"/>
          </p:cNvSpPr>
          <p:nvPr>
            <p:ph idx="1"/>
          </p:nvPr>
        </p:nvSpPr>
        <p:spPr>
          <a:xfrm>
            <a:off x="285720" y="1571612"/>
            <a:ext cx="8501122" cy="4752988"/>
          </a:xfrm>
        </p:spPr>
        <p:txBody>
          <a:bodyPr>
            <a:normAutofit/>
          </a:bodyPr>
          <a:lstStyle/>
          <a:p>
            <a:pPr algn="just"/>
            <a:r>
              <a:rPr lang="ar-SA" b="1" dirty="0" smtClean="0"/>
              <a:t>ويروس هپاتيت </a:t>
            </a:r>
            <a:r>
              <a:rPr lang="en-US" b="1" dirty="0" smtClean="0"/>
              <a:t>B </a:t>
            </a:r>
            <a:r>
              <a:rPr lang="ar-SA" b="1" dirty="0" smtClean="0"/>
              <a:t>(</a:t>
            </a:r>
            <a:r>
              <a:rPr lang="en-US" b="1" dirty="0" smtClean="0"/>
              <a:t>HBV</a:t>
            </a:r>
            <a:r>
              <a:rPr lang="fa-IR" b="1" dirty="0" smtClean="0"/>
              <a:t>) </a:t>
            </a:r>
            <a:r>
              <a:rPr lang="ar-SA" b="1" dirty="0" smtClean="0"/>
              <a:t>در بسياري از مايعات بدن مانند خون، بزاق و مايع مني مي تواند وجود داشته باشد</a:t>
            </a:r>
            <a:r>
              <a:rPr lang="en-US" b="1" dirty="0" smtClean="0"/>
              <a:t>. </a:t>
            </a:r>
            <a:r>
              <a:rPr lang="ar-SA" b="1" dirty="0" smtClean="0"/>
              <a:t>قابليت زنده ماندن اين ويروس در خارج از بدن بيش از</a:t>
            </a:r>
            <a:r>
              <a:rPr lang="en-US" b="1" dirty="0" smtClean="0"/>
              <a:t> </a:t>
            </a:r>
            <a:r>
              <a:rPr lang="en-US" b="1" dirty="0" smtClean="0">
                <a:latin typeface="Times New Roman" pitchFamily="18" charset="0"/>
                <a:cs typeface="Times New Roman" pitchFamily="18" charset="0"/>
              </a:rPr>
              <a:t>7</a:t>
            </a:r>
            <a:r>
              <a:rPr lang="en-US" b="1" dirty="0" smtClean="0"/>
              <a:t> </a:t>
            </a:r>
            <a:r>
              <a:rPr lang="ar-SA" b="1" dirty="0" smtClean="0"/>
              <a:t>روز است</a:t>
            </a:r>
            <a:r>
              <a:rPr lang="en-US" b="1" dirty="0" smtClean="0"/>
              <a:t>.</a:t>
            </a:r>
            <a:r>
              <a:rPr lang="fa-IR" b="1" dirty="0" smtClean="0"/>
              <a:t>هپاتيت </a:t>
            </a:r>
            <a:r>
              <a:rPr lang="en-US" b="1" dirty="0" smtClean="0"/>
              <a:t> B</a:t>
            </a:r>
            <a:r>
              <a:rPr lang="fa-IR" b="1" dirty="0" smtClean="0"/>
              <a:t>شايعترين علت هپاتيت حاد در بزرگسالان است. علائم هپاتيت حاد</a:t>
            </a:r>
            <a:r>
              <a:rPr lang="en-US" b="1" dirty="0" smtClean="0"/>
              <a:t> B </a:t>
            </a:r>
            <a:r>
              <a:rPr lang="fa-IR" b="1" dirty="0" smtClean="0"/>
              <a:t>معمولاً شبيه عوامل ويروسي ديگر است. در 70 درصد موارد بدون علامت و فقط در30 درصد موارد با زردي همراه است.</a:t>
            </a:r>
          </a:p>
          <a:p>
            <a:pPr algn="just"/>
            <a:r>
              <a:rPr lang="ar-SA" b="1" dirty="0" smtClean="0"/>
              <a:t>دوره کمون ممکن است </a:t>
            </a:r>
            <a:r>
              <a:rPr lang="fa-IR" b="1" dirty="0" smtClean="0"/>
              <a:t>2-6 </a:t>
            </a:r>
            <a:r>
              <a:rPr lang="ar-SA" b="1" dirty="0" smtClean="0"/>
              <a:t>ماه و به طور متوسط </a:t>
            </a:r>
            <a:r>
              <a:rPr lang="fa-IR" b="1" dirty="0" smtClean="0"/>
              <a:t>60</a:t>
            </a:r>
            <a:r>
              <a:rPr lang="en-US" b="1" dirty="0" smtClean="0"/>
              <a:t> </a:t>
            </a:r>
            <a:r>
              <a:rPr lang="ar-SA" b="1" dirty="0" smtClean="0"/>
              <a:t>روز طول بکشد</a:t>
            </a:r>
            <a:r>
              <a:rPr lang="fa-IR" b="1" dirty="0" smtClean="0">
                <a:solidFill>
                  <a:srgbClr val="FF0000"/>
                </a:solidFill>
              </a:rPr>
              <a:t>.هر چه مقدار ويروس واردشده به بدن بيشتر باشد، مدت دوره كمون كوتاهترخواهد بود.</a:t>
            </a:r>
            <a:r>
              <a:rPr lang="fa-IR" b="1" dirty="0" smtClean="0"/>
              <a:t>علائم اوليه شامل بي اشتهايي، تهوع، استفراغ، تب خفيف، ميالژي و خستگي زودرس ميباشند.</a:t>
            </a:r>
          </a:p>
          <a:p>
            <a:endParaRPr lang="fa-I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928686"/>
          </a:xfrm>
        </p:spPr>
        <p:txBody>
          <a:bodyPr>
            <a:normAutofit/>
          </a:bodyPr>
          <a:lstStyle/>
          <a:p>
            <a:pPr algn="ctr"/>
            <a:r>
              <a:rPr lang="fa-IR" sz="4800" b="1" dirty="0" smtClean="0">
                <a:latin typeface="Times New Roman" pitchFamily="18" charset="0"/>
                <a:cs typeface="Times New Roman" pitchFamily="18" charset="0"/>
              </a:rPr>
              <a:t>هپاتیت </a:t>
            </a:r>
            <a:r>
              <a:rPr lang="en-US" sz="4800" b="1" dirty="0" smtClean="0">
                <a:latin typeface="Times New Roman" pitchFamily="18" charset="0"/>
                <a:cs typeface="Times New Roman" pitchFamily="18" charset="0"/>
              </a:rPr>
              <a:t>C</a:t>
            </a:r>
            <a:endParaRPr lang="fa-IR" sz="48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714488"/>
            <a:ext cx="8643998" cy="4610112"/>
          </a:xfrm>
        </p:spPr>
        <p:txBody>
          <a:bodyPr/>
          <a:lstStyle/>
          <a:p>
            <a:pPr algn="just"/>
            <a:r>
              <a:rPr lang="fa-IR" b="1" dirty="0" smtClean="0"/>
              <a:t>افرادی که دارای بیشترین شیوع عفونت هپاتیت </a:t>
            </a:r>
            <a:r>
              <a:rPr lang="en-US" b="1" dirty="0" smtClean="0"/>
              <a:t>C </a:t>
            </a:r>
            <a:r>
              <a:rPr lang="fa-IR" b="1" dirty="0" smtClean="0"/>
              <a:t> می باشند عبارت اند از: </a:t>
            </a:r>
          </a:p>
          <a:p>
            <a:pPr algn="just"/>
            <a:r>
              <a:rPr lang="fa-IR" b="1" dirty="0" smtClean="0"/>
              <a:t>معتادان تزریقی (بیش از 70درصد)، بیماران هموفیلی (تا 98 درصد) بیماران دیالیزی ( 90 - 10 درصد)، افراد دارای شرکای جنسی متعدد، افراد هم جنس باز و کارکنان بهداشتی درمانی.</a:t>
            </a:r>
          </a:p>
          <a:p>
            <a:pPr algn="just"/>
            <a:r>
              <a:rPr lang="fa-IR" b="1" dirty="0" smtClean="0"/>
              <a:t> شیوع عفونت هپاتیت </a:t>
            </a:r>
            <a:r>
              <a:rPr lang="en-US" b="1" dirty="0" smtClean="0"/>
              <a:t> C </a:t>
            </a:r>
            <a:r>
              <a:rPr lang="fa-IR" b="1" dirty="0" smtClean="0"/>
              <a:t>در جمعیت عمومی 18 - 2 درصد متغیر است.</a:t>
            </a:r>
          </a:p>
          <a:p>
            <a:pPr algn="just"/>
            <a:r>
              <a:rPr lang="fa-IR" b="1" dirty="0" smtClean="0"/>
              <a:t>فرد آلوده به ویروس هپاتیت </a:t>
            </a:r>
            <a:r>
              <a:rPr lang="en-US" b="1" dirty="0" smtClean="0"/>
              <a:t>C </a:t>
            </a:r>
            <a:r>
              <a:rPr lang="fa-IR" b="1" dirty="0" smtClean="0"/>
              <a:t> از 2 - 1 هفته قبل از شروع علائم بالینی قابلیت انتقال بیماری را دارد.</a:t>
            </a:r>
          </a:p>
          <a:p>
            <a:pPr algn="just"/>
            <a:r>
              <a:rPr lang="fa-IR" b="1" dirty="0" smtClean="0"/>
              <a:t>انتقال از مادر به نوزاد ممکن است رخ دهد ولی به ویرمی شدید نیاز دارد.</a:t>
            </a:r>
            <a:endParaRPr lang="fa-IR"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938962"/>
          </a:xfrm>
        </p:spPr>
        <p:txBody>
          <a:bodyPr>
            <a:normAutofit/>
          </a:bodyPr>
          <a:lstStyle/>
          <a:p>
            <a:pPr algn="ctr"/>
            <a:r>
              <a:rPr lang="fa-IR" sz="4800" b="1" dirty="0" smtClean="0">
                <a:latin typeface="Times New Roman" pitchFamily="18" charset="0"/>
                <a:cs typeface="Times New Roman" pitchFamily="18" charset="0"/>
              </a:rPr>
              <a:t>تشخیص آزمایشگاهی هپاتیت </a:t>
            </a:r>
            <a:r>
              <a:rPr lang="en-US" sz="4800" b="1" dirty="0" smtClean="0">
                <a:latin typeface="Times New Roman" pitchFamily="18" charset="0"/>
                <a:cs typeface="Times New Roman" pitchFamily="18" charset="0"/>
              </a:rPr>
              <a:t>C</a:t>
            </a:r>
            <a:endParaRPr lang="fa-IR" sz="48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714488"/>
            <a:ext cx="8643998" cy="4610112"/>
          </a:xfrm>
        </p:spPr>
        <p:txBody>
          <a:bodyPr/>
          <a:lstStyle/>
          <a:p>
            <a:pPr algn="just"/>
            <a:r>
              <a:rPr lang="fa-IR" b="1" dirty="0" smtClean="0"/>
              <a:t>تشخیص عفونت هپاتیت </a:t>
            </a:r>
            <a:r>
              <a:rPr lang="en-US" b="1" dirty="0" smtClean="0"/>
              <a:t> C</a:t>
            </a:r>
            <a:r>
              <a:rPr lang="fa-IR" b="1" dirty="0" smtClean="0"/>
              <a:t>با انجام آزمایش</a:t>
            </a:r>
            <a:r>
              <a:rPr lang="en-US" b="1" dirty="0" smtClean="0"/>
              <a:t>anti-HCV </a:t>
            </a:r>
            <a:r>
              <a:rPr lang="fa-IR" b="1" dirty="0" smtClean="0"/>
              <a:t> توسط روش </a:t>
            </a:r>
            <a:r>
              <a:rPr lang="en-US" b="1" dirty="0" smtClean="0"/>
              <a:t>ELISA </a:t>
            </a:r>
            <a:r>
              <a:rPr lang="fa-IR" b="1" dirty="0" smtClean="0"/>
              <a:t> داده می شود.</a:t>
            </a:r>
          </a:p>
          <a:p>
            <a:pPr algn="just"/>
            <a:r>
              <a:rPr lang="fa-IR" b="1" dirty="0" smtClean="0"/>
              <a:t>آنتی بادی </a:t>
            </a:r>
            <a:r>
              <a:rPr lang="en-US" b="1" dirty="0" smtClean="0"/>
              <a:t> anti-HCV </a:t>
            </a:r>
            <a:r>
              <a:rPr lang="fa-IR" b="1" dirty="0" smtClean="0"/>
              <a:t>در93 - 50 درصد بیماران مبتلا به عفونت حاد هپاتیت </a:t>
            </a:r>
            <a:r>
              <a:rPr lang="en-US" b="1" dirty="0" smtClean="0"/>
              <a:t> C </a:t>
            </a:r>
            <a:r>
              <a:rPr lang="fa-IR" b="1" dirty="0" smtClean="0"/>
              <a:t>و 70 – 50 درصد بیماران مبتلا به عفونت مزمن هپاتیت </a:t>
            </a:r>
            <a:r>
              <a:rPr lang="en-US" b="1" dirty="0" smtClean="0"/>
              <a:t>C </a:t>
            </a:r>
            <a:r>
              <a:rPr lang="fa-IR" b="1" dirty="0" smtClean="0"/>
              <a:t> یافت می شود لذا به کمک این آنتی بادی نمی توان عفونت حاد و مزمن هپاتیت </a:t>
            </a:r>
            <a:r>
              <a:rPr lang="en-US" b="1" dirty="0" smtClean="0"/>
              <a:t> C </a:t>
            </a:r>
            <a:r>
              <a:rPr lang="fa-IR" b="1" dirty="0" smtClean="0"/>
              <a:t>را از هم تمیز داد.</a:t>
            </a:r>
          </a:p>
          <a:p>
            <a:pPr algn="just"/>
            <a:r>
              <a:rPr lang="fa-IR" b="1" dirty="0" smtClean="0"/>
              <a:t>مهم ترین عارضه ویروس هپاتیت </a:t>
            </a:r>
            <a:r>
              <a:rPr lang="en-US" b="1" dirty="0" smtClean="0"/>
              <a:t>C </a:t>
            </a:r>
            <a:r>
              <a:rPr lang="fa-IR" b="1" dirty="0" smtClean="0"/>
              <a:t> که اغلب در افراد مبتلا به سیروز رخ می دهد سرطان هپاتوسلولار است.</a:t>
            </a:r>
            <a:endParaRPr lang="fa-IR"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642942"/>
          </a:xfrm>
        </p:spPr>
        <p:txBody>
          <a:bodyPr>
            <a:noAutofit/>
          </a:bodyPr>
          <a:lstStyle/>
          <a:p>
            <a:pPr algn="ctr"/>
            <a:r>
              <a:rPr lang="fa-IR" sz="6000" b="1" dirty="0" smtClean="0"/>
              <a:t>تشخیص</a:t>
            </a:r>
            <a:endParaRPr lang="fa-IR" sz="6000" b="1" dirty="0"/>
          </a:p>
        </p:txBody>
      </p:sp>
      <p:sp>
        <p:nvSpPr>
          <p:cNvPr id="3" name="Content Placeholder 2"/>
          <p:cNvSpPr>
            <a:spLocks noGrp="1"/>
          </p:cNvSpPr>
          <p:nvPr>
            <p:ph idx="1"/>
          </p:nvPr>
        </p:nvSpPr>
        <p:spPr>
          <a:xfrm>
            <a:off x="214282" y="1142984"/>
            <a:ext cx="8572560" cy="5429288"/>
          </a:xfrm>
        </p:spPr>
        <p:txBody>
          <a:bodyPr>
            <a:normAutofit fontScale="92500" lnSpcReduction="10000"/>
          </a:bodyPr>
          <a:lstStyle/>
          <a:p>
            <a:pPr algn="just"/>
            <a:r>
              <a:rPr lang="ar-SA" b="1" dirty="0" smtClean="0"/>
              <a:t>در تشخيص عفونت هپاتيت </a:t>
            </a:r>
            <a:r>
              <a:rPr lang="en-US" b="1" dirty="0" smtClean="0"/>
              <a:t>C</a:t>
            </a:r>
            <a:r>
              <a:rPr lang="ar-SA" b="1" dirty="0" smtClean="0"/>
              <a:t> از آزمونهاي سرولوژيک ويرولوژيک متنوعي استفاده مي شود</a:t>
            </a:r>
            <a:r>
              <a:rPr lang="en-US" b="1" dirty="0" smtClean="0"/>
              <a:t>. </a:t>
            </a:r>
            <a:r>
              <a:rPr lang="ar-SA" b="1" dirty="0" smtClean="0"/>
              <a:t>در بيمار هپاتيت</a:t>
            </a:r>
            <a:r>
              <a:rPr lang="en-US" b="1" dirty="0" smtClean="0"/>
              <a:t>C</a:t>
            </a:r>
            <a:r>
              <a:rPr lang="ar-SA" b="1" dirty="0" smtClean="0"/>
              <a:t> در قدم اول، نيازبه اثبات شخيص عفونت </a:t>
            </a:r>
            <a:r>
              <a:rPr lang="en-US" b="1" dirty="0" smtClean="0"/>
              <a:t> HCV</a:t>
            </a:r>
            <a:r>
              <a:rPr lang="ar-SA" b="1" dirty="0" smtClean="0"/>
              <a:t> و سپس ارزيابي شدت بيماري کبدي است</a:t>
            </a:r>
            <a:r>
              <a:rPr lang="en-US" b="1" dirty="0" smtClean="0"/>
              <a:t>.</a:t>
            </a:r>
          </a:p>
          <a:p>
            <a:pPr algn="just"/>
            <a:r>
              <a:rPr lang="ar-SA" b="1" dirty="0" smtClean="0"/>
              <a:t>روشهاي سرولوژيک</a:t>
            </a:r>
            <a:endParaRPr lang="en-US" b="1" dirty="0" smtClean="0"/>
          </a:p>
          <a:p>
            <a:pPr algn="just"/>
            <a:r>
              <a:rPr lang="ar-SA" b="1" dirty="0" smtClean="0"/>
              <a:t>اولين آزمايش در بررسي عفونت </a:t>
            </a:r>
            <a:r>
              <a:rPr lang="en-US" b="1" dirty="0" smtClean="0"/>
              <a:t>HCV</a:t>
            </a:r>
            <a:r>
              <a:rPr lang="ar-SA" b="1" dirty="0" smtClean="0"/>
              <a:t>، شناسايي آنتي باديهاي ضد </a:t>
            </a:r>
            <a:r>
              <a:rPr lang="en-US" b="1" dirty="0" smtClean="0"/>
              <a:t>HCV</a:t>
            </a:r>
            <a:r>
              <a:rPr lang="ar-SA" b="1" dirty="0" smtClean="0"/>
              <a:t> است که توسط دو روش </a:t>
            </a:r>
            <a:r>
              <a:rPr lang="en-US" b="1" dirty="0" smtClean="0"/>
              <a:t>)ELISA </a:t>
            </a:r>
            <a:r>
              <a:rPr lang="ar-SA" b="1" dirty="0" smtClean="0"/>
              <a:t>روش سنجش ايمني آنزيمي</a:t>
            </a:r>
            <a:r>
              <a:rPr lang="en-US" b="1" dirty="0" smtClean="0"/>
              <a:t> ( </a:t>
            </a:r>
            <a:r>
              <a:rPr lang="ar-SA" b="1" dirty="0" smtClean="0"/>
              <a:t>و </a:t>
            </a:r>
            <a:r>
              <a:rPr lang="en-US" b="1" dirty="0" smtClean="0"/>
              <a:t>  )RIBA </a:t>
            </a:r>
            <a:r>
              <a:rPr lang="ar-SA" b="1" dirty="0" smtClean="0"/>
              <a:t>روش سنجش ايمنوبلات نو ترکيب</a:t>
            </a:r>
            <a:r>
              <a:rPr lang="en-US" b="1" dirty="0" smtClean="0"/>
              <a:t>(</a:t>
            </a:r>
            <a:r>
              <a:rPr lang="ar-SA" b="1" dirty="0" smtClean="0"/>
              <a:t>صورت مي گيرد</a:t>
            </a:r>
            <a:r>
              <a:rPr lang="en-US" b="1" dirty="0" smtClean="0"/>
              <a:t>. </a:t>
            </a:r>
            <a:r>
              <a:rPr lang="ar-SA" b="1" dirty="0" smtClean="0"/>
              <a:t>در هر دو روش مذکور آنتي باديهاي </a:t>
            </a:r>
            <a:r>
              <a:rPr lang="en-US" b="1" dirty="0" smtClean="0"/>
              <a:t>non-neutralizing</a:t>
            </a:r>
            <a:r>
              <a:rPr lang="ar-SA" b="1" dirty="0" smtClean="0"/>
              <a:t> را اندازه گيري مي کنند</a:t>
            </a:r>
            <a:r>
              <a:rPr lang="en-US" b="1" dirty="0" smtClean="0"/>
              <a:t>. </a:t>
            </a:r>
            <a:r>
              <a:rPr lang="ar-SA" b="1" dirty="0" smtClean="0"/>
              <a:t>از روش </a:t>
            </a:r>
            <a:r>
              <a:rPr lang="en-US" b="1" dirty="0" smtClean="0"/>
              <a:t>RIBA</a:t>
            </a:r>
            <a:r>
              <a:rPr lang="ar-SA" b="1" dirty="0" smtClean="0"/>
              <a:t> مي توان براي تائيد وجود آنتي باديهاي </a:t>
            </a:r>
            <a:r>
              <a:rPr lang="en-US" b="1" dirty="0" smtClean="0"/>
              <a:t>anti- HCV</a:t>
            </a:r>
            <a:r>
              <a:rPr lang="ar-SA" b="1" dirty="0" smtClean="0"/>
              <a:t> استفاده نمود</a:t>
            </a:r>
            <a:r>
              <a:rPr lang="en-US" b="1" dirty="0" smtClean="0"/>
              <a:t>.</a:t>
            </a:r>
          </a:p>
          <a:p>
            <a:pPr algn="just"/>
            <a:r>
              <a:rPr lang="ar-SA" b="1" dirty="0" smtClean="0"/>
              <a:t>در </a:t>
            </a:r>
            <a:r>
              <a:rPr lang="en-US" b="1" dirty="0" smtClean="0"/>
              <a:t>HCV</a:t>
            </a:r>
            <a:r>
              <a:rPr lang="ar-SA" b="1" dirty="0" smtClean="0"/>
              <a:t> مزمن آنچه كه با ساير بيماريهاي مزمن كبد تفاوت دارد بالا و پايين رفتن سطح فعاليت آمينوترانسفراز ها است</a:t>
            </a:r>
            <a:r>
              <a:rPr lang="en-US" b="1" dirty="0" smtClean="0"/>
              <a:t>. </a:t>
            </a:r>
            <a:r>
              <a:rPr lang="ar-SA" b="1" dirty="0" smtClean="0"/>
              <a:t>با پيشرفت هپاتيت </a:t>
            </a:r>
            <a:r>
              <a:rPr lang="en-US" b="1" dirty="0" smtClean="0"/>
              <a:t>C</a:t>
            </a:r>
            <a:r>
              <a:rPr lang="ar-SA" b="1" dirty="0" smtClean="0"/>
              <a:t> مزمن،بزرگي طحال و كاهش </a:t>
            </a:r>
            <a:r>
              <a:rPr lang="en-US" b="1" dirty="0" smtClean="0"/>
              <a:t>PLT, WBC</a:t>
            </a:r>
            <a:r>
              <a:rPr lang="ar-SA" b="1" dirty="0" smtClean="0"/>
              <a:t> اتفاق مي افتد</a:t>
            </a:r>
            <a:r>
              <a:rPr lang="en-US" b="1" dirty="0" smtClean="0"/>
              <a:t>. </a:t>
            </a:r>
            <a:r>
              <a:rPr lang="ar-SA" b="1" dirty="0" smtClean="0"/>
              <a:t>در سيروز جبران شده همراه هپاتيت </a:t>
            </a:r>
            <a:r>
              <a:rPr lang="en-US" b="1" dirty="0" smtClean="0"/>
              <a:t>C</a:t>
            </a:r>
            <a:r>
              <a:rPr lang="ar-SA" b="1" dirty="0" smtClean="0"/>
              <a:t> ،ماركر عملكرد هپاتيك يعني </a:t>
            </a:r>
            <a:r>
              <a:rPr lang="en-US" b="1" dirty="0" smtClean="0"/>
              <a:t>PT</a:t>
            </a:r>
            <a:r>
              <a:rPr lang="ar-SA" b="1" dirty="0" smtClean="0"/>
              <a:t> و آلبومين سرم نرمال باقي مي مانند ولي در سيروزغیر قابل جیران اين ماركرها مختل مي شوند</a:t>
            </a:r>
            <a:r>
              <a:rPr lang="en-US" b="1" dirty="0" smtClean="0"/>
              <a:t>.</a:t>
            </a:r>
          </a:p>
          <a:p>
            <a:endParaRPr lang="fa-I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229600" cy="928694"/>
          </a:xfrm>
        </p:spPr>
        <p:txBody>
          <a:bodyPr>
            <a:noAutofit/>
          </a:bodyPr>
          <a:lstStyle/>
          <a:p>
            <a:pPr algn="ctr"/>
            <a:r>
              <a:rPr lang="fa-IR" sz="6000" b="1" dirty="0" smtClean="0"/>
              <a:t>تشخیص</a:t>
            </a:r>
            <a:endParaRPr lang="fa-IR" sz="6000" dirty="0"/>
          </a:p>
        </p:txBody>
      </p:sp>
      <p:sp>
        <p:nvSpPr>
          <p:cNvPr id="3" name="Content Placeholder 2"/>
          <p:cNvSpPr>
            <a:spLocks noGrp="1"/>
          </p:cNvSpPr>
          <p:nvPr>
            <p:ph idx="1"/>
          </p:nvPr>
        </p:nvSpPr>
        <p:spPr>
          <a:xfrm>
            <a:off x="142844" y="1285860"/>
            <a:ext cx="8715436" cy="5181616"/>
          </a:xfrm>
        </p:spPr>
        <p:txBody>
          <a:bodyPr/>
          <a:lstStyle/>
          <a:p>
            <a:pPr algn="just"/>
            <a:r>
              <a:rPr lang="ar-SA" b="1" dirty="0" smtClean="0"/>
              <a:t>اين روشها مخصوصاً در مواردي که هنوز آنتي بادي توليد نشده است کاربرد دارد و استاندارد طلايي در اين مورد </a:t>
            </a:r>
            <a:r>
              <a:rPr lang="en-US" b="1" dirty="0" smtClean="0"/>
              <a:t>)PCR </a:t>
            </a:r>
            <a:r>
              <a:rPr lang="ar-SA" b="1" dirty="0" smtClean="0"/>
              <a:t>واکنش زنجيره پلي مراز</a:t>
            </a:r>
            <a:r>
              <a:rPr lang="en-US" b="1" dirty="0" smtClean="0"/>
              <a:t>( </a:t>
            </a:r>
            <a:r>
              <a:rPr lang="ar-SA" b="1" dirty="0" smtClean="0"/>
              <a:t>به روش ترانس کريپتاز معکوس است</a:t>
            </a:r>
            <a:r>
              <a:rPr lang="en-US" b="1" dirty="0" smtClean="0"/>
              <a:t>PCR . </a:t>
            </a:r>
            <a:r>
              <a:rPr lang="ar-SA" b="1" dirty="0" smtClean="0"/>
              <a:t> به دو روش کيفي و کمي انجام مي شود</a:t>
            </a:r>
            <a:r>
              <a:rPr lang="en-US" b="1" dirty="0" smtClean="0"/>
              <a:t>. </a:t>
            </a:r>
            <a:r>
              <a:rPr lang="ar-SA" b="1" dirty="0" smtClean="0"/>
              <a:t>روش کيفي، حساسيت قابل توجهي دارد و با تکنيکهاي </a:t>
            </a:r>
            <a:r>
              <a:rPr lang="en-US" b="1" dirty="0" smtClean="0"/>
              <a:t>Amplification</a:t>
            </a:r>
            <a:r>
              <a:rPr lang="ar-SA" b="1" dirty="0" smtClean="0"/>
              <a:t> انجام مي شود</a:t>
            </a:r>
            <a:r>
              <a:rPr lang="en-US" b="1" dirty="0" smtClean="0"/>
              <a:t>. </a:t>
            </a:r>
          </a:p>
          <a:p>
            <a:pPr algn="just"/>
            <a:r>
              <a:rPr lang="ar-SA" b="1" dirty="0" smtClean="0"/>
              <a:t>روش کمي،بيشتر در پيش بيني احتمال پاسخ به درمان و پايش آن مناسب است</a:t>
            </a:r>
            <a:r>
              <a:rPr lang="en-US" b="1" dirty="0" smtClean="0"/>
              <a:t>. </a:t>
            </a:r>
            <a:r>
              <a:rPr lang="ar-SA" b="1" dirty="0" smtClean="0"/>
              <a:t>از آن جا که ژنوتيپ هپاتيت </a:t>
            </a:r>
            <a:r>
              <a:rPr lang="en-US" b="1" dirty="0" smtClean="0"/>
              <a:t>c</a:t>
            </a:r>
            <a:r>
              <a:rPr lang="ar-SA" b="1" dirty="0" smtClean="0"/>
              <a:t>، در پاسخ به درمان و نحوه انجام درمان نقش دارد، تعيين ژنوتيپ </a:t>
            </a:r>
            <a:r>
              <a:rPr lang="en-US" b="1" dirty="0" smtClean="0"/>
              <a:t>HCV</a:t>
            </a:r>
            <a:r>
              <a:rPr lang="ar-SA" b="1" dirty="0" smtClean="0"/>
              <a:t> نيز از اهميت تشخيصی برخورداراست که در اين روشها به تعيين توالي ژني پرداخته مي شود</a:t>
            </a:r>
            <a:r>
              <a:rPr lang="en-US" b="1" dirty="0" smtClean="0"/>
              <a:t>. </a:t>
            </a:r>
          </a:p>
          <a:p>
            <a:endParaRPr lang="fa-IR"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graphicFrame>
        <p:nvGraphicFramePr>
          <p:cNvPr id="4" name="Content Placeholder 3"/>
          <p:cNvGraphicFramePr>
            <a:graphicFrameLocks noGrp="1"/>
          </p:cNvGraphicFramePr>
          <p:nvPr>
            <p:ph idx="1"/>
          </p:nvPr>
        </p:nvGraphicFramePr>
        <p:xfrm>
          <a:off x="0" y="1"/>
          <a:ext cx="9144000" cy="6715146"/>
        </p:xfrm>
        <a:graphic>
          <a:graphicData uri="http://schemas.openxmlformats.org/drawingml/2006/table">
            <a:tbl>
              <a:tblPr rtl="1" firstRow="1" bandRow="1">
                <a:tableStyleId>{5C22544A-7EE6-4342-B048-85BDC9FD1C3A}</a:tableStyleId>
              </a:tblPr>
              <a:tblGrid>
                <a:gridCol w="2286000"/>
                <a:gridCol w="1453352"/>
                <a:gridCol w="2002586"/>
                <a:gridCol w="3402062"/>
              </a:tblGrid>
              <a:tr h="659665">
                <a:tc gridSpan="4">
                  <a:txBody>
                    <a:bodyPr/>
                    <a:lstStyle/>
                    <a:p>
                      <a:pPr algn="ctr" rtl="1"/>
                      <a:r>
                        <a:rPr kumimoji="0" lang="ar-SA" sz="2800" b="1" kern="1200" dirty="0" smtClean="0">
                          <a:solidFill>
                            <a:srgbClr val="FFFF00"/>
                          </a:solidFill>
                          <a:latin typeface="+mn-lt"/>
                          <a:ea typeface="+mn-ea"/>
                          <a:cs typeface="+mn-cs"/>
                        </a:rPr>
                        <a:t>تستهای تشخیصی و تفسیر نتایج در موارد شک به عفونت </a:t>
                      </a:r>
                      <a:r>
                        <a:rPr kumimoji="0" lang="en-US" sz="2800" b="1" kern="1200" dirty="0" smtClean="0">
                          <a:solidFill>
                            <a:srgbClr val="FFFF00"/>
                          </a:solidFill>
                          <a:latin typeface="+mn-lt"/>
                          <a:ea typeface="+mn-ea"/>
                          <a:cs typeface="+mn-cs"/>
                        </a:rPr>
                        <a:t>HCV</a:t>
                      </a:r>
                      <a:endParaRPr lang="fa-IR" sz="2800" dirty="0">
                        <a:solidFill>
                          <a:srgbClr val="FFFF00"/>
                        </a:solidFill>
                      </a:endParaRP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114464">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تستهای اولیه</a:t>
                      </a:r>
                      <a:endParaRPr lang="en-US" sz="1600" b="1" dirty="0">
                        <a:latin typeface="Times New Roman" pitchFamily="18" charset="0"/>
                        <a:ea typeface="Times New Roman"/>
                        <a:cs typeface="Times New Roman" pitchFamily="18" charset="0"/>
                      </a:endParaRPr>
                    </a:p>
                  </a:txBody>
                  <a:tcPr marL="68580" marR="68580" marT="0" marB="0"/>
                </a:tc>
                <a:tc gridSpan="2">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تستهای </a:t>
                      </a:r>
                      <a:r>
                        <a:rPr lang="ar-SA" sz="1600" b="1" dirty="0" smtClean="0">
                          <a:latin typeface="Times New Roman" pitchFamily="18" charset="0"/>
                          <a:ea typeface="Times New Roman"/>
                          <a:cs typeface="Times New Roman" pitchFamily="18" charset="0"/>
                        </a:rPr>
                        <a:t>تائيدي</a:t>
                      </a:r>
                      <a:endParaRPr lang="en-US" sz="1600" b="1" dirty="0">
                        <a:latin typeface="Times New Roman" pitchFamily="18" charset="0"/>
                        <a:ea typeface="Times New Roman"/>
                        <a:cs typeface="Times New Roman" pitchFamily="18"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algn="justLow" rtl="1">
                        <a:lnSpc>
                          <a:spcPct val="200000"/>
                        </a:lnSpc>
                        <a:spcAft>
                          <a:spcPts val="1000"/>
                        </a:spcAft>
                        <a:tabLst>
                          <a:tab pos="130810" algn="l"/>
                          <a:tab pos="245110" algn="l"/>
                        </a:tabLst>
                      </a:pPr>
                      <a:endParaRPr lang="en-US" sz="1100" dirty="0">
                        <a:latin typeface="Calibri"/>
                        <a:ea typeface="Times New Roman"/>
                        <a:cs typeface="Arial"/>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200000"/>
                        </a:lnSpc>
                        <a:spcBef>
                          <a:spcPts val="0"/>
                        </a:spcBef>
                        <a:spcAft>
                          <a:spcPts val="1000"/>
                        </a:spcAft>
                        <a:buClrTx/>
                        <a:buSzTx/>
                        <a:buFontTx/>
                        <a:buNone/>
                        <a:tabLst>
                          <a:tab pos="130810" algn="l"/>
                          <a:tab pos="245110" algn="l"/>
                        </a:tabLst>
                        <a:defRPr/>
                      </a:pPr>
                      <a:r>
                        <a:rPr lang="ar-SA" sz="1600" b="1" dirty="0" smtClean="0">
                          <a:latin typeface="Times New Roman" pitchFamily="18" charset="0"/>
                          <a:ea typeface="Times New Roman"/>
                          <a:cs typeface="Times New Roman" pitchFamily="18" charset="0"/>
                        </a:rPr>
                        <a:t>تفسیر تست</a:t>
                      </a:r>
                      <a:endParaRPr lang="en-US" sz="1600" b="1" dirty="0" smtClean="0">
                        <a:latin typeface="Times New Roman" pitchFamily="18" charset="0"/>
                        <a:ea typeface="Times New Roman"/>
                        <a:cs typeface="Times New Roman" pitchFamily="18" charset="0"/>
                      </a:endParaRPr>
                    </a:p>
                    <a:p>
                      <a:pPr algn="ctr" rtl="1">
                        <a:lnSpc>
                          <a:spcPct val="200000"/>
                        </a:lnSpc>
                        <a:spcAft>
                          <a:spcPts val="1000"/>
                        </a:spcAft>
                        <a:tabLst>
                          <a:tab pos="130810" algn="l"/>
                          <a:tab pos="245110" algn="l"/>
                        </a:tabLst>
                      </a:pPr>
                      <a:endParaRPr lang="en-US" sz="1600" b="1" dirty="0">
                        <a:latin typeface="Times New Roman" pitchFamily="18" charset="0"/>
                        <a:ea typeface="Times New Roman"/>
                        <a:cs typeface="Times New Roman" pitchFamily="18" charset="0"/>
                      </a:endParaRPr>
                    </a:p>
                  </a:txBody>
                  <a:tcPr marL="68580" marR="68580" marT="0" marB="0"/>
                </a:tc>
              </a:tr>
              <a:tr h="1089441">
                <a:tc>
                  <a:txBody>
                    <a:bodyPr/>
                    <a:lstStyle/>
                    <a:p>
                      <a:pPr algn="ctr" rtl="1">
                        <a:lnSpc>
                          <a:spcPct val="200000"/>
                        </a:lnSpc>
                        <a:spcAft>
                          <a:spcPts val="1000"/>
                        </a:spcAft>
                        <a:tabLst>
                          <a:tab pos="130810" algn="l"/>
                          <a:tab pos="245110" algn="l"/>
                        </a:tabLst>
                      </a:pPr>
                      <a:r>
                        <a:rPr lang="en-US" sz="1600" b="1" dirty="0">
                          <a:latin typeface="Times New Roman" pitchFamily="18" charset="0"/>
                          <a:ea typeface="Times New Roman"/>
                          <a:cs typeface="Times New Roman" pitchFamily="18" charset="0"/>
                        </a:rPr>
                        <a:t>ELISA</a:t>
                      </a:r>
                    </a:p>
                  </a:txBody>
                  <a:tcPr marL="68580" marR="68580" marT="0" marB="0"/>
                </a:tc>
                <a:tc>
                  <a:txBody>
                    <a:bodyPr/>
                    <a:lstStyle/>
                    <a:p>
                      <a:pPr algn="ctr" rtl="1">
                        <a:lnSpc>
                          <a:spcPct val="200000"/>
                        </a:lnSpc>
                        <a:spcAft>
                          <a:spcPts val="1000"/>
                        </a:spcAft>
                        <a:tabLst>
                          <a:tab pos="130810" algn="l"/>
                          <a:tab pos="245110" algn="l"/>
                        </a:tabLst>
                      </a:pPr>
                      <a:r>
                        <a:rPr lang="en-US" sz="1600" b="1" dirty="0">
                          <a:latin typeface="Times New Roman" pitchFamily="18" charset="0"/>
                          <a:ea typeface="Times New Roman"/>
                          <a:cs typeface="Times New Roman" pitchFamily="18" charset="0"/>
                        </a:rPr>
                        <a:t>RIBA</a:t>
                      </a:r>
                    </a:p>
                  </a:txBody>
                  <a:tcPr marL="68580" marR="68580" marT="0" marB="0">
                    <a:lnT w="12700" cap="flat" cmpd="sng" algn="ctr">
                      <a:solidFill>
                        <a:schemeClr val="tx1"/>
                      </a:solidFill>
                      <a:prstDash val="solid"/>
                      <a:round/>
                      <a:headEnd type="none" w="med" len="med"/>
                      <a:tailEnd type="none" w="med" len="med"/>
                    </a:lnT>
                  </a:tcPr>
                </a:tc>
                <a:tc>
                  <a:txBody>
                    <a:bodyPr/>
                    <a:lstStyle/>
                    <a:p>
                      <a:pPr algn="ctr" rtl="1">
                        <a:lnSpc>
                          <a:spcPct val="200000"/>
                        </a:lnSpc>
                        <a:spcAft>
                          <a:spcPts val="1000"/>
                        </a:spcAft>
                        <a:tabLst>
                          <a:tab pos="130810" algn="l"/>
                          <a:tab pos="245110" algn="l"/>
                        </a:tabLst>
                      </a:pPr>
                      <a:r>
                        <a:rPr lang="en-US" sz="1600" b="1" dirty="0">
                          <a:latin typeface="Times New Roman" pitchFamily="18" charset="0"/>
                          <a:ea typeface="Times New Roman"/>
                          <a:cs typeface="Times New Roman" pitchFamily="18" charset="0"/>
                        </a:rPr>
                        <a:t>HCVRNA( PCR)</a:t>
                      </a:r>
                    </a:p>
                  </a:txBody>
                  <a:tcPr marL="68580" marR="68580" marT="0" marB="0">
                    <a:lnT w="12700" cap="flat" cmpd="sng" algn="ctr">
                      <a:solidFill>
                        <a:schemeClr val="tx1"/>
                      </a:solidFill>
                      <a:prstDash val="solid"/>
                      <a:round/>
                      <a:headEnd type="none" w="med" len="med"/>
                      <a:tailEnd type="none" w="med" len="med"/>
                    </a:lnT>
                  </a:tcPr>
                </a:tc>
                <a:tc>
                  <a:txBody>
                    <a:bodyPr/>
                    <a:lstStyle/>
                    <a:p>
                      <a:pPr algn="ctr" rtl="1"/>
                      <a:endParaRPr lang="fa-IR" sz="1600" b="1" dirty="0">
                        <a:latin typeface="Times New Roman" pitchFamily="18" charset="0"/>
                        <a:cs typeface="Times New Roman" pitchFamily="18" charset="0"/>
                      </a:endParaRPr>
                    </a:p>
                  </a:txBody>
                  <a:tcPr/>
                </a:tc>
              </a:tr>
              <a:tr h="1386144">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منفی</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لازم نمی باشد</a:t>
                      </a:r>
                      <a:endParaRPr lang="en-US" sz="16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لازم نمی باشد </a:t>
                      </a:r>
                      <a:endParaRPr lang="en-US" sz="16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عدم آلودگی یا مراحل اولیه </a:t>
                      </a:r>
                      <a:r>
                        <a:rPr lang="ar-SA" sz="1600" b="1" dirty="0" smtClean="0">
                          <a:latin typeface="Times New Roman" pitchFamily="18" charset="0"/>
                          <a:ea typeface="Times New Roman"/>
                          <a:cs typeface="Times New Roman" pitchFamily="18" charset="0"/>
                        </a:rPr>
                        <a:t>عفونت</a:t>
                      </a:r>
                      <a:r>
                        <a:rPr lang="en-US" sz="1600" b="1" dirty="0" smtClean="0">
                          <a:latin typeface="Times New Roman" pitchFamily="18" charset="0"/>
                          <a:ea typeface="Times New Roman"/>
                          <a:cs typeface="Times New Roman" pitchFamily="18" charset="0"/>
                        </a:rPr>
                        <a:t>)</a:t>
                      </a:r>
                      <a:r>
                        <a:rPr lang="ar-SA" sz="1600" b="1" dirty="0" smtClean="0">
                          <a:latin typeface="Times New Roman" pitchFamily="18" charset="0"/>
                          <a:ea typeface="Times New Roman"/>
                          <a:cs typeface="Times New Roman" pitchFamily="18" charset="0"/>
                        </a:rPr>
                        <a:t>درمواقع </a:t>
                      </a:r>
                      <a:r>
                        <a:rPr lang="ar-SA" sz="1600" b="1" dirty="0">
                          <a:latin typeface="Times New Roman" pitchFamily="18" charset="0"/>
                          <a:ea typeface="Times New Roman"/>
                          <a:cs typeface="Times New Roman" pitchFamily="18" charset="0"/>
                        </a:rPr>
                        <a:t>شک بالینی به عفونت حاد، </a:t>
                      </a:r>
                      <a:r>
                        <a:rPr lang="en-US" sz="1600" b="1" dirty="0">
                          <a:latin typeface="Times New Roman" pitchFamily="18" charset="0"/>
                          <a:ea typeface="Times New Roman"/>
                          <a:cs typeface="Times New Roman" pitchFamily="18" charset="0"/>
                        </a:rPr>
                        <a:t> PCR</a:t>
                      </a:r>
                      <a:r>
                        <a:rPr lang="ar-SA" sz="1600" b="1" dirty="0" smtClean="0">
                          <a:latin typeface="Times New Roman" pitchFamily="18" charset="0"/>
                          <a:ea typeface="Times New Roman"/>
                          <a:cs typeface="Times New Roman" pitchFamily="18" charset="0"/>
                        </a:rPr>
                        <a:t>تکرارشود</a:t>
                      </a:r>
                      <a:r>
                        <a:rPr lang="fa-IR" sz="1600" b="1" dirty="0" smtClean="0">
                          <a:latin typeface="Times New Roman" pitchFamily="18" charset="0"/>
                          <a:ea typeface="Times New Roman"/>
                          <a:cs typeface="Times New Roman" pitchFamily="18" charset="0"/>
                        </a:rPr>
                        <a:t>)</a:t>
                      </a:r>
                      <a:endParaRPr lang="en-US" sz="1600" b="1" dirty="0">
                        <a:latin typeface="Times New Roman" pitchFamily="18" charset="0"/>
                        <a:ea typeface="Times New Roman"/>
                        <a:cs typeface="Times New Roman" pitchFamily="18" charset="0"/>
                      </a:endParaRPr>
                    </a:p>
                  </a:txBody>
                  <a:tcPr marL="68580" marR="68580" marT="0" marB="0"/>
                </a:tc>
              </a:tr>
              <a:tr h="811140">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مثبت</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مثبت</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مثبت</a:t>
                      </a:r>
                      <a:endParaRPr lang="en-US" sz="16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عفونت فعال</a:t>
                      </a:r>
                      <a:endParaRPr lang="en-US" sz="1600" b="1" dirty="0">
                        <a:latin typeface="Times New Roman" pitchFamily="18" charset="0"/>
                        <a:ea typeface="Times New Roman"/>
                        <a:cs typeface="Times New Roman" pitchFamily="18" charset="0"/>
                      </a:endParaRPr>
                    </a:p>
                  </a:txBody>
                  <a:tcPr marL="68580" marR="68580" marT="0" marB="0"/>
                </a:tc>
              </a:tr>
              <a:tr h="921589">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مثبت</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منفی</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منفی</a:t>
                      </a:r>
                      <a:endParaRPr lang="en-US" sz="1600" b="1" dirty="0">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احتمال مثبت کاذب بودن تست آنتی ژنی</a:t>
                      </a:r>
                      <a:endParaRPr lang="en-US" sz="1600" b="1" dirty="0">
                        <a:latin typeface="Times New Roman" pitchFamily="18" charset="0"/>
                        <a:ea typeface="Times New Roman"/>
                        <a:cs typeface="Times New Roman" pitchFamily="18" charset="0"/>
                      </a:endParaRPr>
                    </a:p>
                  </a:txBody>
                  <a:tcPr marL="68580" marR="68580" marT="0" marB="0"/>
                </a:tc>
              </a:tr>
              <a:tr h="732703">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مثبت</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مثبت</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a:latin typeface="Times New Roman" pitchFamily="18" charset="0"/>
                          <a:ea typeface="Times New Roman"/>
                          <a:cs typeface="Times New Roman" pitchFamily="18" charset="0"/>
                        </a:rPr>
                        <a:t>منفی</a:t>
                      </a:r>
                      <a:endParaRPr lang="en-US" sz="1600" b="1">
                        <a:latin typeface="Times New Roman" pitchFamily="18" charset="0"/>
                        <a:ea typeface="Times New Roman"/>
                        <a:cs typeface="Times New Roman" pitchFamily="18" charset="0"/>
                      </a:endParaRPr>
                    </a:p>
                  </a:txBody>
                  <a:tcPr marL="68580" marR="68580" marT="0" marB="0"/>
                </a:tc>
                <a:tc>
                  <a:txBody>
                    <a:bodyPr/>
                    <a:lstStyle/>
                    <a:p>
                      <a:pPr algn="ctr" rtl="1">
                        <a:lnSpc>
                          <a:spcPct val="200000"/>
                        </a:lnSpc>
                        <a:spcAft>
                          <a:spcPts val="1000"/>
                        </a:spcAft>
                        <a:tabLst>
                          <a:tab pos="130810" algn="l"/>
                          <a:tab pos="245110" algn="l"/>
                        </a:tabLst>
                      </a:pPr>
                      <a:r>
                        <a:rPr lang="ar-SA" sz="1600" b="1" dirty="0">
                          <a:latin typeface="Times New Roman" pitchFamily="18" charset="0"/>
                          <a:ea typeface="Times New Roman"/>
                          <a:cs typeface="Times New Roman" pitchFamily="18" charset="0"/>
                        </a:rPr>
                        <a:t>عفونت قبلی با</a:t>
                      </a:r>
                      <a:r>
                        <a:rPr lang="en-US" sz="1600" b="1" dirty="0">
                          <a:latin typeface="Times New Roman" pitchFamily="18" charset="0"/>
                          <a:ea typeface="Times New Roman"/>
                          <a:cs typeface="Times New Roman" pitchFamily="18" charset="0"/>
                        </a:rPr>
                        <a:t> HCV</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C:\Users\Iran Informatic\Desktop\infographic_626px.png"/>
          <p:cNvPicPr>
            <a:picLocks noGrp="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00042"/>
            <a:ext cx="8572560" cy="938962"/>
          </a:xfrm>
        </p:spPr>
        <p:txBody>
          <a:bodyPr>
            <a:normAutofit fontScale="90000"/>
          </a:bodyPr>
          <a:lstStyle/>
          <a:p>
            <a:r>
              <a:rPr lang="ar-SA" b="1" dirty="0" smtClean="0"/>
              <a:t>درخواست آزمایشات اولیه درمبتلایان به هپاتيت مزمن</a:t>
            </a:r>
            <a:endParaRPr lang="fa-IR" dirty="0"/>
          </a:p>
        </p:txBody>
      </p:sp>
      <p:sp>
        <p:nvSpPr>
          <p:cNvPr id="3" name="Content Placeholder 2"/>
          <p:cNvSpPr>
            <a:spLocks noGrp="1"/>
          </p:cNvSpPr>
          <p:nvPr>
            <p:ph idx="1"/>
          </p:nvPr>
        </p:nvSpPr>
        <p:spPr>
          <a:xfrm>
            <a:off x="357158" y="1643050"/>
            <a:ext cx="8329642" cy="4681550"/>
          </a:xfrm>
        </p:spPr>
        <p:txBody>
          <a:bodyPr>
            <a:normAutofit/>
          </a:bodyPr>
          <a:lstStyle/>
          <a:p>
            <a:pPr algn="l">
              <a:buNone/>
            </a:pPr>
            <a:r>
              <a:rPr lang="en-US" b="1" dirty="0" smtClean="0"/>
              <a:t> </a:t>
            </a:r>
            <a:endParaRPr lang="en-US" dirty="0" smtClean="0"/>
          </a:p>
          <a:p>
            <a:pPr lvl="0" algn="l" rtl="0">
              <a:buNone/>
            </a:pPr>
            <a:r>
              <a:rPr lang="en-US" b="1" dirty="0" smtClean="0"/>
              <a:t>CBC diff</a:t>
            </a:r>
          </a:p>
          <a:p>
            <a:pPr lvl="0" algn="l" rtl="0">
              <a:buNone/>
            </a:pPr>
            <a:r>
              <a:rPr lang="en-US" b="1" dirty="0" smtClean="0"/>
              <a:t> SGOT, SGPT, ALP, BIL( Direct &amp; Total)</a:t>
            </a:r>
          </a:p>
          <a:p>
            <a:pPr lvl="0" algn="l" rtl="0">
              <a:buNone/>
            </a:pPr>
            <a:r>
              <a:rPr lang="en-US" b="1" dirty="0" smtClean="0"/>
              <a:t>PT, PTT, INR</a:t>
            </a:r>
          </a:p>
          <a:p>
            <a:pPr lvl="0" algn="l" rtl="0">
              <a:buNone/>
            </a:pPr>
            <a:r>
              <a:rPr lang="de-DE" b="1" dirty="0" smtClean="0"/>
              <a:t>HBs Ag, HAV Ab, HIV Ab </a:t>
            </a:r>
            <a:endParaRPr lang="en-US" b="1" dirty="0" smtClean="0"/>
          </a:p>
          <a:p>
            <a:pPr lvl="0" algn="l" rtl="0">
              <a:buNone/>
            </a:pPr>
            <a:r>
              <a:rPr lang="en-US" b="1" dirty="0" smtClean="0"/>
              <a:t>AFP </a:t>
            </a:r>
          </a:p>
          <a:p>
            <a:pPr lvl="0" algn="l" rtl="0">
              <a:buNone/>
            </a:pPr>
            <a:r>
              <a:rPr lang="en-US" b="1" dirty="0" err="1" smtClean="0"/>
              <a:t>sonography</a:t>
            </a:r>
            <a:endParaRPr lang="en-US" b="1" dirty="0" smtClean="0"/>
          </a:p>
          <a:p>
            <a:pPr lvl="0" algn="l" rtl="0">
              <a:buNone/>
            </a:pPr>
            <a:r>
              <a:rPr lang="en-US" b="1" dirty="0" smtClean="0"/>
              <a:t>HCV RNA PCR(quantitative)</a:t>
            </a:r>
          </a:p>
          <a:p>
            <a:pPr lvl="0" algn="l" rtl="0">
              <a:buNone/>
            </a:pPr>
            <a:r>
              <a:rPr lang="en-US" b="1" dirty="0" smtClean="0"/>
              <a:t>HCV </a:t>
            </a:r>
            <a:r>
              <a:rPr lang="en-US" b="1" dirty="0" err="1" smtClean="0"/>
              <a:t>Genotypin</a:t>
            </a:r>
            <a:endParaRPr lang="en-US" b="1" dirty="0" smtClean="0"/>
          </a:p>
          <a:p>
            <a:endParaRPr lang="fa-I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857256"/>
          </a:xfrm>
        </p:spPr>
        <p:txBody>
          <a:bodyPr>
            <a:normAutofit/>
          </a:bodyPr>
          <a:lstStyle/>
          <a:p>
            <a:pPr algn="ctr"/>
            <a:r>
              <a:rPr lang="fa-IR" sz="4400" b="1" dirty="0" smtClean="0">
                <a:latin typeface="Times New Roman" pitchFamily="18" charset="0"/>
                <a:cs typeface="Times New Roman" pitchFamily="18" charset="0"/>
              </a:rPr>
              <a:t>اقدامات کنترلی و پیشگیری اولیه</a:t>
            </a:r>
            <a:endParaRPr lang="fa-IR"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285720" y="1428736"/>
            <a:ext cx="8501122" cy="4895864"/>
          </a:xfrm>
        </p:spPr>
        <p:txBody>
          <a:bodyPr>
            <a:normAutofit/>
          </a:bodyPr>
          <a:lstStyle/>
          <a:p>
            <a:pPr algn="just"/>
            <a:r>
              <a:rPr lang="fa-IR" b="1" dirty="0" smtClean="0"/>
              <a:t>هیچ واکسن موثری بر علیه ویروس هپاتیت </a:t>
            </a:r>
            <a:r>
              <a:rPr lang="en-US" b="1" dirty="0" smtClean="0"/>
              <a:t>C </a:t>
            </a:r>
            <a:r>
              <a:rPr lang="fa-IR" b="1" dirty="0" smtClean="0"/>
              <a:t> ساخته نشده است. در حال حاضر هیچگونه ایمونوگلوبولین یا داروی آنتی ویروسی موثری برای درمان پروفیلاکسی در صورت مواجهه با ویروس هپاتیت </a:t>
            </a:r>
            <a:r>
              <a:rPr lang="en-US" b="1" dirty="0" smtClean="0"/>
              <a:t>C </a:t>
            </a:r>
            <a:r>
              <a:rPr lang="fa-IR" b="1" dirty="0" smtClean="0"/>
              <a:t> وجود ندارد. </a:t>
            </a:r>
          </a:p>
          <a:p>
            <a:pPr algn="just">
              <a:buNone/>
            </a:pPr>
            <a:r>
              <a:rPr lang="fa-IR" b="1" dirty="0" smtClean="0"/>
              <a:t>  *مهم </a:t>
            </a:r>
            <a:r>
              <a:rPr lang="fa-IR" b="1" dirty="0" smtClean="0"/>
              <a:t>ترین اقدام کنترلی غربالگری خون های اهدایی و فرآوردهای خونی است . </a:t>
            </a:r>
          </a:p>
          <a:p>
            <a:pPr algn="just"/>
            <a:r>
              <a:rPr lang="fa-IR" b="1" dirty="0" smtClean="0"/>
              <a:t>حامل هپاتیت </a:t>
            </a:r>
            <a:r>
              <a:rPr lang="en-US" b="1" dirty="0" smtClean="0"/>
              <a:t> C </a:t>
            </a:r>
            <a:r>
              <a:rPr lang="fa-IR" b="1" dirty="0" smtClean="0"/>
              <a:t>نباید خون، عضو، بافت یا اسپرم اهدا کند. </a:t>
            </a:r>
          </a:p>
          <a:p>
            <a:pPr algn="just"/>
            <a:r>
              <a:rPr lang="fa-IR" b="1" dirty="0" smtClean="0"/>
              <a:t>نباید از مسواک یا تیغ مشترک استفاده نماید و باید ضایعات پوستی خود را بپوشاند.</a:t>
            </a:r>
          </a:p>
          <a:p>
            <a:pPr algn="just"/>
            <a:r>
              <a:rPr lang="fa-IR" b="1" dirty="0" smtClean="0"/>
              <a:t>درمان ترکیبی با اینترفرون و ریباویرین موثرترین روش درمان هپاتیت </a:t>
            </a:r>
            <a:r>
              <a:rPr lang="en-US" b="1" dirty="0" smtClean="0"/>
              <a:t>     C </a:t>
            </a:r>
            <a:r>
              <a:rPr lang="fa-IR" b="1" dirty="0" smtClean="0"/>
              <a:t>با بالاترین میزان پاسخ دهی می باشد.</a:t>
            </a:r>
          </a:p>
          <a:p>
            <a:pPr>
              <a:buNone/>
            </a:pPr>
            <a:endParaRPr lang="fa-I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643050"/>
            <a:ext cx="8229600" cy="4389120"/>
          </a:xfrm>
        </p:spPr>
        <p:txBody>
          <a:bodyPr/>
          <a:lstStyle/>
          <a:p>
            <a:endParaRPr lang="en-US" dirty="0" smtClean="0"/>
          </a:p>
          <a:p>
            <a:endParaRPr lang="en-US" dirty="0" smtClean="0"/>
          </a:p>
          <a:p>
            <a:endParaRPr lang="en-US" sz="400" dirty="0" smtClean="0"/>
          </a:p>
          <a:p>
            <a:pPr algn="ctr">
              <a:buNone/>
            </a:pPr>
            <a:r>
              <a:rPr lang="fa-IR" sz="6000" b="1" dirty="0" smtClean="0">
                <a:solidFill>
                  <a:srgbClr val="FF0000"/>
                </a:solidFill>
              </a:rPr>
              <a:t>هپاتیت </a:t>
            </a:r>
            <a:r>
              <a:rPr lang="en-US" sz="6000" b="1" dirty="0" smtClean="0">
                <a:solidFill>
                  <a:srgbClr val="FF0000"/>
                </a:solidFill>
              </a:rPr>
              <a:t>HDV=D</a:t>
            </a:r>
            <a:endParaRPr lang="fa-IR" sz="6000" b="1" dirty="0">
              <a:solidFill>
                <a:srgbClr val="FF000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8229600" cy="1143000"/>
          </a:xfrm>
        </p:spPr>
        <p:txBody>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D</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85720" y="1714488"/>
            <a:ext cx="8501122" cy="4610112"/>
          </a:xfrm>
        </p:spPr>
        <p:txBody>
          <a:bodyPr/>
          <a:lstStyle/>
          <a:p>
            <a:pPr algn="just"/>
            <a:r>
              <a:rPr lang="fa-IR" b="1" dirty="0" smtClean="0"/>
              <a:t>این ویروس یک </a:t>
            </a:r>
            <a:r>
              <a:rPr lang="en-US" b="1" dirty="0" smtClean="0"/>
              <a:t>RNA </a:t>
            </a:r>
            <a:r>
              <a:rPr lang="fa-IR" b="1" dirty="0" smtClean="0"/>
              <a:t> تک رشته ای حلقوی از خانواده هپادناویروس ها میباشد که فقط در حضور عفونت هپاتیت </a:t>
            </a:r>
            <a:r>
              <a:rPr lang="en-US" b="1" dirty="0" smtClean="0"/>
              <a:t>B</a:t>
            </a:r>
            <a:r>
              <a:rPr lang="fa-IR" b="1" dirty="0" smtClean="0"/>
              <a:t> باعث بیماری می شود. در موارد نادری این ویروس همراه با عفونت هپاتیت </a:t>
            </a:r>
            <a:r>
              <a:rPr lang="en-US" b="1" dirty="0" smtClean="0"/>
              <a:t>C</a:t>
            </a:r>
            <a:r>
              <a:rPr lang="fa-IR" b="1" dirty="0" smtClean="0"/>
              <a:t> هم دیده شده است.</a:t>
            </a:r>
          </a:p>
          <a:p>
            <a:pPr algn="just"/>
            <a:r>
              <a:rPr lang="fa-IR" b="1" dirty="0" smtClean="0"/>
              <a:t>علائم بالینی بیمار بستگی به این دارد که آیا ویروس هپاتیت </a:t>
            </a:r>
            <a:r>
              <a:rPr lang="en-US" b="1" dirty="0" smtClean="0"/>
              <a:t> D </a:t>
            </a:r>
            <a:r>
              <a:rPr lang="fa-IR" b="1" dirty="0" smtClean="0"/>
              <a:t>و ویروس هپاتیت </a:t>
            </a:r>
            <a:r>
              <a:rPr lang="en-US" b="1" dirty="0" smtClean="0"/>
              <a:t>B </a:t>
            </a:r>
            <a:r>
              <a:rPr lang="fa-IR" b="1" dirty="0" smtClean="0"/>
              <a:t> به صورت همزمان باعث بیماری شده باشند یا اینکه ویروس هپاتیت</a:t>
            </a:r>
            <a:r>
              <a:rPr lang="en-US" b="1" dirty="0" smtClean="0"/>
              <a:t> D </a:t>
            </a:r>
            <a:r>
              <a:rPr lang="fa-IR" b="1" dirty="0" smtClean="0"/>
              <a:t>روی عفونت مزمن هپاتیت </a:t>
            </a:r>
            <a:r>
              <a:rPr lang="en-US" b="1" dirty="0" smtClean="0"/>
              <a:t>B </a:t>
            </a:r>
            <a:r>
              <a:rPr lang="fa-IR" b="1" dirty="0" smtClean="0"/>
              <a:t> سوار شده باشد.</a:t>
            </a:r>
          </a:p>
          <a:p>
            <a:pPr algn="just"/>
            <a:r>
              <a:rPr lang="fa-IR" b="1" dirty="0" smtClean="0"/>
              <a:t>در دوره کمون عفونت همزمان 7 - 3 هفته طول می کشد. سپس علائم خستگی، بی اشتهایی و تهوع پیدار می شود و به مدت 7 - 3 روز ادامه</a:t>
            </a:r>
          </a:p>
          <a:p>
            <a:pPr algn="just"/>
            <a:r>
              <a:rPr lang="fa-IR" b="1" dirty="0" smtClean="0"/>
              <a:t>می یابد.</a:t>
            </a:r>
            <a:endParaRPr lang="fa-I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857248"/>
          </a:xfrm>
        </p:spPr>
        <p:txBody>
          <a:bodyPr/>
          <a:lstStyle/>
          <a:p>
            <a:pPr algn="ctr"/>
            <a:r>
              <a:rPr lang="fa-IR" sz="4400" b="1" dirty="0" smtClean="0">
                <a:latin typeface="Times New Roman" pitchFamily="18" charset="0"/>
                <a:cs typeface="Times New Roman" pitchFamily="18" charset="0"/>
              </a:rPr>
              <a:t>اپيدميولوژي</a:t>
            </a:r>
            <a:endParaRPr lang="fa-IR"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1357298"/>
            <a:ext cx="8329642" cy="4967302"/>
          </a:xfrm>
        </p:spPr>
        <p:txBody>
          <a:bodyPr>
            <a:normAutofit/>
          </a:bodyPr>
          <a:lstStyle/>
          <a:p>
            <a:pPr algn="just"/>
            <a:r>
              <a:rPr lang="fa-IR" b="1" dirty="0" smtClean="0"/>
              <a:t>عفونت هپاتيت </a:t>
            </a:r>
            <a:r>
              <a:rPr lang="en-US" b="1" dirty="0" smtClean="0"/>
              <a:t>B، </a:t>
            </a:r>
            <a:r>
              <a:rPr lang="fa-IR" b="1" dirty="0" smtClean="0"/>
              <a:t>معضلي بهداشتي در سراسر دنيا است و حدود 350 ميليون نفر حامل ويروس هپاتيت </a:t>
            </a:r>
            <a:r>
              <a:rPr lang="en-US" b="1" dirty="0" smtClean="0"/>
              <a:t>B </a:t>
            </a:r>
            <a:r>
              <a:rPr lang="fa-IR" b="1" dirty="0" smtClean="0"/>
              <a:t> در سراسر جهان وجود دارند .ايران جزو مناطق با شيوع متوسط است. در حال حاضر شيوع ناقلين مزمن هپاتيت </a:t>
            </a:r>
            <a:r>
              <a:rPr lang="en-US" b="1" dirty="0" smtClean="0"/>
              <a:t>B </a:t>
            </a:r>
            <a:r>
              <a:rPr lang="fa-IR" b="1" dirty="0" smtClean="0"/>
              <a:t>در ايران حدود 2 درصداست و بايد توجه داشت كه اين شيوع براي كودكان حدود 1/3 – 9/ 0 درصد ميباشد. ويروس هپاتيت </a:t>
            </a:r>
            <a:r>
              <a:rPr lang="en-US" b="1" dirty="0" smtClean="0"/>
              <a:t>B </a:t>
            </a:r>
            <a:r>
              <a:rPr lang="fa-IR" b="1" dirty="0" smtClean="0"/>
              <a:t>هشت ژنوتيپ را شامل ميشود </a:t>
            </a:r>
            <a:r>
              <a:rPr lang="fa-IR" b="1" dirty="0" smtClean="0">
                <a:solidFill>
                  <a:srgbClr val="FF0000"/>
                </a:solidFill>
              </a:rPr>
              <a:t>در ايران ژنوتيپ غالب </a:t>
            </a:r>
            <a:r>
              <a:rPr lang="en-US" b="1" dirty="0" smtClean="0">
                <a:solidFill>
                  <a:srgbClr val="FF0000"/>
                </a:solidFill>
              </a:rPr>
              <a:t>D</a:t>
            </a:r>
            <a:r>
              <a:rPr lang="fa-IR" b="1" dirty="0" smtClean="0">
                <a:solidFill>
                  <a:srgbClr val="FF0000"/>
                </a:solidFill>
              </a:rPr>
              <a:t> است </a:t>
            </a:r>
            <a:r>
              <a:rPr lang="fa-IR" b="1" dirty="0" smtClean="0"/>
              <a:t>و حدود 80 درصد از مبتلايان به عفونت مزمن هپاتيت </a:t>
            </a:r>
            <a:r>
              <a:rPr lang="en-US" b="1" dirty="0" smtClean="0"/>
              <a:t>B </a:t>
            </a:r>
            <a:r>
              <a:rPr lang="fa-IR" b="1" dirty="0" smtClean="0"/>
              <a:t> درايران، </a:t>
            </a:r>
            <a:r>
              <a:rPr lang="en-US" b="1" dirty="0" smtClean="0"/>
              <a:t> </a:t>
            </a:r>
            <a:r>
              <a:rPr lang="en-US" b="1" dirty="0" err="1" smtClean="0"/>
              <a:t>HBeAg</a:t>
            </a:r>
            <a:r>
              <a:rPr lang="en-US" b="1" dirty="0" smtClean="0"/>
              <a:t> </a:t>
            </a:r>
            <a:r>
              <a:rPr lang="fa-IR" b="1" dirty="0" smtClean="0"/>
              <a:t>منفي ميباشند. ويروس هپاتيت </a:t>
            </a:r>
            <a:r>
              <a:rPr lang="en-US" b="1" dirty="0" smtClean="0"/>
              <a:t> B </a:t>
            </a:r>
            <a:r>
              <a:rPr lang="fa-IR" b="1" dirty="0" smtClean="0"/>
              <a:t>از راه تماس با خون و ترشحات خوني آلوده منتقل ميشود.</a:t>
            </a:r>
          </a:p>
          <a:p>
            <a:pPr algn="just"/>
            <a:r>
              <a:rPr lang="fa-IR" b="1" dirty="0" smtClean="0"/>
              <a:t>ميزان هپاتيت </a:t>
            </a:r>
            <a:r>
              <a:rPr lang="en-US" b="1" dirty="0" smtClean="0"/>
              <a:t> B</a:t>
            </a:r>
            <a:r>
              <a:rPr lang="fa-IR" b="1" dirty="0" smtClean="0"/>
              <a:t>در خون 100 تا 1000 برابر بيشتر از ساير ترشحات بدن، از جمله ترشحات عفونت زاي مني و بزاق است.</a:t>
            </a:r>
            <a:endParaRPr lang="fa-IR"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8001056" cy="857256"/>
          </a:xfrm>
        </p:spPr>
        <p:txBody>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D</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14282" y="1428736"/>
            <a:ext cx="8643998" cy="4895864"/>
          </a:xfrm>
        </p:spPr>
        <p:txBody>
          <a:bodyPr>
            <a:normAutofit/>
          </a:bodyPr>
          <a:lstStyle/>
          <a:p>
            <a:pPr algn="just"/>
            <a:r>
              <a:rPr lang="fa-IR" b="1" dirty="0" smtClean="0"/>
              <a:t>خون فرد آلوده با ویروس هپاتیت </a:t>
            </a:r>
            <a:r>
              <a:rPr lang="en-US" b="1" dirty="0" smtClean="0"/>
              <a:t>D </a:t>
            </a:r>
            <a:r>
              <a:rPr lang="fa-IR" b="1" dirty="0" smtClean="0"/>
              <a:t> در تمام دوره عفونت حاد آلوده کننده می باشد ولی قبل ازشروع علائم حاد بیشترین قابلیت سرایت را دارا می باشد. ویروس هپاتیت </a:t>
            </a:r>
            <a:r>
              <a:rPr lang="en-US" b="1" dirty="0" smtClean="0"/>
              <a:t>D </a:t>
            </a:r>
            <a:r>
              <a:rPr lang="fa-IR" b="1" dirty="0" smtClean="0"/>
              <a:t> از طریق تماس جنسی، خون و فرآورده های خونی آلوده، سرنگ مشترک و به ندرت از طریق مادر به نوزاد منتقل می شود ولی عمده ترین راه انتقال ویروس هپاتیت </a:t>
            </a:r>
            <a:r>
              <a:rPr lang="en-US" b="1" dirty="0" smtClean="0"/>
              <a:t> D</a:t>
            </a:r>
            <a:r>
              <a:rPr lang="fa-IR" b="1" dirty="0" smtClean="0"/>
              <a:t>از طریق خون و فرآورده های خونی آلوده است.</a:t>
            </a:r>
          </a:p>
          <a:p>
            <a:pPr algn="just"/>
            <a:r>
              <a:rPr lang="fa-IR" b="1" dirty="0" smtClean="0"/>
              <a:t>هیچ گونه واکسن موثری علیه ویروس هپاتیت </a:t>
            </a:r>
            <a:r>
              <a:rPr lang="en-US" b="1" dirty="0" smtClean="0"/>
              <a:t> D </a:t>
            </a:r>
            <a:r>
              <a:rPr lang="fa-IR" b="1" dirty="0" smtClean="0"/>
              <a:t>وجود ندارد. تنها روش ایجاد ایمنی در مقابل عفونت هپاتیت </a:t>
            </a:r>
            <a:r>
              <a:rPr lang="en-US" b="1" dirty="0" smtClean="0"/>
              <a:t> D </a:t>
            </a:r>
            <a:r>
              <a:rPr lang="fa-IR" b="1" dirty="0" smtClean="0"/>
              <a:t>آن است که افراد را ضد ویروس هپاتیت </a:t>
            </a:r>
            <a:r>
              <a:rPr lang="en-US" b="1" dirty="0" smtClean="0"/>
              <a:t>B </a:t>
            </a:r>
            <a:r>
              <a:rPr lang="fa-IR" b="1" dirty="0" smtClean="0"/>
              <a:t> واکسینه نمود. رعایت نکات ایمنی واقدامات حفاظتی تنها روشی است که می تواند ازابتلای حاملان هپاتیت </a:t>
            </a:r>
            <a:r>
              <a:rPr lang="en-US" b="1" dirty="0" smtClean="0"/>
              <a:t>B </a:t>
            </a:r>
            <a:r>
              <a:rPr lang="fa-IR" b="1" dirty="0" smtClean="0"/>
              <a:t>به عفونت هپاتیت </a:t>
            </a:r>
            <a:r>
              <a:rPr lang="en-US" b="1" dirty="0" smtClean="0"/>
              <a:t>D</a:t>
            </a:r>
            <a:r>
              <a:rPr lang="fa-IR" b="1" dirty="0" smtClean="0"/>
              <a:t> جلوگیری نماید.</a:t>
            </a:r>
            <a:endParaRPr lang="fa-IR"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8229600" cy="1143000"/>
          </a:xfrm>
        </p:spPr>
        <p:txBody>
          <a:bodyPr/>
          <a:lstStyle/>
          <a:p>
            <a:pPr algn="ctr"/>
            <a:r>
              <a:rPr lang="fa-IR" b="1" dirty="0" smtClean="0">
                <a:latin typeface="Times New Roman" pitchFamily="18" charset="0"/>
                <a:cs typeface="Times New Roman" pitchFamily="18" charset="0"/>
              </a:rPr>
              <a:t>هپاتیت</a:t>
            </a:r>
            <a:r>
              <a:rPr lang="fa-IR" b="1" dirty="0" smtClean="0"/>
              <a:t> </a:t>
            </a:r>
            <a:r>
              <a:rPr lang="en-US" b="1" dirty="0" smtClean="0"/>
              <a:t>D</a:t>
            </a:r>
            <a:endParaRPr lang="fa-IR" dirty="0"/>
          </a:p>
        </p:txBody>
      </p:sp>
      <p:sp>
        <p:nvSpPr>
          <p:cNvPr id="3" name="Content Placeholder 2"/>
          <p:cNvSpPr>
            <a:spLocks noGrp="1"/>
          </p:cNvSpPr>
          <p:nvPr>
            <p:ph idx="1"/>
          </p:nvPr>
        </p:nvSpPr>
        <p:spPr>
          <a:xfrm>
            <a:off x="285720" y="1500174"/>
            <a:ext cx="8501122" cy="4824426"/>
          </a:xfrm>
        </p:spPr>
        <p:txBody>
          <a:bodyPr>
            <a:normAutofit/>
          </a:bodyPr>
          <a:lstStyle/>
          <a:p>
            <a:pPr algn="just"/>
            <a:r>
              <a:rPr lang="fa-IR" b="1" dirty="0" smtClean="0"/>
              <a:t>سوار شدن عفونت هپاتیت </a:t>
            </a:r>
            <a:r>
              <a:rPr lang="en-US" b="1" dirty="0" smtClean="0"/>
              <a:t> D </a:t>
            </a:r>
            <a:r>
              <a:rPr lang="fa-IR" b="1" dirty="0" smtClean="0"/>
              <a:t>روی عفونت مزمن هپاتیت </a:t>
            </a:r>
            <a:r>
              <a:rPr lang="en-US" b="1" dirty="0" smtClean="0"/>
              <a:t>B </a:t>
            </a:r>
            <a:r>
              <a:rPr lang="fa-IR" b="1" dirty="0" smtClean="0"/>
              <a:t> باعث عفونت حاد و شدید با یک دوره کمون کوتاه می شود و در 80 درصد موارد به هپاتیت مزمن </a:t>
            </a:r>
            <a:r>
              <a:rPr lang="en-US" b="1" dirty="0" smtClean="0"/>
              <a:t>D </a:t>
            </a:r>
            <a:r>
              <a:rPr lang="fa-IR" b="1" dirty="0" smtClean="0"/>
              <a:t> منجر می شود.</a:t>
            </a:r>
          </a:p>
          <a:p>
            <a:pPr algn="just"/>
            <a:r>
              <a:rPr lang="fa-IR" b="1" dirty="0" smtClean="0"/>
              <a:t>سوار شدن عفونت ممکن است به هپاتیت برق آسا یا عفونت فعال مزمن و</a:t>
            </a:r>
          </a:p>
          <a:p>
            <a:pPr algn="just">
              <a:buNone/>
            </a:pPr>
            <a:r>
              <a:rPr lang="fa-IR" b="1" dirty="0" smtClean="0"/>
              <a:t>   شدید منجر شود و غالبا به سمت سیروز کبدی پیشرفت می کند اگرچه هپاتیت برق آسا به ندرت رخ می دهد ولی احتمال وقوع آن در عفونت هپاتیت </a:t>
            </a:r>
            <a:r>
              <a:rPr lang="en-US" b="1" dirty="0" smtClean="0"/>
              <a:t>D </a:t>
            </a:r>
            <a:r>
              <a:rPr lang="fa-IR" b="1" dirty="0" smtClean="0"/>
              <a:t>تقریبا 10 برابر سایر هپاتیت های ویروسی است. در عفونت مزمن هپاتیت </a:t>
            </a:r>
            <a:r>
              <a:rPr lang="en-US" b="1" dirty="0" smtClean="0"/>
              <a:t> D </a:t>
            </a:r>
            <a:r>
              <a:rPr lang="fa-IR" b="1" dirty="0" smtClean="0"/>
              <a:t> معمولا مارکر های ویروس هپاتیت </a:t>
            </a:r>
            <a:r>
              <a:rPr lang="en-US" b="1" dirty="0" smtClean="0"/>
              <a:t>B </a:t>
            </a:r>
            <a:r>
              <a:rPr lang="fa-IR" b="1" dirty="0" smtClean="0"/>
              <a:t> ناپدید می شود.</a:t>
            </a:r>
          </a:p>
          <a:p>
            <a:pPr algn="just"/>
            <a:r>
              <a:rPr lang="fa-IR" b="1" dirty="0" smtClean="0"/>
              <a:t>ویروس هپاتیت </a:t>
            </a:r>
            <a:r>
              <a:rPr lang="en-US" b="1" dirty="0" smtClean="0"/>
              <a:t>D</a:t>
            </a:r>
            <a:r>
              <a:rPr lang="fa-IR" b="1" dirty="0" smtClean="0"/>
              <a:t> نسبت به آنتی بادی </a:t>
            </a:r>
            <a:r>
              <a:rPr lang="en-US" b="1" dirty="0" smtClean="0"/>
              <a:t> anti-</a:t>
            </a:r>
            <a:r>
              <a:rPr lang="en-US" b="1" dirty="0" err="1" smtClean="0"/>
              <a:t>HBsAg</a:t>
            </a:r>
            <a:r>
              <a:rPr lang="en-US" b="1" dirty="0" smtClean="0"/>
              <a:t> </a:t>
            </a:r>
            <a:r>
              <a:rPr lang="fa-IR" b="1" dirty="0" smtClean="0"/>
              <a:t>حساس است ولی به آنتی بادی </a:t>
            </a:r>
            <a:r>
              <a:rPr lang="en-US" b="1" dirty="0" smtClean="0"/>
              <a:t> anti-</a:t>
            </a:r>
            <a:r>
              <a:rPr lang="en-US" b="1" dirty="0" err="1" smtClean="0"/>
              <a:t>HDAg</a:t>
            </a:r>
            <a:r>
              <a:rPr lang="en-US" b="1" dirty="0" smtClean="0"/>
              <a:t> </a:t>
            </a:r>
            <a:r>
              <a:rPr lang="fa-IR" b="1" dirty="0" smtClean="0"/>
              <a:t>حساس نیست.</a:t>
            </a:r>
            <a:endParaRPr lang="fa-IR"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fontScale="90000"/>
          </a:bodyPr>
          <a:lstStyle/>
          <a:p>
            <a:r>
              <a:rPr lang="fa-IR" b="1" dirty="0" smtClean="0">
                <a:solidFill>
                  <a:srgbClr val="00B050"/>
                </a:solidFill>
              </a:rPr>
              <a:t>عفونت همزمان </a:t>
            </a:r>
            <a:r>
              <a:rPr lang="en-US" b="1" dirty="0" smtClean="0">
                <a:solidFill>
                  <a:srgbClr val="00B050"/>
                </a:solidFill>
              </a:rPr>
              <a:t>(</a:t>
            </a:r>
            <a:r>
              <a:rPr lang="en-US" b="1" dirty="0" err="1" smtClean="0">
                <a:solidFill>
                  <a:srgbClr val="00B050"/>
                </a:solidFill>
              </a:rPr>
              <a:t>Coinfection</a:t>
            </a:r>
            <a:r>
              <a:rPr lang="en-US" b="1" dirty="0" smtClean="0">
                <a:solidFill>
                  <a:srgbClr val="00B050"/>
                </a:solidFill>
              </a:rPr>
              <a:t>) </a:t>
            </a:r>
            <a:r>
              <a:rPr lang="fa-IR" b="1" dirty="0" smtClean="0">
                <a:solidFill>
                  <a:srgbClr val="00B050"/>
                </a:solidFill>
              </a:rPr>
              <a:t>هپاتيت </a:t>
            </a:r>
            <a:r>
              <a:rPr lang="en-US" b="1" dirty="0" smtClean="0">
                <a:solidFill>
                  <a:srgbClr val="00B050"/>
                </a:solidFill>
              </a:rPr>
              <a:t>B</a:t>
            </a:r>
            <a:r>
              <a:rPr lang="fa-IR" b="1" dirty="0" smtClean="0">
                <a:solidFill>
                  <a:srgbClr val="00B050"/>
                </a:solidFill>
              </a:rPr>
              <a:t>و</a:t>
            </a:r>
            <a:r>
              <a:rPr lang="en-US" b="1" dirty="0" smtClean="0">
                <a:solidFill>
                  <a:srgbClr val="00B050"/>
                </a:solidFill>
              </a:rPr>
              <a:t> D</a:t>
            </a:r>
            <a:endParaRPr lang="fa-IR" b="1" dirty="0">
              <a:solidFill>
                <a:srgbClr val="00B050"/>
              </a:solidFill>
            </a:endParaRPr>
          </a:p>
        </p:txBody>
      </p:sp>
      <p:sp>
        <p:nvSpPr>
          <p:cNvPr id="3" name="Content Placeholder 2"/>
          <p:cNvSpPr>
            <a:spLocks noGrp="1"/>
          </p:cNvSpPr>
          <p:nvPr>
            <p:ph idx="1"/>
          </p:nvPr>
        </p:nvSpPr>
        <p:spPr>
          <a:xfrm>
            <a:off x="357158" y="1785926"/>
            <a:ext cx="8329642" cy="4538674"/>
          </a:xfrm>
        </p:spPr>
        <p:txBody>
          <a:bodyPr>
            <a:normAutofit fontScale="92500" lnSpcReduction="20000"/>
          </a:bodyPr>
          <a:lstStyle/>
          <a:p>
            <a:pPr algn="just"/>
            <a:r>
              <a:rPr lang="fa-IR" b="1" dirty="0" smtClean="0"/>
              <a:t>1/ 0 تا 5/ 0 درصد موارد هپاتيت حاد </a:t>
            </a:r>
            <a:r>
              <a:rPr lang="en-US" b="1" dirty="0" smtClean="0"/>
              <a:t> B </a:t>
            </a:r>
            <a:r>
              <a:rPr lang="fa-IR" b="1" dirty="0" smtClean="0"/>
              <a:t>به سمت نارسايي فولمينانت (برق آساي) كبدي پيشرفت ميكنند. عفونت همزمان با ويروس </a:t>
            </a:r>
            <a:r>
              <a:rPr lang="en-US" b="1" dirty="0" smtClean="0"/>
              <a:t>HDV ، </a:t>
            </a:r>
            <a:r>
              <a:rPr lang="fa-IR" b="1" dirty="0" smtClean="0"/>
              <a:t>خطر بيماري فولمينانت را در مبتلايان به نوع حاد هپاتيت</a:t>
            </a:r>
            <a:r>
              <a:rPr lang="en-US" b="1" dirty="0" smtClean="0"/>
              <a:t> B </a:t>
            </a:r>
            <a:r>
              <a:rPr lang="fa-IR" b="1" dirty="0" smtClean="0"/>
              <a:t>افزايش ميدهد؛ لذا بيماران مبتلا به هپاتيت حاد </a:t>
            </a:r>
            <a:r>
              <a:rPr lang="en-US" b="1" dirty="0" smtClean="0"/>
              <a:t>B </a:t>
            </a:r>
            <a:r>
              <a:rPr lang="fa-IR" b="1" dirty="0" smtClean="0"/>
              <a:t> كه شرايط زير را دارا ميباشند، بايد حتماً از نظر عفونت </a:t>
            </a:r>
            <a:r>
              <a:rPr lang="en-US" b="1" dirty="0" smtClean="0"/>
              <a:t>HDV </a:t>
            </a:r>
            <a:r>
              <a:rPr lang="fa-IR" b="1" dirty="0" smtClean="0"/>
              <a:t> تحت آزمايش قرار گيرند:</a:t>
            </a:r>
          </a:p>
          <a:p>
            <a:pPr algn="just"/>
            <a:r>
              <a:rPr lang="fa-IR" b="1" dirty="0" smtClean="0"/>
              <a:t>افرادي كه عامل خطر براي ابتلا به عفونت با </a:t>
            </a:r>
            <a:r>
              <a:rPr lang="en-US" b="1" dirty="0" smtClean="0"/>
              <a:t>HDV </a:t>
            </a:r>
            <a:r>
              <a:rPr lang="fa-IR" b="1" dirty="0" smtClean="0"/>
              <a:t>دارند (معتادان تزريقي)</a:t>
            </a:r>
          </a:p>
          <a:p>
            <a:pPr algn="just"/>
            <a:r>
              <a:rPr lang="fa-IR" b="1" dirty="0" smtClean="0"/>
              <a:t>زندگي در مناطق اندميك</a:t>
            </a:r>
          </a:p>
          <a:p>
            <a:pPr algn="just"/>
            <a:r>
              <a:rPr lang="fa-IR" b="1" dirty="0" smtClean="0"/>
              <a:t>افرادي كه هپاتيت حادشديد يا طول كشيده ناشي از عفونت با هپاتيت </a:t>
            </a:r>
            <a:r>
              <a:rPr lang="en-US" b="1" dirty="0" smtClean="0"/>
              <a:t> B</a:t>
            </a:r>
            <a:r>
              <a:rPr lang="fa-IR" b="1" dirty="0" smtClean="0"/>
              <a:t>دارند</a:t>
            </a:r>
          </a:p>
          <a:p>
            <a:pPr algn="just">
              <a:buNone/>
            </a:pPr>
            <a:r>
              <a:rPr lang="fa-IR" b="1" dirty="0" smtClean="0"/>
              <a:t>  هميشه يادمان باشد كه عفونت همزمان </a:t>
            </a:r>
            <a:r>
              <a:rPr lang="en-US" b="1" dirty="0" smtClean="0"/>
              <a:t>(</a:t>
            </a:r>
            <a:r>
              <a:rPr lang="en-US" b="1" dirty="0" err="1" smtClean="0"/>
              <a:t>Coinfection</a:t>
            </a:r>
            <a:r>
              <a:rPr lang="en-US" b="1" dirty="0" smtClean="0"/>
              <a:t>) </a:t>
            </a:r>
            <a:r>
              <a:rPr lang="fa-IR" b="1" dirty="0" smtClean="0"/>
              <a:t>هپاتيت </a:t>
            </a:r>
            <a:r>
              <a:rPr lang="en-US" b="1" dirty="0" smtClean="0"/>
              <a:t>B </a:t>
            </a:r>
            <a:r>
              <a:rPr lang="fa-IR" b="1" dirty="0" smtClean="0"/>
              <a:t>و</a:t>
            </a:r>
            <a:r>
              <a:rPr lang="en-US" b="1" dirty="0" smtClean="0"/>
              <a:t> D </a:t>
            </a:r>
            <a:r>
              <a:rPr lang="fa-IR" b="1" dirty="0" smtClean="0"/>
              <a:t>فقط</a:t>
            </a:r>
          </a:p>
          <a:p>
            <a:pPr algn="just">
              <a:buNone/>
            </a:pPr>
            <a:r>
              <a:rPr lang="fa-IR" b="1" dirty="0" smtClean="0"/>
              <a:t>  زماني اتفاق ميافتد كه هپاتيت </a:t>
            </a:r>
            <a:r>
              <a:rPr lang="en-US" b="1" dirty="0" smtClean="0"/>
              <a:t> B </a:t>
            </a:r>
            <a:r>
              <a:rPr lang="fa-IR" b="1" dirty="0" smtClean="0"/>
              <a:t>حاد وجود داشته باشد؛ لذا بايد </a:t>
            </a:r>
            <a:r>
              <a:rPr lang="en-US" b="1" dirty="0" smtClean="0"/>
              <a:t>Anti-</a:t>
            </a:r>
            <a:r>
              <a:rPr lang="en-US" b="1" dirty="0" err="1" smtClean="0"/>
              <a:t>HBc</a:t>
            </a:r>
            <a:r>
              <a:rPr lang="en-US" b="1" dirty="0" smtClean="0"/>
              <a:t> </a:t>
            </a:r>
            <a:r>
              <a:rPr lang="fa-IR" b="1" dirty="0" smtClean="0"/>
              <a:t> از</a:t>
            </a:r>
          </a:p>
          <a:p>
            <a:pPr algn="just">
              <a:buNone/>
            </a:pPr>
            <a:r>
              <a:rPr lang="fa-IR" b="1" dirty="0" smtClean="0"/>
              <a:t>  نوع </a:t>
            </a:r>
            <a:r>
              <a:rPr lang="en-US" b="1" dirty="0" err="1" smtClean="0"/>
              <a:t>IgM</a:t>
            </a:r>
            <a:r>
              <a:rPr lang="en-US" b="1" dirty="0" smtClean="0"/>
              <a:t> </a:t>
            </a:r>
            <a:r>
              <a:rPr lang="fa-IR" b="1" dirty="0" smtClean="0"/>
              <a:t>مثبت باشد. چه </a:t>
            </a:r>
            <a:r>
              <a:rPr lang="en-US" b="1" dirty="0" err="1" smtClean="0"/>
              <a:t>HBsAg</a:t>
            </a:r>
            <a:r>
              <a:rPr lang="en-US" b="1" dirty="0" smtClean="0"/>
              <a:t> </a:t>
            </a:r>
            <a:r>
              <a:rPr lang="fa-IR" b="1" dirty="0" smtClean="0"/>
              <a:t> و </a:t>
            </a:r>
            <a:r>
              <a:rPr lang="en-US" b="1" dirty="0" smtClean="0"/>
              <a:t>Anti-</a:t>
            </a:r>
            <a:r>
              <a:rPr lang="en-US" b="1" dirty="0" err="1" smtClean="0"/>
              <a:t>HBc</a:t>
            </a:r>
            <a:r>
              <a:rPr lang="en-US" b="1" dirty="0" smtClean="0"/>
              <a:t> </a:t>
            </a:r>
            <a:r>
              <a:rPr lang="fa-IR" b="1" dirty="0" smtClean="0"/>
              <a:t>مثبت باشند، چه نباشند، خطرمزمن شدن در عفونت همزمان </a:t>
            </a:r>
            <a:r>
              <a:rPr lang="en-US" b="1" dirty="0" smtClean="0"/>
              <a:t> B </a:t>
            </a:r>
            <a:r>
              <a:rPr lang="fa-IR" b="1" dirty="0" smtClean="0"/>
              <a:t>و</a:t>
            </a:r>
            <a:r>
              <a:rPr lang="en-US" b="1" dirty="0" smtClean="0"/>
              <a:t> D</a:t>
            </a:r>
            <a:r>
              <a:rPr lang="fa-IR" b="1" dirty="0" smtClean="0"/>
              <a:t>كمتر از 5 درصد است.</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746310"/>
          </a:xfrm>
        </p:spPr>
        <p:txBody>
          <a:bodyPr/>
          <a:lstStyle/>
          <a:p>
            <a:endParaRPr lang="en-US" dirty="0" smtClean="0"/>
          </a:p>
          <a:p>
            <a:endParaRPr lang="en-US" dirty="0" smtClean="0"/>
          </a:p>
          <a:p>
            <a:endParaRPr lang="en-US" sz="400" dirty="0" smtClean="0"/>
          </a:p>
          <a:p>
            <a:pPr algn="ctr">
              <a:buNone/>
            </a:pPr>
            <a:r>
              <a:rPr lang="fa-IR" sz="6000" b="1" dirty="0" smtClean="0">
                <a:solidFill>
                  <a:srgbClr val="FF0000"/>
                </a:solidFill>
              </a:rPr>
              <a:t>هپاتیت </a:t>
            </a:r>
            <a:r>
              <a:rPr lang="en-US" sz="6000" b="1" dirty="0" smtClean="0">
                <a:solidFill>
                  <a:srgbClr val="FF0000"/>
                </a:solidFill>
              </a:rPr>
              <a:t>HAV=A</a:t>
            </a:r>
            <a:endParaRPr lang="fa-IR" sz="6000" b="1" dirty="0">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071570"/>
          </a:xfrm>
        </p:spPr>
        <p:txBody>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A</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85720" y="1714488"/>
            <a:ext cx="8572560" cy="4610112"/>
          </a:xfrm>
        </p:spPr>
        <p:txBody>
          <a:bodyPr>
            <a:normAutofit/>
          </a:bodyPr>
          <a:lstStyle/>
          <a:p>
            <a:pPr algn="just"/>
            <a:r>
              <a:rPr lang="fa-IR" b="1" dirty="0" smtClean="0"/>
              <a:t>هپاتیت </a:t>
            </a:r>
            <a:r>
              <a:rPr lang="en-US" b="1" dirty="0" smtClean="0"/>
              <a:t> A </a:t>
            </a:r>
            <a:r>
              <a:rPr lang="fa-IR" b="1" dirty="0" smtClean="0"/>
              <a:t>در اثر ویروس هپاتیت </a:t>
            </a:r>
            <a:r>
              <a:rPr lang="en-US" b="1" dirty="0" smtClean="0"/>
              <a:t> HAV </a:t>
            </a:r>
            <a:r>
              <a:rPr lang="fa-IR" b="1" dirty="0" smtClean="0"/>
              <a:t>ایجاد می شود.</a:t>
            </a:r>
          </a:p>
          <a:p>
            <a:pPr algn="just"/>
            <a:r>
              <a:rPr lang="fa-IR" b="1" dirty="0" smtClean="0"/>
              <a:t>هپاتیت </a:t>
            </a:r>
            <a:r>
              <a:rPr lang="en-US" b="1" dirty="0" smtClean="0"/>
              <a:t>A </a:t>
            </a:r>
            <a:r>
              <a:rPr lang="fa-IR" b="1" dirty="0" smtClean="0"/>
              <a:t> یک بیماری خود محدود شونده می باشد که در موارد اندکی ممکن است به هپاتیت برق آسا و مرگ بار منجر شود </a:t>
            </a:r>
            <a:r>
              <a:rPr lang="fa-IR" b="1" u="sng" dirty="0" smtClean="0">
                <a:solidFill>
                  <a:srgbClr val="FF0000"/>
                </a:solidFill>
              </a:rPr>
              <a:t>ولی هرگز به حالت مزمن تبدیل نمی شود.</a:t>
            </a:r>
          </a:p>
          <a:p>
            <a:pPr algn="just"/>
            <a:r>
              <a:rPr lang="fa-IR" b="1" dirty="0" smtClean="0"/>
              <a:t>به همین دلیل به هپاتیت </a:t>
            </a:r>
            <a:r>
              <a:rPr lang="en-US" b="1" dirty="0" smtClean="0"/>
              <a:t> A </a:t>
            </a:r>
            <a:r>
              <a:rPr lang="fa-IR" b="1" dirty="0" smtClean="0"/>
              <a:t>اصطلاحاً هپاتیت عفونی، هپاتیت اپیدمیک و یرقان اپیدمیک اطلاق می شود.</a:t>
            </a:r>
          </a:p>
          <a:p>
            <a:pPr algn="just"/>
            <a:r>
              <a:rPr lang="fa-IR" b="1" dirty="0" smtClean="0"/>
              <a:t>انتقال هپاتیت </a:t>
            </a:r>
            <a:r>
              <a:rPr lang="en-US" b="1" dirty="0" smtClean="0"/>
              <a:t>A </a:t>
            </a:r>
            <a:r>
              <a:rPr lang="fa-IR" b="1" dirty="0" smtClean="0"/>
              <a:t>از شخص به شخص و به صورت دهانی – مدفوعی از طریق آب و غذای آلوده صورت می گیرد. این بیماری به ندرت ممکن است از طریق جنسی به صورت دهانی – مقعدی یا انتقال خون منتقل شود.</a:t>
            </a:r>
            <a:endParaRPr lang="fa-IR"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229600" cy="785818"/>
          </a:xfrm>
        </p:spPr>
        <p:txBody>
          <a:bodyPr>
            <a:normAutofit fontScale="90000"/>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A</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85720" y="1071546"/>
            <a:ext cx="8572560" cy="5357850"/>
          </a:xfrm>
        </p:spPr>
        <p:txBody>
          <a:bodyPr>
            <a:noAutofit/>
          </a:bodyPr>
          <a:lstStyle/>
          <a:p>
            <a:pPr algn="just"/>
            <a:endParaRPr lang="fa-IR" sz="1800" b="1" dirty="0" smtClean="0"/>
          </a:p>
          <a:p>
            <a:pPr algn="just"/>
            <a:r>
              <a:rPr lang="fa-IR" sz="2800" b="1" dirty="0" smtClean="0"/>
              <a:t>شدت علائم بالینی به سن ابتلا بستگی دارد. هر چه سن بالا تر باشد شدت علائم بیشترخواهد بود. در دوره عفونت حاد هپاتیت </a:t>
            </a:r>
            <a:r>
              <a:rPr lang="en-US" sz="2800" b="1" dirty="0" smtClean="0"/>
              <a:t> A </a:t>
            </a:r>
            <a:r>
              <a:rPr lang="fa-IR" sz="2800" b="1" dirty="0" smtClean="0"/>
              <a:t>به چهار فاز تقسیم می شود:</a:t>
            </a:r>
          </a:p>
          <a:p>
            <a:pPr algn="just"/>
            <a:r>
              <a:rPr lang="fa-IR" sz="2800" b="1" dirty="0" smtClean="0"/>
              <a:t>1 </a:t>
            </a:r>
            <a:r>
              <a:rPr lang="fa-IR" sz="2800" b="1" dirty="0" smtClean="0"/>
              <a:t>- دوره کمون با پیش بالینی: حدود 50 – 10 روز طول می کشد.</a:t>
            </a:r>
          </a:p>
          <a:p>
            <a:pPr algn="just"/>
            <a:r>
              <a:rPr lang="fa-IR" sz="2800" b="1" dirty="0" smtClean="0"/>
              <a:t>2 - دوره پیش از زردی: از چند روز تا بیش از یک هفته ممکن است طول بکشد. در این دوره علائمی مانند عدم اشتها، خستگی، درد شکم، تهوع، استفراغ، اسهال، تیره شدن ادرار، رنگ پریدگی مدفوع و تب بروز می کند.</a:t>
            </a:r>
          </a:p>
          <a:p>
            <a:pPr algn="just"/>
            <a:r>
              <a:rPr lang="fa-IR" sz="2800" b="1" dirty="0" smtClean="0"/>
              <a:t>3 - دوره زردی: دوره زردی معمولا ظرف 10 روز از شروع علائم بالینی بروز می کند</a:t>
            </a:r>
            <a:r>
              <a:rPr lang="fa-IR" sz="2800" b="1" dirty="0" smtClean="0"/>
              <a:t>.</a:t>
            </a:r>
            <a:endParaRPr lang="fa-IR" sz="2800" b="1"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1143000"/>
          </a:xfrm>
        </p:spPr>
        <p:txBody>
          <a:bodyPr/>
          <a:lstStyle/>
          <a:p>
            <a:pPr algn="ctr"/>
            <a:r>
              <a:rPr lang="fa-IR" b="1" dirty="0" smtClean="0"/>
              <a:t>هپاتیت </a:t>
            </a:r>
            <a:r>
              <a:rPr lang="en-US" b="1" dirty="0" smtClean="0"/>
              <a:t>A</a:t>
            </a:r>
            <a:endParaRPr lang="fa-IR" dirty="0"/>
          </a:p>
        </p:txBody>
      </p:sp>
      <p:sp>
        <p:nvSpPr>
          <p:cNvPr id="3" name="Content Placeholder 2"/>
          <p:cNvSpPr>
            <a:spLocks noGrp="1"/>
          </p:cNvSpPr>
          <p:nvPr>
            <p:ph idx="1"/>
          </p:nvPr>
        </p:nvSpPr>
        <p:spPr>
          <a:xfrm>
            <a:off x="285720" y="1428736"/>
            <a:ext cx="8572560" cy="4895864"/>
          </a:xfrm>
        </p:spPr>
        <p:txBody>
          <a:bodyPr>
            <a:normAutofit lnSpcReduction="10000"/>
          </a:bodyPr>
          <a:lstStyle/>
          <a:p>
            <a:pPr algn="just"/>
            <a:r>
              <a:rPr lang="fa-IR" sz="2800" b="1" dirty="0" smtClean="0"/>
              <a:t>تب در روز های نخست فروکش می کند. ویرمی (وجود ویروس در خون) ظرف مدت کوتاهی خاتمه می یابد ولی دفع ویروس از مدفوع به مدت یک تا دو هفته ادامه می یابد.</a:t>
            </a:r>
          </a:p>
          <a:p>
            <a:pPr algn="just"/>
            <a:endParaRPr lang="fa-IR" sz="1050" b="1" dirty="0" smtClean="0"/>
          </a:p>
          <a:p>
            <a:pPr algn="just"/>
            <a:r>
              <a:rPr lang="fa-IR" sz="2800" b="1" dirty="0" smtClean="0"/>
              <a:t>دوره </a:t>
            </a:r>
            <a:r>
              <a:rPr lang="fa-IR" sz="2800" b="1" dirty="0" smtClean="0"/>
              <a:t>نقاهت: در این دوره علائم بیماری به تدریج فروکش می کند. </a:t>
            </a:r>
          </a:p>
          <a:p>
            <a:pPr algn="just"/>
            <a:r>
              <a:rPr lang="fa-IR" sz="2800" b="1" dirty="0" smtClean="0"/>
              <a:t>در 20 - 3 درصد موارد، عود هپاتیت 15 - 4 هفته بعد از فروکش نمودن علائم بیماری گزارش شده است.</a:t>
            </a:r>
          </a:p>
          <a:p>
            <a:pPr algn="just"/>
            <a:r>
              <a:rPr lang="fa-IR" sz="2800" b="1" dirty="0" smtClean="0"/>
              <a:t>بر اساس بررسی سرولوژیک و تشخیص </a:t>
            </a:r>
            <a:r>
              <a:rPr lang="en-US" sz="2800" b="1" dirty="0" smtClean="0"/>
              <a:t>anti-HAV </a:t>
            </a:r>
            <a:r>
              <a:rPr lang="en-US" sz="2800" b="1" dirty="0" err="1" smtClean="0"/>
              <a:t>IgM</a:t>
            </a:r>
            <a:r>
              <a:rPr lang="en-US" sz="2800" b="1" dirty="0" smtClean="0"/>
              <a:t> </a:t>
            </a:r>
            <a:r>
              <a:rPr lang="fa-IR" sz="2800" b="1" dirty="0" smtClean="0"/>
              <a:t> در سرمبیمار داده می شود.</a:t>
            </a:r>
          </a:p>
          <a:p>
            <a:pPr algn="just"/>
            <a:r>
              <a:rPr lang="fa-IR" sz="2800" b="1" dirty="0" smtClean="0"/>
              <a:t>اوج اپیدمی های دوره هپاتیت </a:t>
            </a:r>
            <a:r>
              <a:rPr lang="en-US" sz="2800" b="1" dirty="0" smtClean="0"/>
              <a:t> A </a:t>
            </a:r>
            <a:r>
              <a:rPr lang="fa-IR" sz="2800" b="1" dirty="0" smtClean="0"/>
              <a:t>در پاییزو زمستان اتفاق می افتد.</a:t>
            </a:r>
          </a:p>
          <a:p>
            <a:pPr algn="just"/>
            <a:r>
              <a:rPr lang="fa-IR" sz="2800" b="1" dirty="0" smtClean="0"/>
              <a:t> میزان ابتلا به هپاتیت </a:t>
            </a:r>
            <a:r>
              <a:rPr lang="en-US" sz="2800" b="1" dirty="0" smtClean="0"/>
              <a:t>A </a:t>
            </a:r>
            <a:r>
              <a:rPr lang="fa-IR" sz="2800" b="1" dirty="0" smtClean="0"/>
              <a:t> در مردان 20 درصد بیشتر از زنان است.</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29600" cy="4286280"/>
          </a:xfrm>
        </p:spPr>
        <p:txBody>
          <a:bodyPr/>
          <a:lstStyle/>
          <a:p>
            <a:endParaRPr lang="en-US" dirty="0" smtClean="0"/>
          </a:p>
          <a:p>
            <a:endParaRPr lang="en-US" dirty="0" smtClean="0"/>
          </a:p>
          <a:p>
            <a:endParaRPr lang="en-US" sz="400" dirty="0" smtClean="0"/>
          </a:p>
          <a:p>
            <a:pPr algn="ctr">
              <a:buNone/>
            </a:pPr>
            <a:r>
              <a:rPr lang="fa-IR" sz="6000" b="1" dirty="0" smtClean="0">
                <a:solidFill>
                  <a:srgbClr val="FF0000"/>
                </a:solidFill>
              </a:rPr>
              <a:t>هپاتیت </a:t>
            </a:r>
            <a:r>
              <a:rPr lang="en-US" sz="6000" b="1" dirty="0" smtClean="0">
                <a:solidFill>
                  <a:srgbClr val="FF0000"/>
                </a:solidFill>
              </a:rPr>
              <a:t>HEV=E</a:t>
            </a:r>
            <a:endParaRPr lang="fa-IR" sz="6000" b="1" dirty="0">
              <a:solidFill>
                <a:srgbClr val="FF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E</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71612"/>
            <a:ext cx="8401080" cy="4752988"/>
          </a:xfrm>
        </p:spPr>
        <p:txBody>
          <a:bodyPr/>
          <a:lstStyle/>
          <a:p>
            <a:pPr algn="just"/>
            <a:r>
              <a:rPr lang="fa-IR" b="1" dirty="0" smtClean="0"/>
              <a:t>به این بیماری هپاتیت </a:t>
            </a:r>
            <a:r>
              <a:rPr lang="en-US" b="1" dirty="0" smtClean="0"/>
              <a:t> non-A non-B </a:t>
            </a:r>
            <a:r>
              <a:rPr lang="fa-IR" b="1" dirty="0" smtClean="0"/>
              <a:t>اپیدمیک یا مدفوعی – دهانی هم اطلاق می شود.ویروس هپاتیت </a:t>
            </a:r>
            <a:r>
              <a:rPr lang="en-US" b="1" dirty="0" smtClean="0"/>
              <a:t>E </a:t>
            </a:r>
            <a:r>
              <a:rPr lang="fa-IR" b="1" dirty="0" smtClean="0"/>
              <a:t> یک </a:t>
            </a:r>
            <a:r>
              <a:rPr lang="en-US" b="1" dirty="0" smtClean="0"/>
              <a:t> RNA </a:t>
            </a:r>
            <a:r>
              <a:rPr lang="fa-IR" b="1" dirty="0" smtClean="0"/>
              <a:t>ویروس تک رشته ای بدون پوشش است. این ویروس از شخص به شخص از طریق مدفوعی – دهانی انتقال می یابد. هپاتیت </a:t>
            </a:r>
            <a:r>
              <a:rPr lang="en-US" b="1" dirty="0" smtClean="0"/>
              <a:t>E </a:t>
            </a:r>
            <a:r>
              <a:rPr lang="fa-IR" b="1" dirty="0" smtClean="0"/>
              <a:t> یک بیماری منتقله از راه آب است و آب و غذای آلوده به این ویروس می تواند باعث اپیدمی گسترده شود. </a:t>
            </a:r>
          </a:p>
          <a:p>
            <a:pPr algn="just"/>
            <a:r>
              <a:rPr lang="fa-IR" b="1" dirty="0" smtClean="0"/>
              <a:t>دفع این ویروس از طریق مدفوع کمتر از ویروس هپاتیت </a:t>
            </a:r>
            <a:r>
              <a:rPr lang="en-US" b="1" dirty="0" smtClean="0"/>
              <a:t>A </a:t>
            </a:r>
            <a:r>
              <a:rPr lang="fa-IR" b="1" dirty="0" smtClean="0"/>
              <a:t>است به همین دلیل میزان سرایت ویروس هپاتیت </a:t>
            </a:r>
            <a:r>
              <a:rPr lang="en-US" b="1" dirty="0" smtClean="0"/>
              <a:t>E </a:t>
            </a:r>
            <a:r>
              <a:rPr lang="fa-IR" b="1" dirty="0" smtClean="0"/>
              <a:t>کمتر از ویروس هپاتیت </a:t>
            </a:r>
            <a:r>
              <a:rPr lang="en-US" b="1" dirty="0" smtClean="0"/>
              <a:t>A </a:t>
            </a:r>
            <a:r>
              <a:rPr lang="fa-IR" b="1" dirty="0" smtClean="0"/>
              <a:t>است.</a:t>
            </a:r>
          </a:p>
          <a:p>
            <a:pPr algn="just"/>
            <a:r>
              <a:rPr lang="fa-IR" b="1" dirty="0" smtClean="0"/>
              <a:t>شرایط بهداشتی نا مناسب یک عامل مهم انتقال و انتشار عفونت محسوب می شود.</a:t>
            </a:r>
            <a:endParaRPr lang="fa-IR" b="1"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785818"/>
          </a:xfrm>
        </p:spPr>
        <p:txBody>
          <a:bodyPr>
            <a:normAutofit fontScale="90000"/>
          </a:bodyPr>
          <a:lstStyle/>
          <a:p>
            <a:pPr algn="ctr"/>
            <a:r>
              <a:rPr lang="fa-IR" b="1" dirty="0" smtClean="0">
                <a:latin typeface="Times New Roman" pitchFamily="18" charset="0"/>
                <a:cs typeface="Times New Roman" pitchFamily="18" charset="0"/>
              </a:rPr>
              <a:t>هپاتیت </a:t>
            </a:r>
            <a:r>
              <a:rPr lang="en-US" b="1" dirty="0" smtClean="0">
                <a:latin typeface="Times New Roman" pitchFamily="18" charset="0"/>
                <a:cs typeface="Times New Roman" pitchFamily="18" charset="0"/>
              </a:rPr>
              <a:t>E</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214282" y="1142984"/>
            <a:ext cx="8643998" cy="5181616"/>
          </a:xfrm>
        </p:spPr>
        <p:txBody>
          <a:bodyPr>
            <a:normAutofit/>
          </a:bodyPr>
          <a:lstStyle/>
          <a:p>
            <a:pPr algn="just"/>
            <a:r>
              <a:rPr lang="fa-IR" b="1" dirty="0" smtClean="0"/>
              <a:t>دوره کمون بیماری 8 - 3 هفته و به طور متوسط 40 روز است. هپاتیت </a:t>
            </a:r>
            <a:r>
              <a:rPr lang="en-US" b="1" dirty="0" smtClean="0"/>
              <a:t>  E </a:t>
            </a:r>
            <a:r>
              <a:rPr lang="fa-IR" b="1" dirty="0" smtClean="0"/>
              <a:t>معمولا بیماری خفیف تا متوسط است ولی شدت علائم از تحت بالینی تا هپاتیت برق آسا متفاوت است. میزان مرگ و میرناشی از آن به جز در حاملگی کم و بین 4 - 0/4 درصد است. در بارداری شانس مرگ و میر ناشی از این ویروس بالاست و با افزایش سن حاملگی افزایش می یابد و به حدود 20 درصد می رسد. این عفونت می تواند </a:t>
            </a:r>
            <a:r>
              <a:rPr lang="fa-IR" b="1" dirty="0" smtClean="0">
                <a:ln>
                  <a:solidFill>
                    <a:srgbClr val="C00000"/>
                  </a:solidFill>
                </a:ln>
                <a:solidFill>
                  <a:srgbClr val="FF0000"/>
                </a:solidFill>
              </a:rPr>
              <a:t>باعث حاملگی زودرس و در 33 درصد موارد به مرگ جنین منجر شود.</a:t>
            </a:r>
          </a:p>
          <a:p>
            <a:pPr algn="just"/>
            <a:r>
              <a:rPr lang="fa-IR" b="1" dirty="0" smtClean="0"/>
              <a:t>در هر حال شدت علائم بالینی عفونت هپاتیت </a:t>
            </a:r>
            <a:r>
              <a:rPr lang="en-US" b="1" dirty="0" smtClean="0"/>
              <a:t> E </a:t>
            </a:r>
            <a:r>
              <a:rPr lang="fa-IR" b="1" dirty="0" smtClean="0"/>
              <a:t>بیشتر از شدت علائم بالینی عفونت هپاتیت </a:t>
            </a:r>
            <a:r>
              <a:rPr lang="en-US" b="1" dirty="0" smtClean="0"/>
              <a:t> A </a:t>
            </a:r>
            <a:r>
              <a:rPr lang="fa-IR" b="1" dirty="0" smtClean="0"/>
              <a:t>است.</a:t>
            </a:r>
          </a:p>
          <a:p>
            <a:pPr algn="just"/>
            <a:r>
              <a:rPr lang="en-US" b="1" dirty="0" smtClean="0"/>
              <a:t> </a:t>
            </a:r>
            <a:r>
              <a:rPr lang="en-US" b="1" dirty="0" err="1" smtClean="0"/>
              <a:t>IgG</a:t>
            </a:r>
            <a:r>
              <a:rPr lang="en-US" b="1" dirty="0" smtClean="0"/>
              <a:t> anti-HEV </a:t>
            </a:r>
            <a:r>
              <a:rPr lang="fa-IR" b="1" dirty="0" smtClean="0"/>
              <a:t>باعث ایمنی طولانی مدت تا بیش از 14 سال می شود.</a:t>
            </a:r>
          </a:p>
          <a:p>
            <a:pPr algn="just"/>
            <a:r>
              <a:rPr lang="fa-IR" b="1" dirty="0" smtClean="0"/>
              <a:t>هپاتیت </a:t>
            </a:r>
            <a:r>
              <a:rPr lang="en-US" b="1" dirty="0" smtClean="0"/>
              <a:t>E </a:t>
            </a:r>
            <a:r>
              <a:rPr lang="fa-IR" b="1" dirty="0" smtClean="0"/>
              <a:t>معمولا خود محدود شونده است ومعمولا نیازی به بستری نیست مگر در موارد وقوع هپاتیت برق آسا یا ابتلا زنان باردار</a:t>
            </a:r>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lstStyle/>
          <a:p>
            <a:pPr algn="ctr"/>
            <a:r>
              <a:rPr lang="fa-IR" b="1" dirty="0" smtClean="0">
                <a:latin typeface="Times New Roman" pitchFamily="18" charset="0"/>
                <a:cs typeface="Times New Roman" pitchFamily="18" charset="0"/>
              </a:rPr>
              <a:t>هپاتيت </a:t>
            </a:r>
            <a:r>
              <a:rPr lang="en-US" b="1" dirty="0" smtClean="0">
                <a:latin typeface="Times New Roman" pitchFamily="18" charset="0"/>
                <a:cs typeface="Times New Roman" pitchFamily="18" charset="0"/>
              </a:rPr>
              <a:t> B</a:t>
            </a:r>
            <a:endParaRPr lang="fa-IR" b="1" dirty="0">
              <a:latin typeface="Times New Roman" pitchFamily="18" charset="0"/>
              <a:cs typeface="Times New Roman" pitchFamily="18" charset="0"/>
            </a:endParaRPr>
          </a:p>
        </p:txBody>
      </p:sp>
      <p:sp>
        <p:nvSpPr>
          <p:cNvPr id="3" name="Content Placeholder 2"/>
          <p:cNvSpPr>
            <a:spLocks noGrp="1"/>
          </p:cNvSpPr>
          <p:nvPr>
            <p:ph idx="1"/>
          </p:nvPr>
        </p:nvSpPr>
        <p:spPr>
          <a:xfrm>
            <a:off x="285720" y="1714488"/>
            <a:ext cx="8572560" cy="4610112"/>
          </a:xfrm>
        </p:spPr>
        <p:txBody>
          <a:bodyPr>
            <a:normAutofit/>
          </a:bodyPr>
          <a:lstStyle/>
          <a:p>
            <a:pPr algn="just">
              <a:buNone/>
            </a:pPr>
            <a:r>
              <a:rPr lang="fa-IR" sz="2800" b="1" dirty="0" smtClean="0">
                <a:latin typeface="Times New Roman" pitchFamily="18" charset="0"/>
                <a:cs typeface="Times New Roman" pitchFamily="18" charset="0"/>
              </a:rPr>
              <a:t>عامل ويروس هپاتيت </a:t>
            </a:r>
            <a:r>
              <a:rPr lang="en-US" sz="2800" b="1" dirty="0" smtClean="0">
                <a:latin typeface="Times New Roman" pitchFamily="18" charset="0"/>
                <a:cs typeface="Times New Roman" pitchFamily="18" charset="0"/>
              </a:rPr>
              <a:t> B </a:t>
            </a:r>
            <a:r>
              <a:rPr lang="fa-IR" sz="2800" b="1" dirty="0" smtClean="0">
                <a:latin typeface="Times New Roman" pitchFamily="18" charset="0"/>
                <a:cs typeface="Times New Roman" pitchFamily="18" charset="0"/>
              </a:rPr>
              <a:t>به خانواده هاي از ويروسهاي </a:t>
            </a:r>
            <a:r>
              <a:rPr lang="en-US" sz="2800" b="1" dirty="0" smtClean="0">
                <a:latin typeface="Times New Roman" pitchFamily="18" charset="0"/>
                <a:cs typeface="Times New Roman" pitchFamily="18" charset="0"/>
              </a:rPr>
              <a:t> DNA </a:t>
            </a:r>
            <a:r>
              <a:rPr lang="fa-IR" sz="2800" b="1" dirty="0" smtClean="0">
                <a:latin typeface="Times New Roman" pitchFamily="18" charset="0"/>
                <a:cs typeface="Times New Roman" pitchFamily="18" charset="0"/>
              </a:rPr>
              <a:t>دار به نام(هپادناويروسها) </a:t>
            </a:r>
            <a:r>
              <a:rPr lang="en-US" sz="2800" b="1" dirty="0" err="1" smtClean="0">
                <a:latin typeface="Times New Roman" pitchFamily="18" charset="0"/>
                <a:cs typeface="Times New Roman" pitchFamily="18" charset="0"/>
              </a:rPr>
              <a:t>hepadnoviruses</a:t>
            </a:r>
            <a:r>
              <a:rPr lang="fa-IR" sz="2800" b="1" dirty="0" smtClean="0">
                <a:latin typeface="Times New Roman" pitchFamily="18" charset="0"/>
                <a:cs typeface="Times New Roman" pitchFamily="18" charset="0"/>
              </a:rPr>
              <a:t> تعلق دارد. هپاتيت </a:t>
            </a:r>
            <a:r>
              <a:rPr lang="en-US" sz="2800" b="1" dirty="0" smtClean="0">
                <a:latin typeface="Times New Roman" pitchFamily="18" charset="0"/>
                <a:cs typeface="Times New Roman" pitchFamily="18" charset="0"/>
              </a:rPr>
              <a:t>B، </a:t>
            </a:r>
            <a:r>
              <a:rPr lang="fa-IR" sz="2800" b="1" dirty="0" smtClean="0">
                <a:latin typeface="Times New Roman" pitchFamily="18" charset="0"/>
                <a:cs typeface="Times New Roman" pitchFamily="18" charset="0"/>
              </a:rPr>
              <a:t>تنها ويروس هپاتوتروپيك انساني با ژنوم </a:t>
            </a:r>
            <a:r>
              <a:rPr lang="en-US" sz="2800" b="1" dirty="0" smtClean="0">
                <a:latin typeface="Times New Roman" pitchFamily="18" charset="0"/>
                <a:cs typeface="Times New Roman" pitchFamily="18" charset="0"/>
              </a:rPr>
              <a:t> DNA </a:t>
            </a:r>
            <a:r>
              <a:rPr lang="fa-IR" sz="2800" b="1" dirty="0" smtClean="0">
                <a:latin typeface="Times New Roman" pitchFamily="18" charset="0"/>
                <a:cs typeface="Times New Roman" pitchFamily="18" charset="0"/>
              </a:rPr>
              <a:t>و</a:t>
            </a:r>
            <a:r>
              <a:rPr lang="en-US" sz="2800" b="1" dirty="0" smtClean="0">
                <a:latin typeface="Times New Roman" pitchFamily="18" charset="0"/>
                <a:cs typeface="Times New Roman" pitchFamily="18" charset="0"/>
              </a:rPr>
              <a:t> </a:t>
            </a:r>
            <a:r>
              <a:rPr lang="fa-IR" sz="2800" b="1" dirty="0" smtClean="0">
                <a:latin typeface="Times New Roman" pitchFamily="18" charset="0"/>
                <a:cs typeface="Times New Roman" pitchFamily="18" charset="0"/>
              </a:rPr>
              <a:t>كوچكترين ويروس </a:t>
            </a:r>
            <a:r>
              <a:rPr lang="en-US" sz="2800" b="1" dirty="0" smtClean="0">
                <a:latin typeface="Times New Roman" pitchFamily="18" charset="0"/>
                <a:cs typeface="Times New Roman" pitchFamily="18" charset="0"/>
              </a:rPr>
              <a:t> DNA </a:t>
            </a:r>
            <a:r>
              <a:rPr lang="fa-IR" sz="2800" b="1" dirty="0" smtClean="0">
                <a:latin typeface="Times New Roman" pitchFamily="18" charset="0"/>
                <a:cs typeface="Times New Roman" pitchFamily="18" charset="0"/>
              </a:rPr>
              <a:t> دار شناخته شده است.</a:t>
            </a:r>
          </a:p>
          <a:p>
            <a:pPr algn="just">
              <a:buNone/>
            </a:pPr>
            <a:r>
              <a:rPr lang="fa-IR" sz="2800" b="1" dirty="0" smtClean="0">
                <a:latin typeface="Times New Roman" pitchFamily="18" charset="0"/>
                <a:cs typeface="Times New Roman" pitchFamily="18" charset="0"/>
              </a:rPr>
              <a:t>  ويروس، حاوي پوشينه خارجي است كه </a:t>
            </a:r>
            <a:r>
              <a:rPr lang="en-US" sz="2800" b="1" dirty="0" err="1" smtClean="0">
                <a:latin typeface="Times New Roman" pitchFamily="18" charset="0"/>
                <a:cs typeface="Times New Roman" pitchFamily="18" charset="0"/>
              </a:rPr>
              <a:t>HBsAg</a:t>
            </a:r>
            <a:r>
              <a:rPr lang="en-US" sz="2800" b="1" dirty="0" smtClean="0">
                <a:latin typeface="Times New Roman" pitchFamily="18" charset="0"/>
                <a:cs typeface="Times New Roman" pitchFamily="18" charset="0"/>
              </a:rPr>
              <a:t> </a:t>
            </a:r>
            <a:r>
              <a:rPr lang="fa-IR" sz="2800" b="1" dirty="0" smtClean="0">
                <a:latin typeface="Times New Roman" pitchFamily="18" charset="0"/>
                <a:cs typeface="Times New Roman" pitchFamily="18" charset="0"/>
              </a:rPr>
              <a:t> را عرضه ميكند و داراي يك نوكلئوكپسيد داخلي است كه به صورت بيست وجهي ميباشد و مركب ازآنتي ژن مركزي هپاتيت</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HBcAg</a:t>
            </a:r>
            <a:r>
              <a:rPr lang="en-US" sz="2800" b="1" dirty="0" smtClean="0">
                <a:latin typeface="Times New Roman" pitchFamily="18" charset="0"/>
                <a:cs typeface="Times New Roman" pitchFamily="18" charset="0"/>
              </a:rPr>
              <a:t>)</a:t>
            </a:r>
            <a:r>
              <a:rPr lang="fa-IR" sz="2800" b="1" dirty="0" smtClean="0">
                <a:latin typeface="Times New Roman" pitchFamily="18" charset="0"/>
                <a:cs typeface="Times New Roman" pitchFamily="18" charset="0"/>
              </a:rPr>
              <a:t> ،آنتي ژن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HBeAg</a:t>
            </a:r>
            <a:r>
              <a:rPr lang="en-US" sz="2800" b="1" dirty="0" smtClean="0">
                <a:latin typeface="Times New Roman" pitchFamily="18" charset="0"/>
                <a:cs typeface="Times New Roman" pitchFamily="18" charset="0"/>
              </a:rPr>
              <a:t>) </a:t>
            </a:r>
            <a:r>
              <a:rPr lang="fa-IR" sz="2800" b="1" dirty="0" smtClean="0">
                <a:latin typeface="Times New Roman" pitchFamily="18" charset="0"/>
                <a:cs typeface="Times New Roman" pitchFamily="18" charset="0"/>
              </a:rPr>
              <a:t>و </a:t>
            </a:r>
            <a:r>
              <a:rPr lang="en-US" sz="2800" b="1" dirty="0" smtClean="0">
                <a:latin typeface="Times New Roman" pitchFamily="18" charset="0"/>
                <a:cs typeface="Times New Roman" pitchFamily="18" charset="0"/>
              </a:rPr>
              <a:t> DNA </a:t>
            </a:r>
            <a:r>
              <a:rPr lang="fa-IR" sz="2800" b="1" dirty="0" smtClean="0">
                <a:latin typeface="Times New Roman" pitchFamily="18" charset="0"/>
                <a:cs typeface="Times New Roman" pitchFamily="18" charset="0"/>
              </a:rPr>
              <a:t>پليمراز</a:t>
            </a:r>
            <a:r>
              <a:rPr lang="en-US" sz="2800" b="1" dirty="0" smtClean="0">
                <a:latin typeface="Times New Roman" pitchFamily="18" charset="0"/>
                <a:cs typeface="Times New Roman" pitchFamily="18" charset="0"/>
              </a:rPr>
              <a:t> (DNA  Polymerase) </a:t>
            </a:r>
            <a:r>
              <a:rPr lang="fa-IR" sz="2800" b="1" dirty="0" smtClean="0">
                <a:latin typeface="Times New Roman" pitchFamily="18" charset="0"/>
                <a:cs typeface="Times New Roman" pitchFamily="18" charset="0"/>
              </a:rPr>
              <a:t>است.</a:t>
            </a:r>
          </a:p>
          <a:p>
            <a:pPr>
              <a:buNone/>
            </a:pPr>
            <a:endParaRPr lang="fa-IR"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0" y="0"/>
            <a:ext cx="9144000" cy="6857999"/>
          </a:xfrm>
          <a:prstGeom prst="rect">
            <a:avLst/>
          </a:prstGeom>
          <a:noFill/>
          <a:ln w="9525">
            <a:noFill/>
            <a:miter lim="800000"/>
            <a:headEnd/>
            <a:tailEnd/>
          </a:ln>
          <a:effectLst/>
        </p:spPr>
      </p:pic>
      <p:sp>
        <p:nvSpPr>
          <p:cNvPr id="2" name="Title 1"/>
          <p:cNvSpPr>
            <a:spLocks noGrp="1"/>
          </p:cNvSpPr>
          <p:nvPr>
            <p:ph type="title"/>
          </p:nvPr>
        </p:nvSpPr>
        <p:spPr>
          <a:xfrm>
            <a:off x="500034" y="4643446"/>
            <a:ext cx="8229600" cy="1143000"/>
          </a:xfrm>
        </p:spPr>
        <p:txBody>
          <a:bodyPr>
            <a:normAutofit/>
          </a:bodyPr>
          <a:lstStyle/>
          <a:p>
            <a:pPr algn="ctr"/>
            <a:r>
              <a:rPr lang="fa-IR" sz="6000" b="1" dirty="0" smtClean="0">
                <a:solidFill>
                  <a:srgbClr val="FFFF00"/>
                </a:solidFill>
                <a:latin typeface="Times New Roman" pitchFamily="18" charset="0"/>
                <a:cs typeface="Times New Roman" pitchFamily="18" charset="0"/>
              </a:rPr>
              <a:t>با تشکر از توجه شما</a:t>
            </a:r>
            <a:endParaRPr lang="fa-IR" sz="6000" b="1" dirty="0">
              <a:solidFill>
                <a:srgbClr val="FFFF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a:bodyPr>
          <a:lstStyle/>
          <a:p>
            <a:pPr algn="ctr"/>
            <a:r>
              <a:rPr lang="fa-IR" sz="4400" b="1" dirty="0" smtClean="0">
                <a:latin typeface="Times New Roman" pitchFamily="18" charset="0"/>
                <a:cs typeface="Times New Roman" pitchFamily="18" charset="0"/>
              </a:rPr>
              <a:t>شاخصهاي ويروسي</a:t>
            </a:r>
            <a:endParaRPr lang="fa-IR" sz="44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643050"/>
            <a:ext cx="8501122" cy="4681550"/>
          </a:xfrm>
        </p:spPr>
        <p:txBody>
          <a:bodyPr>
            <a:normAutofit/>
          </a:bodyPr>
          <a:lstStyle/>
          <a:p>
            <a:pPr algn="just"/>
            <a:r>
              <a:rPr lang="en-US" b="1" dirty="0" err="1" smtClean="0">
                <a:solidFill>
                  <a:srgbClr val="FF0000"/>
                </a:solidFill>
              </a:rPr>
              <a:t>HBsAg</a:t>
            </a:r>
            <a:r>
              <a:rPr lang="fa-IR" dirty="0" smtClean="0"/>
              <a:t> </a:t>
            </a:r>
            <a:r>
              <a:rPr lang="fa-IR" b="1" dirty="0" smtClean="0"/>
              <a:t>: </a:t>
            </a:r>
            <a:r>
              <a:rPr lang="fa-IR" b="1" dirty="0" smtClean="0">
                <a:latin typeface="Times New Roman" pitchFamily="18" charset="0"/>
                <a:cs typeface="Times New Roman" pitchFamily="18" charset="0"/>
              </a:rPr>
              <a:t>شايعترين شاخص است كه در تشخيص هپاتيت </a:t>
            </a:r>
            <a:r>
              <a:rPr lang="en-US" b="1" dirty="0" smtClean="0">
                <a:latin typeface="Times New Roman" pitchFamily="18" charset="0"/>
                <a:cs typeface="Times New Roman" pitchFamily="18" charset="0"/>
              </a:rPr>
              <a:t>B </a:t>
            </a:r>
            <a:r>
              <a:rPr lang="fa-IR" b="1" dirty="0" smtClean="0">
                <a:latin typeface="Times New Roman" pitchFamily="18" charset="0"/>
                <a:cs typeface="Times New Roman" pitchFamily="18" charset="0"/>
              </a:rPr>
              <a:t> به كارميرود. اين آنتي ژن در عفونتهاي حاد و مزمن وجود دارد؛ ولي در موارد حاد با سطوح بالايي از </a:t>
            </a:r>
            <a:r>
              <a:rPr lang="en-US" b="1" dirty="0" smtClean="0">
                <a:latin typeface="Times New Roman" pitchFamily="18" charset="0"/>
                <a:cs typeface="Times New Roman" pitchFamily="18" charset="0"/>
              </a:rPr>
              <a:t> Anti </a:t>
            </a:r>
            <a:r>
              <a:rPr lang="en-US" b="1" dirty="0" err="1" smtClean="0">
                <a:latin typeface="Times New Roman" pitchFamily="18" charset="0"/>
                <a:cs typeface="Times New Roman" pitchFamily="18" charset="0"/>
              </a:rPr>
              <a:t>HBc</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از نوع </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IgM</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همراه است. تداوم حضور و مثبت باقي ماندن </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HBsAg</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به مدت حداقل 6 ماه، دلالت بر حالت مزمن شدن عفونت دارد. از طرف ديگر حضور </a:t>
            </a:r>
            <a:r>
              <a:rPr lang="en-US" b="1" dirty="0" err="1" smtClean="0">
                <a:latin typeface="Times New Roman" pitchFamily="18" charset="0"/>
                <a:cs typeface="Times New Roman" pitchFamily="18" charset="0"/>
              </a:rPr>
              <a:t>HBeAg</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 بيش از 10هفته ، قوياً دلالت بر پيشرفت بيماري به سمت مزمن شدن دارد.</a:t>
            </a:r>
            <a:r>
              <a:rPr lang="fa-IR" b="1" dirty="0" smtClean="0"/>
              <a:t> </a:t>
            </a:r>
            <a:endParaRPr lang="en-US" b="1" dirty="0" smtClean="0"/>
          </a:p>
          <a:p>
            <a:pPr algn="just"/>
            <a:r>
              <a:rPr lang="en-US" b="1" dirty="0" smtClean="0"/>
              <a:t> </a:t>
            </a:r>
            <a:r>
              <a:rPr lang="en-US" b="1" dirty="0" err="1" smtClean="0"/>
              <a:t>HBsAg</a:t>
            </a:r>
            <a:r>
              <a:rPr lang="en-US" b="1" dirty="0" smtClean="0"/>
              <a:t> </a:t>
            </a:r>
            <a:r>
              <a:rPr lang="fa-IR" b="1" dirty="0" smtClean="0"/>
              <a:t>در سطح ويروس قرار دارد و به مقدار زياد توليد ميشود و در گردش خون به صورت اجزاي كروي و توبولر و به اندازه 22 نانومتر گردش ميكند.</a:t>
            </a:r>
            <a:r>
              <a:rPr lang="en-US" b="1" dirty="0" smtClean="0"/>
              <a:t> </a:t>
            </a:r>
            <a:endParaRPr lang="fa-IR" b="1" dirty="0" smtClean="0"/>
          </a:p>
          <a:p>
            <a:pPr algn="just">
              <a:buNone/>
            </a:pPr>
            <a:r>
              <a:rPr lang="fa-IR" b="1" dirty="0" smtClean="0"/>
              <a:t> </a:t>
            </a:r>
            <a:r>
              <a:rPr lang="fa-IR" b="1" dirty="0" smtClean="0">
                <a:solidFill>
                  <a:srgbClr val="00B050"/>
                </a:solidFill>
              </a:rPr>
              <a:t>پاسخ آنتي بادي عليه </a:t>
            </a:r>
            <a:r>
              <a:rPr lang="en-US" b="1" dirty="0" err="1" smtClean="0">
                <a:solidFill>
                  <a:srgbClr val="00B050"/>
                </a:solidFill>
              </a:rPr>
              <a:t>HBsAg</a:t>
            </a:r>
            <a:r>
              <a:rPr lang="en-US" b="1" dirty="0" smtClean="0">
                <a:solidFill>
                  <a:srgbClr val="00B050"/>
                </a:solidFill>
              </a:rPr>
              <a:t> </a:t>
            </a:r>
            <a:r>
              <a:rPr lang="fa-IR" b="1" dirty="0" smtClean="0">
                <a:solidFill>
                  <a:srgbClr val="00B050"/>
                </a:solidFill>
              </a:rPr>
              <a:t> جنبه محافظتي دارد.</a:t>
            </a:r>
            <a:endParaRPr lang="fa-IR"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989856"/>
          </a:xfrm>
        </p:spPr>
        <p:txBody>
          <a:bodyPr>
            <a:normAutofit/>
          </a:bodyPr>
          <a:lstStyle/>
          <a:p>
            <a:pPr algn="ctr"/>
            <a:r>
              <a:rPr lang="fa-IR" sz="4000" b="1" dirty="0" smtClean="0">
                <a:latin typeface="Times New Roman" pitchFamily="18" charset="0"/>
                <a:cs typeface="Times New Roman" pitchFamily="18" charset="0"/>
              </a:rPr>
              <a:t>شاخصهاي ويروسي</a:t>
            </a:r>
            <a:endParaRPr lang="fa-IR" sz="4000" dirty="0">
              <a:latin typeface="Times New Roman" pitchFamily="18" charset="0"/>
              <a:cs typeface="Times New Roman" pitchFamily="18" charset="0"/>
            </a:endParaRPr>
          </a:p>
        </p:txBody>
      </p:sp>
      <p:sp>
        <p:nvSpPr>
          <p:cNvPr id="3" name="Content Placeholder 2"/>
          <p:cNvSpPr>
            <a:spLocks noGrp="1"/>
          </p:cNvSpPr>
          <p:nvPr>
            <p:ph idx="1"/>
          </p:nvPr>
        </p:nvSpPr>
        <p:spPr>
          <a:xfrm>
            <a:off x="142844" y="1785926"/>
            <a:ext cx="8643998" cy="4538674"/>
          </a:xfrm>
        </p:spPr>
        <p:txBody>
          <a:bodyPr>
            <a:normAutofit/>
          </a:bodyPr>
          <a:lstStyle/>
          <a:p>
            <a:pPr algn="just">
              <a:buNone/>
            </a:pPr>
            <a:r>
              <a:rPr lang="en-US" b="1" dirty="0" err="1" smtClean="0">
                <a:solidFill>
                  <a:srgbClr val="FF0000"/>
                </a:solidFill>
              </a:rPr>
              <a:t>HBeAg</a:t>
            </a:r>
            <a:r>
              <a:rPr lang="en-US" b="1" dirty="0" smtClean="0">
                <a:solidFill>
                  <a:srgbClr val="FF0000"/>
                </a:solidFill>
              </a:rPr>
              <a:t> </a:t>
            </a:r>
            <a:r>
              <a:rPr lang="fa-IR" b="1" dirty="0" smtClean="0">
                <a:solidFill>
                  <a:srgbClr val="FF0000"/>
                </a:solidFill>
              </a:rPr>
              <a:t>:</a:t>
            </a:r>
            <a:r>
              <a:rPr lang="fa-IR" b="1" dirty="0" smtClean="0">
                <a:latin typeface="Times New Roman" pitchFamily="18" charset="0"/>
                <a:cs typeface="Times New Roman" pitchFamily="18" charset="0"/>
              </a:rPr>
              <a:t>وجود شاخصهاي </a:t>
            </a:r>
            <a:r>
              <a:rPr lang="en-US" b="1" dirty="0" smtClean="0">
                <a:latin typeface="Times New Roman" pitchFamily="18" charset="0"/>
                <a:cs typeface="Times New Roman" pitchFamily="18" charset="0"/>
              </a:rPr>
              <a:t>HBV DNA ،</a:t>
            </a:r>
            <a:r>
              <a:rPr lang="en-US" b="1" dirty="0" err="1" smtClean="0">
                <a:latin typeface="Times New Roman" pitchFamily="18" charset="0"/>
                <a:cs typeface="Times New Roman" pitchFamily="18" charset="0"/>
              </a:rPr>
              <a:t>HBeAg</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 و </a:t>
            </a:r>
            <a:r>
              <a:rPr lang="en-US" b="1" dirty="0" smtClean="0">
                <a:latin typeface="Times New Roman" pitchFamily="18" charset="0"/>
                <a:cs typeface="Times New Roman" pitchFamily="18" charset="0"/>
              </a:rPr>
              <a:t>DNA </a:t>
            </a:r>
            <a:r>
              <a:rPr lang="fa-IR" b="1" dirty="0" smtClean="0">
                <a:latin typeface="Times New Roman" pitchFamily="18" charset="0"/>
                <a:cs typeface="Times New Roman" pitchFamily="18" charset="0"/>
              </a:rPr>
              <a:t> پليمراز دلالت بر عفونت زايي بيماري است. به هر حال امروزه انواعي از ويروس هپاتيت </a:t>
            </a:r>
            <a:r>
              <a:rPr lang="en-US" b="1" dirty="0" smtClean="0">
                <a:latin typeface="Times New Roman" pitchFamily="18" charset="0"/>
                <a:cs typeface="Times New Roman" pitchFamily="18" charset="0"/>
              </a:rPr>
              <a:t>B </a:t>
            </a:r>
            <a:r>
              <a:rPr lang="fa-IR" b="1" dirty="0" smtClean="0">
                <a:latin typeface="Times New Roman" pitchFamily="18" charset="0"/>
                <a:cs typeface="Times New Roman" pitchFamily="18" charset="0"/>
              </a:rPr>
              <a:t> شناسايي شده كه در ناحيه </a:t>
            </a:r>
            <a:r>
              <a:rPr lang="en-US" b="1" dirty="0" err="1" smtClean="0">
                <a:latin typeface="Times New Roman" pitchFamily="18" charset="0"/>
                <a:cs typeface="Times New Roman" pitchFamily="18" charset="0"/>
              </a:rPr>
              <a:t>Precore</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 دچار موتاسيون شده اند.</a:t>
            </a:r>
          </a:p>
          <a:p>
            <a:pPr algn="just">
              <a:buNone/>
            </a:pPr>
            <a:r>
              <a:rPr lang="en-US" b="1" dirty="0" err="1" smtClean="0">
                <a:latin typeface="Times New Roman" pitchFamily="18" charset="0"/>
                <a:cs typeface="Times New Roman" pitchFamily="18" charset="0"/>
              </a:rPr>
              <a:t>Precore</a:t>
            </a:r>
            <a:r>
              <a:rPr lang="en-US" b="1" dirty="0" smtClean="0">
                <a:latin typeface="Times New Roman" pitchFamily="18" charset="0"/>
                <a:cs typeface="Times New Roman" pitchFamily="18" charset="0"/>
              </a:rPr>
              <a:t>)</a:t>
            </a:r>
            <a:r>
              <a:rPr lang="fa-I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Mutant</a:t>
            </a:r>
            <a:r>
              <a:rPr lang="fa-IR" b="1" dirty="0" smtClean="0">
                <a:latin typeface="Times New Roman" pitchFamily="18" charset="0"/>
                <a:cs typeface="Times New Roman" pitchFamily="18" charset="0"/>
              </a:rPr>
              <a:t>) اين موضوع مانع از بروز </a:t>
            </a:r>
            <a:r>
              <a:rPr lang="en-US" b="1" dirty="0" err="1" smtClean="0">
                <a:latin typeface="Times New Roman" pitchFamily="18" charset="0"/>
                <a:cs typeface="Times New Roman" pitchFamily="18" charset="0"/>
              </a:rPr>
              <a:t>HBeAg</a:t>
            </a:r>
            <a:r>
              <a:rPr lang="en-US" b="1" dirty="0" smtClean="0">
                <a:latin typeface="Times New Roman" pitchFamily="18" charset="0"/>
                <a:cs typeface="Times New Roman" pitchFamily="18" charset="0"/>
              </a:rPr>
              <a:t> </a:t>
            </a:r>
            <a:r>
              <a:rPr lang="fa-IR" b="1" dirty="0" smtClean="0">
                <a:latin typeface="Times New Roman" pitchFamily="18" charset="0"/>
                <a:cs typeface="Times New Roman" pitchFamily="18" charset="0"/>
              </a:rPr>
              <a:t> ميشود.به همين دليل، اين بيماران با وجود منفي بودن </a:t>
            </a:r>
            <a:r>
              <a:rPr lang="en-US" b="1" dirty="0" err="1" smtClean="0">
                <a:latin typeface="Times New Roman" pitchFamily="18" charset="0"/>
                <a:cs typeface="Times New Roman" pitchFamily="18" charset="0"/>
              </a:rPr>
              <a:t>HBeAg</a:t>
            </a:r>
            <a:r>
              <a:rPr lang="en-US" b="1" dirty="0" smtClean="0">
                <a:latin typeface="Times New Roman" pitchFamily="18" charset="0"/>
                <a:cs typeface="Times New Roman" pitchFamily="18" charset="0"/>
              </a:rPr>
              <a:t> ، </a:t>
            </a:r>
            <a:r>
              <a:rPr lang="fa-IR" b="1" dirty="0" smtClean="0">
                <a:latin typeface="Times New Roman" pitchFamily="18" charset="0"/>
                <a:cs typeface="Times New Roman" pitchFamily="18" charset="0"/>
              </a:rPr>
              <a:t>به دليل حضور ويروس فعال در خون، عفونت زا ميباشند.</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2102</TotalTime>
  <Words>6161</Words>
  <Application>Microsoft Office PowerPoint</Application>
  <PresentationFormat>On-screen Show (4:3)</PresentationFormat>
  <Paragraphs>540</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Flow</vt:lpstr>
      <vt:lpstr>تفسیر و ارزیابی نتایج آزمایشات ایمنولوژی در تشخیص بیماری هپاتیت</vt:lpstr>
      <vt:lpstr>هپاتیت های ویروسی</vt:lpstr>
      <vt:lpstr>انواع هپاتیت های ویروسی</vt:lpstr>
      <vt:lpstr>Slide 4</vt:lpstr>
      <vt:lpstr>هپاتيت B</vt:lpstr>
      <vt:lpstr>اپيدميولوژي</vt:lpstr>
      <vt:lpstr>هپاتيت  B</vt:lpstr>
      <vt:lpstr>شاخصهاي ويروسي</vt:lpstr>
      <vt:lpstr>شاخصهاي ويروسي</vt:lpstr>
      <vt:lpstr>شاخصهاي ويروسي</vt:lpstr>
      <vt:lpstr>شاخصهاي ويروسي</vt:lpstr>
      <vt:lpstr>شاخصهاي ويروسي</vt:lpstr>
      <vt:lpstr>نکات مهم</vt:lpstr>
      <vt:lpstr>شاخصهاي سرولوژيك عفونت هپاتيت B همراه با اهميت تشخيصي و باليني آنها</vt:lpstr>
      <vt:lpstr>                  راههای انتقال</vt:lpstr>
      <vt:lpstr>انتقال از مادر به جنين(Vertical)</vt:lpstr>
      <vt:lpstr>انتقال افقي (Horizontal)</vt:lpstr>
      <vt:lpstr>يافته هاي آزمايشگاهي در هپاتيت حاد B</vt:lpstr>
      <vt:lpstr>ALT/AST</vt:lpstr>
      <vt:lpstr>يافته هاي آزمايشگاهي در هپاتيت حاد B</vt:lpstr>
      <vt:lpstr>سير عفونت هپاتيت حاد B  و مؤلفه هاي آزمايشگاهي</vt:lpstr>
      <vt:lpstr>يافته هاي آزمايشگاهي در هپاتيت حاد B</vt:lpstr>
      <vt:lpstr>عفونت مزمن هپاتيت  B</vt:lpstr>
      <vt:lpstr>فاز تكثيري</vt:lpstr>
      <vt:lpstr>فاز تكثيري</vt:lpstr>
      <vt:lpstr>فاز غيرتكثيري (حامل مزمن بدون علامت)</vt:lpstr>
      <vt:lpstr>Slide 27</vt:lpstr>
      <vt:lpstr>سير سرولوژيك هپاتيت مزمن B</vt:lpstr>
      <vt:lpstr>تست های آزمایشگاهی</vt:lpstr>
      <vt:lpstr>نکات مهم</vt:lpstr>
      <vt:lpstr>واکسیناسیون</vt:lpstr>
      <vt:lpstr>Slide 32</vt:lpstr>
      <vt:lpstr>واکسیناسیون</vt:lpstr>
      <vt:lpstr>واکسیناسیون  هپاتیتB  برای افراد زیر توصیه می گردد:</vt:lpstr>
      <vt:lpstr>واکسیناسیون  هپاتیتB  برای افراد زیر توصیه می گردد:</vt:lpstr>
      <vt:lpstr>اندیکاسیون دوز یادآور</vt:lpstr>
      <vt:lpstr>Slide 37</vt:lpstr>
      <vt:lpstr>Slide 38</vt:lpstr>
      <vt:lpstr>Slide 39</vt:lpstr>
      <vt:lpstr>نکته: تمام افرادی که  HBs Ab بالای U/ml 20 &lt;  دارند ایمن محسوب میشوند.</vt:lpstr>
      <vt:lpstr>Slide 41</vt:lpstr>
      <vt:lpstr>Slide 42</vt:lpstr>
      <vt:lpstr>Slide 43</vt:lpstr>
      <vt:lpstr>Slide 44</vt:lpstr>
      <vt:lpstr>Slide 45</vt:lpstr>
      <vt:lpstr>اپیدمیولوژی</vt:lpstr>
      <vt:lpstr>اپیدمیولوژی بیماری در ایران</vt:lpstr>
      <vt:lpstr>هپاتیت C</vt:lpstr>
      <vt:lpstr>هپاتیت C</vt:lpstr>
      <vt:lpstr>هپاتیت C</vt:lpstr>
      <vt:lpstr>تشخیص آزمایشگاهی هپاتیت C</vt:lpstr>
      <vt:lpstr>تشخیص</vt:lpstr>
      <vt:lpstr>تشخیص</vt:lpstr>
      <vt:lpstr>Slide 54</vt:lpstr>
      <vt:lpstr>Slide 55</vt:lpstr>
      <vt:lpstr>درخواست آزمایشات اولیه درمبتلایان به هپاتيت مزمن</vt:lpstr>
      <vt:lpstr>اقدامات کنترلی و پیشگیری اولیه</vt:lpstr>
      <vt:lpstr>Slide 58</vt:lpstr>
      <vt:lpstr>هپاتیت D</vt:lpstr>
      <vt:lpstr>هپاتیت D</vt:lpstr>
      <vt:lpstr>هپاتیت D</vt:lpstr>
      <vt:lpstr>عفونت همزمان (Coinfection) هپاتيت Bو D</vt:lpstr>
      <vt:lpstr>Slide 63</vt:lpstr>
      <vt:lpstr>هپاتیت A</vt:lpstr>
      <vt:lpstr>هپاتیت A</vt:lpstr>
      <vt:lpstr>هپاتیت A</vt:lpstr>
      <vt:lpstr>Slide 67</vt:lpstr>
      <vt:lpstr>هپاتیت E</vt:lpstr>
      <vt:lpstr>هپاتیت E</vt:lpstr>
      <vt:lpstr>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هپاتیت و تشخیص آزمایشگاهی</dc:title>
  <dc:creator>User</dc:creator>
  <cp:lastModifiedBy>User</cp:lastModifiedBy>
  <cp:revision>293</cp:revision>
  <dcterms:created xsi:type="dcterms:W3CDTF">2018-09-09T07:57:23Z</dcterms:created>
  <dcterms:modified xsi:type="dcterms:W3CDTF">2018-11-18T04:40:57Z</dcterms:modified>
</cp:coreProperties>
</file>