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345" r:id="rId3"/>
    <p:sldId id="408" r:id="rId4"/>
    <p:sldId id="383" r:id="rId5"/>
    <p:sldId id="453" r:id="rId6"/>
    <p:sldId id="449" r:id="rId7"/>
    <p:sldId id="450" r:id="rId8"/>
    <p:sldId id="451" r:id="rId9"/>
    <p:sldId id="454" r:id="rId10"/>
    <p:sldId id="455" r:id="rId11"/>
    <p:sldId id="456" r:id="rId12"/>
    <p:sldId id="457" r:id="rId13"/>
    <p:sldId id="459" r:id="rId14"/>
    <p:sldId id="444" r:id="rId15"/>
    <p:sldId id="411" r:id="rId16"/>
    <p:sldId id="412" r:id="rId17"/>
    <p:sldId id="385" r:id="rId18"/>
    <p:sldId id="386" r:id="rId19"/>
    <p:sldId id="438" r:id="rId20"/>
    <p:sldId id="414" r:id="rId21"/>
    <p:sldId id="418" r:id="rId22"/>
    <p:sldId id="419" r:id="rId23"/>
    <p:sldId id="420" r:id="rId24"/>
    <p:sldId id="392" r:id="rId25"/>
    <p:sldId id="421" r:id="rId26"/>
    <p:sldId id="422" r:id="rId27"/>
    <p:sldId id="423" r:id="rId28"/>
    <p:sldId id="425" r:id="rId29"/>
    <p:sldId id="417" r:id="rId30"/>
    <p:sldId id="426" r:id="rId31"/>
    <p:sldId id="413" r:id="rId32"/>
    <p:sldId id="428" r:id="rId33"/>
    <p:sldId id="439" r:id="rId34"/>
    <p:sldId id="462" r:id="rId35"/>
    <p:sldId id="429" r:id="rId36"/>
    <p:sldId id="430" r:id="rId37"/>
    <p:sldId id="461" r:id="rId38"/>
    <p:sldId id="431" r:id="rId39"/>
    <p:sldId id="432" r:id="rId40"/>
    <p:sldId id="440" r:id="rId41"/>
    <p:sldId id="460" r:id="rId42"/>
    <p:sldId id="441" r:id="rId43"/>
    <p:sldId id="442" r:id="rId44"/>
    <p:sldId id="295"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201" autoAdjust="0"/>
  </p:normalViewPr>
  <p:slideViewPr>
    <p:cSldViewPr>
      <p:cViewPr varScale="1">
        <p:scale>
          <a:sx n="62" d="100"/>
          <a:sy n="62" d="100"/>
        </p:scale>
        <p:origin x="-159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4E5F82-901D-4ADA-8906-7434037EEA16}" type="datetimeFigureOut">
              <a:rPr lang="en-US" smtClean="0"/>
              <a:pPr/>
              <a:t>11/20/2018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548FC0-C25B-4D3B-A81C-2E156201739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fa.wikipedia.org/wiki/%D9%81%DB%8C%D8%A8%D8%B1%DB%8C%D9%86" TargetMode="External"/><Relationship Id="rId3" Type="http://schemas.openxmlformats.org/officeDocument/2006/relationships/hyperlink" Target="https://en.wikipedia.org/wiki/Kallikrein" TargetMode="External"/><Relationship Id="rId7" Type="http://schemas.openxmlformats.org/officeDocument/2006/relationships/hyperlink" Target="https://fa.wikipedia.org/wiki/%D9%85%D8%A7%D8%B1%DA%AF%D8%B2%DB%8C%D8%AF%DA%AF%DB%8C" TargetMode="External"/><Relationship Id="rId12" Type="http://schemas.openxmlformats.org/officeDocument/2006/relationships/hyperlink" Target="https://fa.wikipedia.org/wiki/%D8%B4%D9%88%DA%A9"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fa.wikipedia.org/wiki/%D8%B3%D8%B1%D8%B7%D8%A7%D9%86" TargetMode="External"/><Relationship Id="rId11" Type="http://schemas.openxmlformats.org/officeDocument/2006/relationships/hyperlink" Target="https://fa.wikipedia.org/wiki/%D9%BE%D8%B1%D9%88%D8%AA%D8%A6%DB%8C%D9%86" TargetMode="External"/><Relationship Id="rId5" Type="http://schemas.openxmlformats.org/officeDocument/2006/relationships/hyperlink" Target="https://fa.wikipedia.org/wiki/%D8%A7%D9%86%D8%B9%D9%82%D8%A7%D8%AF_%D8%AE%D9%88%D9%86" TargetMode="External"/><Relationship Id="rId10" Type="http://schemas.openxmlformats.org/officeDocument/2006/relationships/hyperlink" Target="https://fa.wikipedia.org/wiki/%D9%BE%D9%84%D8%A7%DA%A9%D8%AA" TargetMode="External"/><Relationship Id="rId4" Type="http://schemas.openxmlformats.org/officeDocument/2006/relationships/hyperlink" Target="https://fa.wikipedia.org/wiki/%D8%B2%D8%A8%D8%A7%D9%86_%D8%A7%D9%86%DA%AF%D9%84%DB%8C%D8%B3%DB%8C" TargetMode="External"/><Relationship Id="rId9" Type="http://schemas.openxmlformats.org/officeDocument/2006/relationships/hyperlink" Target="https://fa.wikipedia.org/wiki/%D8%AA%D8%B1%D9%88%D9%85%D8%A8%D9%88%D8%B2"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fa.wikipedia.org/wiki/%D8%A7%DB%8C_%DA%A9%D9%84%D8%A7%DB%8C" TargetMode="External"/><Relationship Id="rId13" Type="http://schemas.openxmlformats.org/officeDocument/2006/relationships/hyperlink" Target="https://fa.wikipedia.org/wiki/%D8%A7%D8%B3%D8%AA%D8%B1%D9%BE%D8%AA%D9%88%DA%A9%D9%88%DA%A9" TargetMode="External"/><Relationship Id="rId3" Type="http://schemas.openxmlformats.org/officeDocument/2006/relationships/hyperlink" Target="https://fa.wikipedia.org/wiki/%D8%B3%D9%86%DA%AF_%DA%A9%DB%8C%D8%B3%D9%87_%D8%B5%D9%81%D8%B1%D8%A7" TargetMode="External"/><Relationship Id="rId7" Type="http://schemas.openxmlformats.org/officeDocument/2006/relationships/hyperlink" Target="https://fa.wikipedia.org/wiki/%DA%AF%D8%B1%D9%85_%D9%85%D9%86%D9%81%DB%8C" TargetMode="External"/><Relationship Id="rId12" Type="http://schemas.openxmlformats.org/officeDocument/2006/relationships/hyperlink" Target="https://fa.wikipedia.org/w/index.php?title=%D8%A2%D9%86%D8%AA%D8%B1%D9%88%D8%A8%D8%A7%DA%A9%E2%80%8C%D8%AA%D8%B1&amp;action=edit&amp;redlink=1"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s://fa.wikipedia.org/wiki/%D8%A8%D8%A7%DA%A9%D8%AA%D8%B1%DB%8C" TargetMode="External"/><Relationship Id="rId11" Type="http://schemas.openxmlformats.org/officeDocument/2006/relationships/hyperlink" Target="https://fa.wikipedia.org/w/index.php?title=%D8%A8%D8%A7%DA%A9%D8%AA%D8%B1%D9%88%D8%A6%DB%8C%D8%AF&amp;action=edit&amp;redlink=1" TargetMode="External"/><Relationship Id="rId5" Type="http://schemas.openxmlformats.org/officeDocument/2006/relationships/hyperlink" Target="https://fa.wikipedia.org/wiki/%D8%B9%D9%81%D9%88%D9%86%D8%AA" TargetMode="External"/><Relationship Id="rId10" Type="http://schemas.openxmlformats.org/officeDocument/2006/relationships/hyperlink" Target="https://fa.wikipedia.org/wiki/%DA%A9%D9%84%D9%88%D8%B3%D8%AA%D8%B1%DB%8C%D8%AF%DB%8C%D9%88%D9%85" TargetMode="External"/><Relationship Id="rId4" Type="http://schemas.openxmlformats.org/officeDocument/2006/relationships/hyperlink" Target="https://fa.wikipedia.org/wiki/%DA%A9%D9%84%D9%87_%D8%B3%DB%8C%D8%B3%D8%AA%DB%8C%D8%AA" TargetMode="External"/><Relationship Id="rId9" Type="http://schemas.openxmlformats.org/officeDocument/2006/relationships/hyperlink" Target="https://fa.wikipedia.org/wiki/%DA%A9%D9%84%D8%A8%D8%B3%DB%8C%D9%84%D8%A7" TargetMode="External"/><Relationship Id="rId14" Type="http://schemas.openxmlformats.org/officeDocument/2006/relationships/hyperlink" Target="https://fa.wikipedia.org/wiki/%D8%B3%D9%BE%D8%B3%DB%8C%D8%B3"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548FC0-C25B-4D3B-A81C-2E1562017390}"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844B9939-9D1D-4E6D-9EF4-AA61651020FE}" type="slidenum">
              <a:rPr lang="ar-SA" smtClean="0"/>
              <a:pPr/>
              <a:t>12</a:t>
            </a:fld>
            <a:endParaRPr lang="en-US" smtClean="0"/>
          </a:p>
        </p:txBody>
      </p:sp>
      <p:sp>
        <p:nvSpPr>
          <p:cNvPr id="135171" name="Rectangle 2"/>
          <p:cNvSpPr>
            <a:spLocks noRo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fa-I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en-US" sz="1200" b="1" dirty="0" err="1" smtClean="0"/>
              <a:t>canalicular</a:t>
            </a:r>
            <a:r>
              <a:rPr lang="en-US" sz="1200" b="1" dirty="0" smtClean="0"/>
              <a:t> </a:t>
            </a:r>
            <a:r>
              <a:rPr lang="en-US" sz="1200" b="1" dirty="0" err="1" smtClean="0"/>
              <a:t>multispecific</a:t>
            </a:r>
            <a:r>
              <a:rPr lang="en-US" sz="1200" b="1" dirty="0" smtClean="0"/>
              <a:t> organic anion transporter.</a:t>
            </a:r>
            <a:r>
              <a:rPr lang="fa-IR" sz="1200" b="1" dirty="0" smtClean="0"/>
              <a:t>  ترانسپورتر مجاری چند آنیونی</a:t>
            </a:r>
            <a:endParaRPr lang="en-US" dirty="0"/>
          </a:p>
        </p:txBody>
      </p:sp>
      <p:sp>
        <p:nvSpPr>
          <p:cNvPr id="4" name="Slide Number Placeholder 3"/>
          <p:cNvSpPr>
            <a:spLocks noGrp="1"/>
          </p:cNvSpPr>
          <p:nvPr>
            <p:ph type="sldNum" sz="quarter" idx="10"/>
          </p:nvPr>
        </p:nvSpPr>
        <p:spPr/>
        <p:txBody>
          <a:bodyPr/>
          <a:lstStyle/>
          <a:p>
            <a:fld id="{EA548FC0-C25B-4D3B-A81C-2E1562017390}"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Focal: </a:t>
            </a:r>
            <a:r>
              <a:rPr lang="fa-IR" dirty="0" smtClean="0"/>
              <a:t>کانونی، مرکزی </a:t>
            </a:r>
            <a:endParaRPr lang="en-US" dirty="0"/>
          </a:p>
        </p:txBody>
      </p:sp>
      <p:sp>
        <p:nvSpPr>
          <p:cNvPr id="4" name="Slide Number Placeholder 3"/>
          <p:cNvSpPr>
            <a:spLocks noGrp="1"/>
          </p:cNvSpPr>
          <p:nvPr>
            <p:ph type="sldNum" sz="quarter" idx="10"/>
          </p:nvPr>
        </p:nvSpPr>
        <p:spPr/>
        <p:txBody>
          <a:bodyPr/>
          <a:lstStyle/>
          <a:p>
            <a:fld id="{EA548FC0-C25B-4D3B-A81C-2E1562017390}"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548FC0-C25B-4D3B-A81C-2E1562017390}" type="slidenum">
              <a:rPr lang="en-US" smtClean="0"/>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548FC0-C25B-4D3B-A81C-2E1562017390}" type="slidenum">
              <a:rPr lang="en-US" smtClean="0"/>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err="1" smtClean="0">
                <a:solidFill>
                  <a:schemeClr val="tx1"/>
                </a:solidFill>
                <a:latin typeface="+mn-lt"/>
                <a:ea typeface="+mn-ea"/>
                <a:cs typeface="+mn-cs"/>
              </a:rPr>
              <a:t>Steatosis</a:t>
            </a:r>
            <a:r>
              <a:rPr lang="en-US" sz="1200" b="0" i="0" kern="1200" dirty="0" smtClean="0">
                <a:solidFill>
                  <a:schemeClr val="tx1"/>
                </a:solidFill>
                <a:latin typeface="+mn-lt"/>
                <a:ea typeface="+mn-ea"/>
                <a:cs typeface="+mn-cs"/>
              </a:rPr>
              <a:t> (also called fatty change, fatty degeneration, or adipose degeneration) is the process describing the abnormal retention of lipids within a cell. </a:t>
            </a:r>
            <a:r>
              <a:rPr lang="fa-IR" sz="1200" b="0" i="0" kern="1200" dirty="0" smtClean="0">
                <a:solidFill>
                  <a:schemeClr val="tx1"/>
                </a:solidFill>
                <a:latin typeface="+mn-lt"/>
                <a:ea typeface="+mn-ea"/>
                <a:cs typeface="+mn-cs"/>
              </a:rPr>
              <a:t>چرب شدن و نفوذ چربی به سلول کبد</a:t>
            </a:r>
            <a:endParaRPr lang="en-US" sz="1200" b="0"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Basal Ganglia</a:t>
            </a:r>
            <a:r>
              <a:rPr lang="en-US" sz="1200" b="0" i="0" kern="1200" dirty="0" smtClean="0">
                <a:solidFill>
                  <a:schemeClr val="tx1"/>
                </a:solidFill>
                <a:latin typeface="+mn-lt"/>
                <a:ea typeface="+mn-ea"/>
                <a:cs typeface="+mn-cs"/>
              </a:rPr>
              <a:t>: a group of structures linked to the thalamus in the base of the brain and involved in coordination of movement.</a:t>
            </a:r>
            <a:endParaRPr lang="en-US" dirty="0"/>
          </a:p>
        </p:txBody>
      </p:sp>
      <p:sp>
        <p:nvSpPr>
          <p:cNvPr id="4" name="Slide Number Placeholder 3"/>
          <p:cNvSpPr>
            <a:spLocks noGrp="1"/>
          </p:cNvSpPr>
          <p:nvPr>
            <p:ph type="sldNum" sz="quarter" idx="10"/>
          </p:nvPr>
        </p:nvSpPr>
        <p:spPr/>
        <p:txBody>
          <a:bodyPr/>
          <a:lstStyle/>
          <a:p>
            <a:fld id="{EA548FC0-C25B-4D3B-A81C-2E1562017390}" type="slidenum">
              <a:rPr lang="en-US" smtClean="0"/>
              <a:pPr/>
              <a:t>26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C1</a:t>
            </a:r>
            <a:r>
              <a:rPr lang="en-US" sz="1200" b="0" i="0" kern="1200" dirty="0" smtClean="0">
                <a:solidFill>
                  <a:schemeClr val="tx1"/>
                </a:solidFill>
                <a:latin typeface="+mn-lt"/>
                <a:ea typeface="+mn-ea"/>
                <a:cs typeface="+mn-cs"/>
              </a:rPr>
              <a:t>-</a:t>
            </a:r>
            <a:r>
              <a:rPr lang="en-US" sz="1200" b="1" i="0" kern="1200" dirty="0" smtClean="0">
                <a:solidFill>
                  <a:schemeClr val="tx1"/>
                </a:solidFill>
                <a:latin typeface="+mn-lt"/>
                <a:ea typeface="+mn-ea"/>
                <a:cs typeface="+mn-cs"/>
              </a:rPr>
              <a:t>inhibitor</a:t>
            </a:r>
            <a:r>
              <a:rPr lang="en-US" sz="1200" b="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C1</a:t>
            </a:r>
            <a:r>
              <a:rPr lang="en-US" sz="1200" b="0" i="0" kern="1200" dirty="0" smtClean="0">
                <a:solidFill>
                  <a:schemeClr val="tx1"/>
                </a:solidFill>
                <a:latin typeface="+mn-lt"/>
                <a:ea typeface="+mn-ea"/>
                <a:cs typeface="+mn-cs"/>
              </a:rPr>
              <a:t>-inh, </a:t>
            </a:r>
            <a:r>
              <a:rPr lang="en-US" sz="1200" b="1" i="0" kern="1200" dirty="0" smtClean="0">
                <a:solidFill>
                  <a:schemeClr val="tx1"/>
                </a:solidFill>
                <a:latin typeface="+mn-lt"/>
                <a:ea typeface="+mn-ea"/>
                <a:cs typeface="+mn-cs"/>
              </a:rPr>
              <a:t>C1 esterase inhibitor</a:t>
            </a:r>
            <a:r>
              <a:rPr lang="en-US" sz="1200" b="0" i="0" kern="1200" dirty="0" smtClean="0">
                <a:solidFill>
                  <a:schemeClr val="tx1"/>
                </a:solidFill>
                <a:latin typeface="+mn-lt"/>
                <a:ea typeface="+mn-ea"/>
                <a:cs typeface="+mn-cs"/>
              </a:rPr>
              <a:t>) is a protease </a:t>
            </a:r>
            <a:r>
              <a:rPr lang="en-US" sz="1200" b="1" i="0" kern="1200" dirty="0" err="1" smtClean="0">
                <a:solidFill>
                  <a:schemeClr val="tx1"/>
                </a:solidFill>
                <a:latin typeface="+mn-lt"/>
                <a:ea typeface="+mn-ea"/>
                <a:cs typeface="+mn-cs"/>
              </a:rPr>
              <a:t>inhibitor</a:t>
            </a:r>
            <a:r>
              <a:rPr lang="en-US" sz="1200" b="0" i="0" kern="1200" dirty="0" err="1" smtClean="0">
                <a:solidFill>
                  <a:schemeClr val="tx1"/>
                </a:solidFill>
                <a:latin typeface="+mn-lt"/>
                <a:ea typeface="+mn-ea"/>
                <a:cs typeface="+mn-cs"/>
              </a:rPr>
              <a:t>belonging</a:t>
            </a:r>
            <a:r>
              <a:rPr lang="en-US" sz="1200" b="0" i="0" kern="1200" dirty="0" smtClean="0">
                <a:solidFill>
                  <a:schemeClr val="tx1"/>
                </a:solidFill>
                <a:latin typeface="+mn-lt"/>
                <a:ea typeface="+mn-ea"/>
                <a:cs typeface="+mn-cs"/>
              </a:rPr>
              <a:t> to the </a:t>
            </a:r>
            <a:r>
              <a:rPr lang="en-US" sz="1200" b="0" i="0" kern="1200" dirty="0" err="1" smtClean="0">
                <a:solidFill>
                  <a:schemeClr val="tx1"/>
                </a:solidFill>
                <a:latin typeface="+mn-lt"/>
                <a:ea typeface="+mn-ea"/>
                <a:cs typeface="+mn-cs"/>
              </a:rPr>
              <a:t>serpin</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superfamily</a:t>
            </a:r>
            <a:r>
              <a:rPr lang="en-US" sz="1200" b="0" i="0" kern="1200" dirty="0" smtClean="0">
                <a:solidFill>
                  <a:schemeClr val="tx1"/>
                </a:solidFill>
                <a:latin typeface="+mn-lt"/>
                <a:ea typeface="+mn-ea"/>
                <a:cs typeface="+mn-cs"/>
              </a:rPr>
              <a:t>. Its main function is </a:t>
            </a:r>
            <a:r>
              <a:rPr lang="en-US" sz="1200" b="0" i="0" kern="1200" dirty="0" err="1" smtClean="0">
                <a:solidFill>
                  <a:schemeClr val="tx1"/>
                </a:solidFill>
                <a:latin typeface="+mn-lt"/>
                <a:ea typeface="+mn-ea"/>
                <a:cs typeface="+mn-cs"/>
              </a:rPr>
              <a:t>the</a:t>
            </a:r>
            <a:r>
              <a:rPr lang="en-US" sz="1200" b="1" i="0" kern="1200" dirty="0" err="1" smtClean="0">
                <a:solidFill>
                  <a:schemeClr val="tx1"/>
                </a:solidFill>
                <a:latin typeface="+mn-lt"/>
                <a:ea typeface="+mn-ea"/>
                <a:cs typeface="+mn-cs"/>
              </a:rPr>
              <a:t>inhibition</a:t>
            </a:r>
            <a:r>
              <a:rPr lang="en-US" sz="1200" b="0" i="0" kern="1200" dirty="0" smtClean="0">
                <a:solidFill>
                  <a:schemeClr val="tx1"/>
                </a:solidFill>
                <a:latin typeface="+mn-lt"/>
                <a:ea typeface="+mn-ea"/>
                <a:cs typeface="+mn-cs"/>
              </a:rPr>
              <a:t> of the complement system to prevent spontaneous activation. C1-inhibitor also inhibits proteases of the </a:t>
            </a:r>
            <a:r>
              <a:rPr lang="en-US" sz="1200" b="0" i="0" kern="1200" dirty="0" err="1" smtClean="0">
                <a:solidFill>
                  <a:schemeClr val="tx1"/>
                </a:solidFill>
                <a:latin typeface="+mn-lt"/>
                <a:ea typeface="+mn-ea"/>
                <a:cs typeface="+mn-cs"/>
              </a:rPr>
              <a:t>fibrinolytic</a:t>
            </a:r>
            <a:r>
              <a:rPr lang="en-US" sz="1200" b="0" i="0" kern="1200" dirty="0" smtClean="0">
                <a:solidFill>
                  <a:schemeClr val="tx1"/>
                </a:solidFill>
                <a:latin typeface="+mn-lt"/>
                <a:ea typeface="+mn-ea"/>
                <a:cs typeface="+mn-cs"/>
              </a:rPr>
              <a:t>, clotting, and </a:t>
            </a:r>
            <a:r>
              <a:rPr lang="en-US" sz="1200" b="0" i="0" kern="1200" dirty="0" err="1" smtClean="0">
                <a:solidFill>
                  <a:schemeClr val="tx1"/>
                </a:solidFill>
                <a:latin typeface="+mn-lt"/>
                <a:ea typeface="+mn-ea"/>
                <a:cs typeface="+mn-cs"/>
              </a:rPr>
              <a:t>kinin</a:t>
            </a:r>
            <a:r>
              <a:rPr lang="en-US" sz="1200" b="0" i="0" kern="1200" dirty="0" smtClean="0">
                <a:solidFill>
                  <a:schemeClr val="tx1"/>
                </a:solidFill>
                <a:latin typeface="+mn-lt"/>
                <a:ea typeface="+mn-ea"/>
                <a:cs typeface="+mn-cs"/>
              </a:rPr>
              <a:t> pathways. Note that C1-inhibitor is the most important physiological inhibitor of plasma </a:t>
            </a:r>
            <a:r>
              <a:rPr lang="en-US" sz="1200" b="0" i="0" u="none" strike="noStrike" kern="1200" dirty="0" err="1" smtClean="0">
                <a:solidFill>
                  <a:schemeClr val="tx1"/>
                </a:solidFill>
                <a:latin typeface="+mn-lt"/>
                <a:ea typeface="+mn-ea"/>
                <a:cs typeface="+mn-cs"/>
                <a:hlinkClick r:id="rId3" tooltip="Kallikrein"/>
              </a:rPr>
              <a:t>kallikrein</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fXIa</a:t>
            </a:r>
            <a:r>
              <a:rPr lang="en-US" sz="1200" b="0" i="0" kern="1200" dirty="0" smtClean="0">
                <a:solidFill>
                  <a:schemeClr val="tx1"/>
                </a:solidFill>
                <a:latin typeface="+mn-lt"/>
                <a:ea typeface="+mn-ea"/>
                <a:cs typeface="+mn-cs"/>
              </a:rPr>
              <a:t>, and </a:t>
            </a:r>
            <a:r>
              <a:rPr lang="en-US" sz="1200" b="0" i="0" kern="1200" dirty="0" err="1" smtClean="0">
                <a:solidFill>
                  <a:schemeClr val="tx1"/>
                </a:solidFill>
                <a:latin typeface="+mn-lt"/>
                <a:ea typeface="+mn-ea"/>
                <a:cs typeface="+mn-cs"/>
              </a:rPr>
              <a:t>fXIIa</a:t>
            </a:r>
            <a:r>
              <a:rPr lang="en-US" sz="1200" b="0" i="0" kern="1200" dirty="0" smtClean="0">
                <a:solidFill>
                  <a:schemeClr val="tx1"/>
                </a:solidFill>
                <a:latin typeface="+mn-lt"/>
                <a:ea typeface="+mn-ea"/>
                <a:cs typeface="+mn-cs"/>
              </a:rPr>
              <a:t>.</a:t>
            </a:r>
          </a:p>
          <a:p>
            <a:r>
              <a:rPr lang="fa-IR" sz="1200" b="1" i="0" kern="1200" dirty="0" smtClean="0">
                <a:solidFill>
                  <a:schemeClr val="tx1"/>
                </a:solidFill>
                <a:latin typeface="+mn-lt"/>
                <a:ea typeface="+mn-ea"/>
                <a:cs typeface="+mn-cs"/>
              </a:rPr>
              <a:t>انعقاد درونرگی منتشر</a:t>
            </a:r>
            <a:r>
              <a:rPr lang="fa-IR" sz="1200" b="0" i="0" kern="1200" dirty="0" smtClean="0">
                <a:solidFill>
                  <a:schemeClr val="tx1"/>
                </a:solidFill>
                <a:latin typeface="+mn-lt"/>
                <a:ea typeface="+mn-ea"/>
                <a:cs typeface="+mn-cs"/>
              </a:rPr>
              <a:t> (به </a:t>
            </a:r>
            <a:r>
              <a:rPr lang="fa-IR" sz="1200" b="0" i="0" u="none" strike="noStrike" kern="1200" dirty="0" smtClean="0">
                <a:solidFill>
                  <a:schemeClr val="tx1"/>
                </a:solidFill>
                <a:latin typeface="+mn-lt"/>
                <a:ea typeface="+mn-ea"/>
                <a:cs typeface="+mn-cs"/>
                <a:hlinkClick r:id="rId4" tooltip="زبان انگلیسی"/>
              </a:rPr>
              <a:t>انگلیسی</a:t>
            </a:r>
            <a:r>
              <a:rPr lang="fa-IR" sz="1200" b="0" i="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Disseminated intravascular coagulation) </a:t>
            </a:r>
            <a:r>
              <a:rPr lang="fa-IR" sz="1200" b="0" i="0" kern="1200" dirty="0" smtClean="0">
                <a:solidFill>
                  <a:schemeClr val="tx1"/>
                </a:solidFill>
                <a:latin typeface="+mn-lt"/>
                <a:ea typeface="+mn-ea"/>
                <a:cs typeface="+mn-cs"/>
              </a:rPr>
              <a:t>یا (به </a:t>
            </a:r>
            <a:r>
              <a:rPr lang="fa-IR" sz="1200" b="0" i="0" u="none" strike="noStrike" kern="1200" dirty="0" smtClean="0">
                <a:solidFill>
                  <a:schemeClr val="tx1"/>
                </a:solidFill>
                <a:latin typeface="+mn-lt"/>
                <a:ea typeface="+mn-ea"/>
                <a:cs typeface="+mn-cs"/>
                <a:hlinkClick r:id="rId4" tooltip="زبان انگلیسی"/>
              </a:rPr>
              <a:t>انگلیسی</a:t>
            </a:r>
            <a:r>
              <a:rPr lang="fa-IR" sz="1200" b="0" i="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DIC) </a:t>
            </a:r>
            <a:r>
              <a:rPr lang="fa-IR" sz="1200" b="0" i="0" kern="1200" dirty="0" smtClean="0">
                <a:solidFill>
                  <a:schemeClr val="tx1"/>
                </a:solidFill>
                <a:latin typeface="+mn-lt"/>
                <a:ea typeface="+mn-ea"/>
                <a:cs typeface="+mn-cs"/>
              </a:rPr>
              <a:t>یا اختلال انعقادی منتشر که به‌معنی فعال‌شدن سیستم </a:t>
            </a:r>
            <a:r>
              <a:rPr lang="fa-IR" sz="1200" b="0" i="0" u="none" strike="noStrike" kern="1200" dirty="0" smtClean="0">
                <a:solidFill>
                  <a:schemeClr val="tx1"/>
                </a:solidFill>
                <a:latin typeface="+mn-lt"/>
                <a:ea typeface="+mn-ea"/>
                <a:cs typeface="+mn-cs"/>
                <a:hlinkClick r:id="rId5" tooltip="انعقاد خون"/>
              </a:rPr>
              <a:t>انعقاد خون</a:t>
            </a:r>
            <a:r>
              <a:rPr lang="fa-IR" sz="1200" b="0" i="0" kern="1200" dirty="0" smtClean="0">
                <a:solidFill>
                  <a:schemeClr val="tx1"/>
                </a:solidFill>
                <a:latin typeface="+mn-lt"/>
                <a:ea typeface="+mn-ea"/>
                <a:cs typeface="+mn-cs"/>
              </a:rPr>
              <a:t> به‌صورت منتشر در رگ‌های مختلف بدن است. حالتی خطرناک و کشنده‌است که به‌دلایل مختلفی مانند </a:t>
            </a:r>
            <a:r>
              <a:rPr lang="fa-IR" sz="1200" b="0" i="0" u="none" strike="noStrike" kern="1200" dirty="0" smtClean="0">
                <a:solidFill>
                  <a:schemeClr val="tx1"/>
                </a:solidFill>
                <a:latin typeface="+mn-lt"/>
                <a:ea typeface="+mn-ea"/>
                <a:cs typeface="+mn-cs"/>
                <a:hlinkClick r:id="rId6" tooltip="سرطان"/>
              </a:rPr>
              <a:t>سرطان</a:t>
            </a:r>
            <a:r>
              <a:rPr lang="fa-IR" sz="1200" b="0" i="0" kern="1200" dirty="0" smtClean="0">
                <a:solidFill>
                  <a:schemeClr val="tx1"/>
                </a:solidFill>
                <a:latin typeface="+mn-lt"/>
                <a:ea typeface="+mn-ea"/>
                <a:cs typeface="+mn-cs"/>
              </a:rPr>
              <a:t>، بیماری‌های زنان، عفونت، مسمومیت و </a:t>
            </a:r>
            <a:r>
              <a:rPr lang="fa-IR" sz="1200" b="0" i="0" u="none" strike="noStrike" kern="1200" dirty="0" smtClean="0">
                <a:solidFill>
                  <a:schemeClr val="tx1"/>
                </a:solidFill>
                <a:latin typeface="+mn-lt"/>
                <a:ea typeface="+mn-ea"/>
                <a:cs typeface="+mn-cs"/>
                <a:hlinkClick r:id="rId7" tooltip="مارگزیدگی"/>
              </a:rPr>
              <a:t>مارگزیدگی</a:t>
            </a:r>
            <a:r>
              <a:rPr lang="fa-IR" sz="1200" b="0" i="0" kern="1200" dirty="0" smtClean="0">
                <a:solidFill>
                  <a:schemeClr val="tx1"/>
                </a:solidFill>
                <a:latin typeface="+mn-lt"/>
                <a:ea typeface="+mn-ea"/>
                <a:cs typeface="+mn-cs"/>
              </a:rPr>
              <a:t> رخ می‌دهد.</a:t>
            </a:r>
          </a:p>
          <a:p>
            <a:r>
              <a:rPr lang="fa-IR" sz="1200" b="0" i="0" kern="1200" dirty="0" smtClean="0">
                <a:solidFill>
                  <a:schemeClr val="tx1"/>
                </a:solidFill>
                <a:latin typeface="+mn-lt"/>
                <a:ea typeface="+mn-ea"/>
                <a:cs typeface="+mn-cs"/>
              </a:rPr>
              <a:t>در انعقاد درون‌رگی منتشر به دنبال فعال شدن گسترده روند </a:t>
            </a:r>
            <a:r>
              <a:rPr lang="fa-IR" sz="1200" b="0" i="0" u="none" strike="noStrike" kern="1200" dirty="0" smtClean="0">
                <a:solidFill>
                  <a:schemeClr val="tx1"/>
                </a:solidFill>
                <a:latin typeface="+mn-lt"/>
                <a:ea typeface="+mn-ea"/>
                <a:cs typeface="+mn-cs"/>
                <a:hlinkClick r:id="rId5" tooltip="انعقاد خون"/>
              </a:rPr>
              <a:t>انعقاد خون</a:t>
            </a:r>
            <a:r>
              <a:rPr lang="fa-IR" sz="1200" b="0" i="0" kern="1200" dirty="0" smtClean="0">
                <a:solidFill>
                  <a:schemeClr val="tx1"/>
                </a:solidFill>
                <a:latin typeface="+mn-lt"/>
                <a:ea typeface="+mn-ea"/>
                <a:cs typeface="+mn-cs"/>
              </a:rPr>
              <a:t> نتیجه آن تشکیل </a:t>
            </a:r>
            <a:r>
              <a:rPr lang="fa-IR" sz="1200" b="0" i="0" u="none" strike="noStrike" kern="1200" dirty="0" smtClean="0">
                <a:solidFill>
                  <a:schemeClr val="tx1"/>
                </a:solidFill>
                <a:latin typeface="+mn-lt"/>
                <a:ea typeface="+mn-ea"/>
                <a:cs typeface="+mn-cs"/>
                <a:hlinkClick r:id="rId8" tooltip="فیبرین"/>
              </a:rPr>
              <a:t>فیبرین</a:t>
            </a:r>
            <a:r>
              <a:rPr lang="fa-IR" sz="1200" b="0" i="0" kern="1200" dirty="0" smtClean="0">
                <a:solidFill>
                  <a:schemeClr val="tx1"/>
                </a:solidFill>
                <a:latin typeface="+mn-lt"/>
                <a:ea typeface="+mn-ea"/>
                <a:cs typeface="+mn-cs"/>
              </a:rPr>
              <a:t> درون‌رگی و در نهایت انسداد </a:t>
            </a:r>
            <a:r>
              <a:rPr lang="fa-IR" sz="1200" b="0" i="0" u="none" strike="noStrike" kern="1200" dirty="0" smtClean="0">
                <a:solidFill>
                  <a:schemeClr val="tx1"/>
                </a:solidFill>
                <a:latin typeface="+mn-lt"/>
                <a:ea typeface="+mn-ea"/>
                <a:cs typeface="+mn-cs"/>
                <a:hlinkClick r:id="rId9" tooltip="ترومبوز"/>
              </a:rPr>
              <a:t>ترومبوزی</a:t>
            </a:r>
            <a:r>
              <a:rPr lang="fa-IR" sz="1200" b="0" i="0" kern="1200" dirty="0" smtClean="0">
                <a:solidFill>
                  <a:schemeClr val="tx1"/>
                </a:solidFill>
                <a:latin typeface="+mn-lt"/>
                <a:ea typeface="+mn-ea"/>
                <a:cs typeface="+mn-cs"/>
              </a:rPr>
              <a:t> عروق  کوچک و متوسط است . انعقاد درون رگی همچنین می‌تواند جریان خون ارگان‌ها را مختل و ممکن است در ایجاد نارسایی ارگان‌های متعدد شرکت نماید. همزمان مصرف </a:t>
            </a:r>
            <a:r>
              <a:rPr lang="fa-IR" sz="1200" b="0" i="0" u="none" strike="noStrike" kern="1200" dirty="0" smtClean="0">
                <a:solidFill>
                  <a:schemeClr val="tx1"/>
                </a:solidFill>
                <a:latin typeface="+mn-lt"/>
                <a:ea typeface="+mn-ea"/>
                <a:cs typeface="+mn-cs"/>
                <a:hlinkClick r:id="rId10" tooltip="پلاکت"/>
              </a:rPr>
              <a:t>پلاکت‌ها</a:t>
            </a:r>
            <a:r>
              <a:rPr lang="fa-IR" sz="1200" b="0" i="0" kern="1200" dirty="0" smtClean="0">
                <a:solidFill>
                  <a:schemeClr val="tx1"/>
                </a:solidFill>
                <a:latin typeface="+mn-lt"/>
                <a:ea typeface="+mn-ea"/>
                <a:cs typeface="+mn-cs"/>
              </a:rPr>
              <a:t> و </a:t>
            </a:r>
            <a:r>
              <a:rPr lang="fa-IR" sz="1200" b="0" i="0" u="none" strike="noStrike" kern="1200" dirty="0" smtClean="0">
                <a:solidFill>
                  <a:schemeClr val="tx1"/>
                </a:solidFill>
                <a:latin typeface="+mn-lt"/>
                <a:ea typeface="+mn-ea"/>
                <a:cs typeface="+mn-cs"/>
                <a:hlinkClick r:id="rId11" tooltip="پروتئین"/>
              </a:rPr>
              <a:t>پروتئین‌های</a:t>
            </a:r>
            <a:r>
              <a:rPr lang="fa-IR" sz="1200" b="0" i="0" kern="1200" dirty="0" smtClean="0">
                <a:solidFill>
                  <a:schemeClr val="tx1"/>
                </a:solidFill>
                <a:latin typeface="+mn-lt"/>
                <a:ea typeface="+mn-ea"/>
                <a:cs typeface="+mn-cs"/>
              </a:rPr>
              <a:t> انعقادی باعث کاهش آنها در پلاسما شده و امکان دارد که منجر به خونریزی شدید شود.در یک بیمار مبتلا به انعقاد درون‌رگی منتشر خونریزی، </a:t>
            </a:r>
            <a:r>
              <a:rPr lang="fa-IR" sz="1200" b="0" i="0" u="none" strike="noStrike" kern="1200" dirty="0" smtClean="0">
                <a:solidFill>
                  <a:schemeClr val="tx1"/>
                </a:solidFill>
                <a:latin typeface="+mn-lt"/>
                <a:ea typeface="+mn-ea"/>
                <a:cs typeface="+mn-cs"/>
                <a:hlinkClick r:id="rId12" tooltip="شوک"/>
              </a:rPr>
              <a:t>شوک</a:t>
            </a:r>
            <a:r>
              <a:rPr lang="fa-IR" sz="1200" b="0" i="0" kern="1200" dirty="0" smtClean="0">
                <a:solidFill>
                  <a:schemeClr val="tx1"/>
                </a:solidFill>
                <a:latin typeface="+mn-lt"/>
                <a:ea typeface="+mn-ea"/>
                <a:cs typeface="+mn-cs"/>
              </a:rPr>
              <a:t> و نارسایی چند ارگانی ممکن است از نشانه‌های موجود باشند .</a:t>
            </a:r>
          </a:p>
          <a:p>
            <a:pPr algn="r" rtl="1"/>
            <a:endParaRPr lang="en-US" dirty="0"/>
          </a:p>
        </p:txBody>
      </p:sp>
      <p:sp>
        <p:nvSpPr>
          <p:cNvPr id="4" name="Slide Number Placeholder 3"/>
          <p:cNvSpPr>
            <a:spLocks noGrp="1"/>
          </p:cNvSpPr>
          <p:nvPr>
            <p:ph type="sldNum" sz="quarter" idx="10"/>
          </p:nvPr>
        </p:nvSpPr>
        <p:spPr/>
        <p:txBody>
          <a:bodyPr/>
          <a:lstStyle/>
          <a:p>
            <a:fld id="{EA548FC0-C25B-4D3B-A81C-2E1562017390}" type="slidenum">
              <a:rPr lang="en-US" smtClean="0"/>
              <a:pPr/>
              <a:t>27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sz="1200" b="1" i="0" kern="1200" dirty="0" smtClean="0">
                <a:solidFill>
                  <a:schemeClr val="tx1"/>
                </a:solidFill>
                <a:latin typeface="+mn-lt"/>
                <a:ea typeface="+mn-ea"/>
                <a:cs typeface="+mn-cs"/>
              </a:rPr>
              <a:t>همانژیوم کبدی</a:t>
            </a:r>
            <a:r>
              <a:rPr lang="fa-IR" sz="1200" b="0" i="0" kern="1200" dirty="0" smtClean="0">
                <a:solidFill>
                  <a:schemeClr val="tx1"/>
                </a:solidFill>
                <a:latin typeface="+mn-lt"/>
                <a:ea typeface="+mn-ea"/>
                <a:cs typeface="+mn-cs"/>
              </a:rPr>
              <a:t> توده‌ای خوش‌خیم و غیرسرطانی در کبد است که از کلافه‌ای در هم پیچیده از عروق تشکیل می‌شود.</a:t>
            </a:r>
            <a:endParaRPr lang="en-US" dirty="0"/>
          </a:p>
        </p:txBody>
      </p:sp>
      <p:sp>
        <p:nvSpPr>
          <p:cNvPr id="4" name="Slide Number Placeholder 3"/>
          <p:cNvSpPr>
            <a:spLocks noGrp="1"/>
          </p:cNvSpPr>
          <p:nvPr>
            <p:ph type="sldNum" sz="quarter" idx="10"/>
          </p:nvPr>
        </p:nvSpPr>
        <p:spPr/>
        <p:txBody>
          <a:bodyPr/>
          <a:lstStyle/>
          <a:p>
            <a:fld id="{EA548FC0-C25B-4D3B-A81C-2E1562017390}" type="slidenum">
              <a:rPr lang="en-US" smtClean="0"/>
              <a:pPr/>
              <a:t>35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err="1" smtClean="0">
                <a:solidFill>
                  <a:srgbClr val="FF0000"/>
                </a:solidFill>
              </a:rPr>
              <a:t>sclerosing</a:t>
            </a:r>
            <a:r>
              <a:rPr lang="en-US" sz="1200" dirty="0" smtClean="0">
                <a:solidFill>
                  <a:srgbClr val="FF0000"/>
                </a:solidFill>
              </a:rPr>
              <a:t> </a:t>
            </a:r>
            <a:r>
              <a:rPr lang="en-US" sz="1200" dirty="0" err="1" smtClean="0">
                <a:solidFill>
                  <a:srgbClr val="FF0000"/>
                </a:solidFill>
              </a:rPr>
              <a:t>cholangitis</a:t>
            </a:r>
            <a:r>
              <a:rPr lang="fa-IR" sz="1200" baseline="0" dirty="0" smtClean="0">
                <a:solidFill>
                  <a:srgbClr val="FF0000"/>
                </a:solidFill>
              </a:rPr>
              <a:t> التهاب مجاری صفراوی: </a:t>
            </a:r>
            <a:r>
              <a:rPr lang="fa-IR" sz="1200" b="0" i="0" kern="1200" dirty="0" smtClean="0">
                <a:solidFill>
                  <a:schemeClr val="tx1"/>
                </a:solidFill>
                <a:latin typeface="+mn-lt"/>
                <a:ea typeface="+mn-ea"/>
                <a:cs typeface="+mn-cs"/>
              </a:rPr>
              <a:t>لتهاب مجاری صفراوی ناشی است از سنگ کلدوک (سنگ در مجاری صفراوی مشترک) که صفرا را از کیسه صفرا به روده باریک انتقال می‌دهند. این بیماری اغلب ناشی از </a:t>
            </a:r>
            <a:r>
              <a:rPr lang="fa-IR" sz="1200" b="0" i="0" u="none" strike="noStrike" kern="1200" dirty="0" smtClean="0">
                <a:solidFill>
                  <a:schemeClr val="tx1"/>
                </a:solidFill>
                <a:latin typeface="+mn-lt"/>
                <a:ea typeface="+mn-ea"/>
                <a:cs typeface="+mn-cs"/>
                <a:hlinkClick r:id="rId3" tooltip="سنگ کیسه صفرا"/>
              </a:rPr>
              <a:t>سنگ کیسه صفرا</a:t>
            </a:r>
            <a:r>
              <a:rPr lang="fa-IR" sz="1200" b="0" i="0" kern="1200" dirty="0" smtClean="0">
                <a:solidFill>
                  <a:schemeClr val="tx1"/>
                </a:solidFill>
                <a:latin typeface="+mn-lt"/>
                <a:ea typeface="+mn-ea"/>
                <a:cs typeface="+mn-cs"/>
              </a:rPr>
              <a:t> (کله لیتیاز) بوده و همراه با </a:t>
            </a:r>
            <a:r>
              <a:rPr lang="fa-IR" sz="1200" b="0" i="0" u="none" strike="noStrike" kern="1200" dirty="0" smtClean="0">
                <a:solidFill>
                  <a:schemeClr val="tx1"/>
                </a:solidFill>
                <a:latin typeface="+mn-lt"/>
                <a:ea typeface="+mn-ea"/>
                <a:cs typeface="+mn-cs"/>
                <a:hlinkClick r:id="rId4" tooltip="کله سیستیت"/>
              </a:rPr>
              <a:t>کله سیستیت</a:t>
            </a:r>
            <a:r>
              <a:rPr lang="fa-IR" sz="1200" b="0" i="0" kern="1200" dirty="0" smtClean="0">
                <a:solidFill>
                  <a:schemeClr val="tx1"/>
                </a:solidFill>
                <a:latin typeface="+mn-lt"/>
                <a:ea typeface="+mn-ea"/>
                <a:cs typeface="+mn-cs"/>
              </a:rPr>
              <a:t> (التهاب کیسه صفرا) می‌باشد. علائم این بیماری در اینگونه  موارد مشابه کلسیستیت بوده و به دو شکل مزمن (کولیک صفراوی) و حاد (کلانژیت صعودی) دیده می‌شود.</a:t>
            </a:r>
          </a:p>
          <a:p>
            <a:r>
              <a:rPr lang="fa-IR" sz="1200" b="0" i="0" kern="1200" dirty="0" smtClean="0">
                <a:solidFill>
                  <a:schemeClr val="tx1"/>
                </a:solidFill>
                <a:latin typeface="+mn-lt"/>
                <a:ea typeface="+mn-ea"/>
                <a:cs typeface="+mn-cs"/>
              </a:rPr>
              <a:t>در کلانژیت به خصوص فرم حاد ما </a:t>
            </a:r>
            <a:r>
              <a:rPr lang="fa-IR" sz="1200" b="0" i="0" u="none" strike="noStrike" kern="1200" dirty="0" smtClean="0">
                <a:solidFill>
                  <a:schemeClr val="tx1"/>
                </a:solidFill>
                <a:latin typeface="+mn-lt"/>
                <a:ea typeface="+mn-ea"/>
                <a:cs typeface="+mn-cs"/>
                <a:hlinkClick r:id="rId5" tooltip="عفونت"/>
              </a:rPr>
              <a:t>عفونت</a:t>
            </a:r>
            <a:r>
              <a:rPr lang="fa-IR" sz="1200" b="0" i="0" kern="1200" dirty="0" smtClean="0">
                <a:solidFill>
                  <a:schemeClr val="tx1"/>
                </a:solidFill>
                <a:latin typeface="+mn-lt"/>
                <a:ea typeface="+mn-ea"/>
                <a:cs typeface="+mn-cs"/>
              </a:rPr>
              <a:t> باکتریایی مجاری صفراوی را داریم شایع‌ترین ارگانیسم‌های ایجاد کننده </a:t>
            </a:r>
            <a:r>
              <a:rPr lang="fa-IR" sz="1200" b="0" i="0" u="none" strike="noStrike" kern="1200" dirty="0" smtClean="0">
                <a:solidFill>
                  <a:schemeClr val="tx1"/>
                </a:solidFill>
                <a:latin typeface="+mn-lt"/>
                <a:ea typeface="+mn-ea"/>
                <a:cs typeface="+mn-cs"/>
                <a:hlinkClick r:id="rId6" tooltip="باکتری"/>
              </a:rPr>
              <a:t>باکتری‌های</a:t>
            </a:r>
            <a:r>
              <a:rPr lang="fa-IR" sz="1200" b="0" i="0" kern="1200" dirty="0" smtClean="0">
                <a:solidFill>
                  <a:schemeClr val="tx1"/>
                </a:solidFill>
                <a:latin typeface="+mn-lt"/>
                <a:ea typeface="+mn-ea"/>
                <a:cs typeface="+mn-cs"/>
              </a:rPr>
              <a:t> هوازی </a:t>
            </a:r>
            <a:r>
              <a:rPr lang="fa-IR" sz="1200" b="0" i="0" u="none" strike="noStrike" kern="1200" dirty="0" smtClean="0">
                <a:solidFill>
                  <a:schemeClr val="tx1"/>
                </a:solidFill>
                <a:latin typeface="+mn-lt"/>
                <a:ea typeface="+mn-ea"/>
                <a:cs typeface="+mn-cs"/>
                <a:hlinkClick r:id="rId7" tooltip="گرم منفی"/>
              </a:rPr>
              <a:t>گرم منفی</a:t>
            </a:r>
            <a:r>
              <a:rPr lang="fa-IR" sz="1200" b="0" i="0" kern="1200" dirty="0" smtClean="0">
                <a:solidFill>
                  <a:schemeClr val="tx1"/>
                </a:solidFill>
                <a:latin typeface="+mn-lt"/>
                <a:ea typeface="+mn-ea"/>
                <a:cs typeface="+mn-cs"/>
              </a:rPr>
              <a:t>روده‌ای مثل </a:t>
            </a:r>
            <a:r>
              <a:rPr lang="fa-IR" sz="1200" b="0" i="0" u="none" strike="noStrike" kern="1200" dirty="0" smtClean="0">
                <a:solidFill>
                  <a:schemeClr val="tx1"/>
                </a:solidFill>
                <a:latin typeface="+mn-lt"/>
                <a:ea typeface="+mn-ea"/>
                <a:cs typeface="+mn-cs"/>
                <a:hlinkClick r:id="rId8" tooltip="ای کلای"/>
              </a:rPr>
              <a:t>ای کلای</a:t>
            </a:r>
            <a:r>
              <a:rPr lang="fa-IR" sz="1200" b="0" i="0" kern="1200" dirty="0" smtClean="0">
                <a:solidFill>
                  <a:schemeClr val="tx1"/>
                </a:solidFill>
                <a:latin typeface="+mn-lt"/>
                <a:ea typeface="+mn-ea"/>
                <a:cs typeface="+mn-cs"/>
              </a:rPr>
              <a:t>، </a:t>
            </a:r>
            <a:r>
              <a:rPr lang="fa-IR" sz="1200" b="0" i="0" u="none" strike="noStrike" kern="1200" dirty="0" smtClean="0">
                <a:solidFill>
                  <a:schemeClr val="tx1"/>
                </a:solidFill>
                <a:latin typeface="+mn-lt"/>
                <a:ea typeface="+mn-ea"/>
                <a:cs typeface="+mn-cs"/>
                <a:hlinkClick r:id="rId9" tooltip="کلبسیلا"/>
              </a:rPr>
              <a:t>کلبسیلا</a:t>
            </a:r>
            <a:r>
              <a:rPr lang="fa-IR" sz="1200" b="0" i="0" kern="1200" dirty="0" smtClean="0">
                <a:solidFill>
                  <a:schemeClr val="tx1"/>
                </a:solidFill>
                <a:latin typeface="+mn-lt"/>
                <a:ea typeface="+mn-ea"/>
                <a:cs typeface="+mn-cs"/>
              </a:rPr>
              <a:t>، </a:t>
            </a:r>
            <a:r>
              <a:rPr lang="fa-IR" sz="1200" b="0" i="0" u="none" strike="noStrike" kern="1200" dirty="0" smtClean="0">
                <a:solidFill>
                  <a:schemeClr val="tx1"/>
                </a:solidFill>
                <a:latin typeface="+mn-lt"/>
                <a:ea typeface="+mn-ea"/>
                <a:cs typeface="+mn-cs"/>
                <a:hlinkClick r:id="rId10" tooltip="کلوستریدیوم"/>
              </a:rPr>
              <a:t>کلوستریدیوم</a:t>
            </a:r>
            <a:r>
              <a:rPr lang="fa-IR" sz="1200" b="0" i="0" kern="1200" dirty="0" smtClean="0">
                <a:solidFill>
                  <a:schemeClr val="tx1"/>
                </a:solidFill>
                <a:latin typeface="+mn-lt"/>
                <a:ea typeface="+mn-ea"/>
                <a:cs typeface="+mn-cs"/>
              </a:rPr>
              <a:t>، </a:t>
            </a:r>
            <a:r>
              <a:rPr lang="fa-IR" sz="1200" b="0" i="0" u="none" strike="noStrike" kern="1200" dirty="0" smtClean="0">
                <a:solidFill>
                  <a:schemeClr val="tx1"/>
                </a:solidFill>
                <a:latin typeface="+mn-lt"/>
                <a:ea typeface="+mn-ea"/>
                <a:cs typeface="+mn-cs"/>
                <a:hlinkClick r:id="rId11" tooltip="باکتروئید (صفحه وجود ندارد)"/>
              </a:rPr>
              <a:t>باکتروئید‌ها</a:t>
            </a:r>
            <a:r>
              <a:rPr lang="fa-IR" sz="1200" b="0" i="0" kern="1200" dirty="0" smtClean="0">
                <a:solidFill>
                  <a:schemeClr val="tx1"/>
                </a:solidFill>
                <a:latin typeface="+mn-lt"/>
                <a:ea typeface="+mn-ea"/>
                <a:cs typeface="+mn-cs"/>
              </a:rPr>
              <a:t>، </a:t>
            </a:r>
            <a:r>
              <a:rPr lang="fa-IR" sz="1200" b="0" i="0" u="none" strike="noStrike" kern="1200" dirty="0" smtClean="0">
                <a:solidFill>
                  <a:schemeClr val="tx1"/>
                </a:solidFill>
                <a:latin typeface="+mn-lt"/>
                <a:ea typeface="+mn-ea"/>
                <a:cs typeface="+mn-cs"/>
                <a:hlinkClick r:id="rId12" tooltip="آنتروباک‌تر (صفحه وجود ندارد)"/>
              </a:rPr>
              <a:t>آنتروباک‌تر</a:t>
            </a:r>
            <a:r>
              <a:rPr lang="fa-IR" sz="1200" b="0" i="0" kern="1200" dirty="0" smtClean="0">
                <a:solidFill>
                  <a:schemeClr val="tx1"/>
                </a:solidFill>
                <a:latin typeface="+mn-lt"/>
                <a:ea typeface="+mn-ea"/>
                <a:cs typeface="+mn-cs"/>
              </a:rPr>
              <a:t> و </a:t>
            </a:r>
            <a:r>
              <a:rPr lang="fa-IR" sz="1200" b="0" i="0" u="none" strike="noStrike" kern="1200" dirty="0" smtClean="0">
                <a:solidFill>
                  <a:schemeClr val="tx1"/>
                </a:solidFill>
                <a:latin typeface="+mn-lt"/>
                <a:ea typeface="+mn-ea"/>
                <a:cs typeface="+mn-cs"/>
                <a:hlinkClick r:id="rId13" tooltip="استرپتوکوک"/>
              </a:rPr>
              <a:t>استرپتوکوک‌های</a:t>
            </a:r>
            <a:r>
              <a:rPr lang="fa-IR" sz="1200" b="0" i="0" kern="1200" dirty="0" smtClean="0">
                <a:solidFill>
                  <a:schemeClr val="tx1"/>
                </a:solidFill>
                <a:latin typeface="+mn-lt"/>
                <a:ea typeface="+mn-ea"/>
                <a:cs typeface="+mn-cs"/>
              </a:rPr>
              <a:t> گروه </a:t>
            </a:r>
            <a:r>
              <a:rPr lang="en-US" sz="1200" b="0" i="0" kern="1200" dirty="0" smtClean="0">
                <a:solidFill>
                  <a:schemeClr val="tx1"/>
                </a:solidFill>
                <a:latin typeface="+mn-lt"/>
                <a:ea typeface="+mn-ea"/>
                <a:cs typeface="+mn-cs"/>
              </a:rPr>
              <a:t>DD </a:t>
            </a:r>
            <a:r>
              <a:rPr lang="fa-IR" sz="1200" b="0" i="0" kern="1200" dirty="0" smtClean="0">
                <a:solidFill>
                  <a:schemeClr val="tx1"/>
                </a:solidFill>
                <a:latin typeface="+mn-lt"/>
                <a:ea typeface="+mn-ea"/>
                <a:cs typeface="+mn-cs"/>
              </a:rPr>
              <a:t>هستند.</a:t>
            </a:r>
          </a:p>
          <a:p>
            <a:r>
              <a:rPr lang="fa-IR" sz="1200" b="0" i="0" u="none" strike="noStrike" kern="1200" dirty="0" smtClean="0">
                <a:solidFill>
                  <a:schemeClr val="tx1"/>
                </a:solidFill>
                <a:latin typeface="+mn-lt"/>
                <a:ea typeface="+mn-ea"/>
                <a:cs typeface="+mn-cs"/>
                <a:hlinkClick r:id="rId14" tooltip="سپسیس"/>
              </a:rPr>
              <a:t>سپسیس</a:t>
            </a:r>
            <a:r>
              <a:rPr lang="fa-IR" sz="1200" b="0" i="0" kern="1200" dirty="0" smtClean="0">
                <a:solidFill>
                  <a:schemeClr val="tx1"/>
                </a:solidFill>
                <a:latin typeface="+mn-lt"/>
                <a:ea typeface="+mn-ea"/>
                <a:cs typeface="+mn-cs"/>
              </a:rPr>
              <a:t> در سیر بیماری کلانژیت یک یافته غالب می‌باشد بنابراین ارزیابی تشخیصی و مداخله سریع در این بیماری ضروری است.</a:t>
            </a:r>
          </a:p>
          <a:p>
            <a:pPr algn="r" rtl="1"/>
            <a:endParaRPr lang="en-US" dirty="0"/>
          </a:p>
        </p:txBody>
      </p:sp>
      <p:sp>
        <p:nvSpPr>
          <p:cNvPr id="4" name="Slide Number Placeholder 3"/>
          <p:cNvSpPr>
            <a:spLocks noGrp="1"/>
          </p:cNvSpPr>
          <p:nvPr>
            <p:ph type="sldNum" sz="quarter" idx="10"/>
          </p:nvPr>
        </p:nvSpPr>
        <p:spPr/>
        <p:txBody>
          <a:bodyPr/>
          <a:lstStyle/>
          <a:p>
            <a:fld id="{EA548FC0-C25B-4D3B-A81C-2E1562017390}" type="slidenum">
              <a:rPr lang="en-US" smtClean="0"/>
              <a:pPr/>
              <a:t>36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Viral hepatitis may lead to hepatic failure. Hepatitis A and B account for most of these cases. In the developing world, acute hepatitis B virus (HBV) infection dominates as a cause of </a:t>
            </a:r>
            <a:r>
              <a:rPr lang="en-US" sz="1200" b="1" i="0" kern="1200" dirty="0" err="1" smtClean="0">
                <a:solidFill>
                  <a:schemeClr val="tx1"/>
                </a:solidFill>
                <a:latin typeface="+mn-lt"/>
                <a:ea typeface="+mn-ea"/>
                <a:cs typeface="+mn-cs"/>
              </a:rPr>
              <a:t>fulminant</a:t>
            </a:r>
            <a:r>
              <a:rPr lang="en-US" sz="1200" b="1" i="0" kern="1200" dirty="0" smtClean="0">
                <a:solidFill>
                  <a:schemeClr val="tx1"/>
                </a:solidFill>
                <a:latin typeface="+mn-lt"/>
                <a:ea typeface="+mn-ea"/>
                <a:cs typeface="+mn-cs"/>
              </a:rPr>
              <a:t> hepatic failure</a:t>
            </a:r>
            <a:r>
              <a:rPr lang="en-US" sz="1200" b="0" i="0" kern="1200" dirty="0" smtClean="0">
                <a:solidFill>
                  <a:schemeClr val="tx1"/>
                </a:solidFill>
                <a:latin typeface="+mn-lt"/>
                <a:ea typeface="+mn-ea"/>
                <a:cs typeface="+mn-cs"/>
              </a:rPr>
              <a:t> because of the high prevalence of the disease. Hepatitis C rarely causes acute </a:t>
            </a:r>
            <a:r>
              <a:rPr lang="en-US" sz="1200" b="1" i="0" kern="1200" dirty="0" smtClean="0">
                <a:solidFill>
                  <a:schemeClr val="tx1"/>
                </a:solidFill>
                <a:latin typeface="+mn-lt"/>
                <a:ea typeface="+mn-ea"/>
                <a:cs typeface="+mn-cs"/>
              </a:rPr>
              <a:t>liver failure</a:t>
            </a:r>
            <a:r>
              <a:rPr lang="en-US" sz="1200" b="0" i="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EA548FC0-C25B-4D3B-A81C-2E1562017390}" type="slidenum">
              <a:rPr lang="en-US" smtClean="0"/>
              <a:pPr/>
              <a:t>39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548FC0-C25B-4D3B-A81C-2E1562017390}"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Viral hepatitis may lead to hepatic failure. Hepatitis A and B account for most of these cases. In the developing world, acute hepatitis B virus (HBV) infection dominates as a cause of </a:t>
            </a:r>
            <a:r>
              <a:rPr lang="en-US" sz="1200" b="1" i="0" kern="1200" dirty="0" err="1" smtClean="0">
                <a:solidFill>
                  <a:schemeClr val="tx1"/>
                </a:solidFill>
                <a:latin typeface="+mn-lt"/>
                <a:ea typeface="+mn-ea"/>
                <a:cs typeface="+mn-cs"/>
              </a:rPr>
              <a:t>fulminant</a:t>
            </a:r>
            <a:r>
              <a:rPr lang="en-US" sz="1200" b="1" i="0" kern="1200" dirty="0" smtClean="0">
                <a:solidFill>
                  <a:schemeClr val="tx1"/>
                </a:solidFill>
                <a:latin typeface="+mn-lt"/>
                <a:ea typeface="+mn-ea"/>
                <a:cs typeface="+mn-cs"/>
              </a:rPr>
              <a:t> hepatic failure</a:t>
            </a:r>
            <a:r>
              <a:rPr lang="en-US" sz="1200" b="0" i="0" kern="1200" dirty="0" smtClean="0">
                <a:solidFill>
                  <a:schemeClr val="tx1"/>
                </a:solidFill>
                <a:latin typeface="+mn-lt"/>
                <a:ea typeface="+mn-ea"/>
                <a:cs typeface="+mn-cs"/>
              </a:rPr>
              <a:t> because of the high prevalence of the disease. Hepatitis C rarely causes acute </a:t>
            </a:r>
            <a:r>
              <a:rPr lang="en-US" sz="1200" b="1" i="0" kern="1200" dirty="0" smtClean="0">
                <a:solidFill>
                  <a:schemeClr val="tx1"/>
                </a:solidFill>
                <a:latin typeface="+mn-lt"/>
                <a:ea typeface="+mn-ea"/>
                <a:cs typeface="+mn-cs"/>
              </a:rPr>
              <a:t>liver failure</a:t>
            </a:r>
            <a:r>
              <a:rPr lang="en-US" sz="1200" b="0" i="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EA548FC0-C25B-4D3B-A81C-2E1562017390}" type="slidenum">
              <a:rPr lang="en-US" smtClean="0"/>
              <a:pPr/>
              <a:t>40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churning : </a:t>
            </a:r>
            <a:r>
              <a:rPr lang="fa-IR" sz="1200" dirty="0" smtClean="0"/>
              <a:t>کره</a:t>
            </a:r>
            <a:r>
              <a:rPr lang="fa-IR" sz="1200" baseline="0" dirty="0" smtClean="0"/>
              <a:t> سازی</a:t>
            </a:r>
            <a:endParaRPr lang="en-US" dirty="0"/>
          </a:p>
        </p:txBody>
      </p:sp>
      <p:sp>
        <p:nvSpPr>
          <p:cNvPr id="4" name="Slide Number Placeholder 3"/>
          <p:cNvSpPr>
            <a:spLocks noGrp="1"/>
          </p:cNvSpPr>
          <p:nvPr>
            <p:ph type="sldNum" sz="quarter" idx="10"/>
          </p:nvPr>
        </p:nvSpPr>
        <p:spPr/>
        <p:txBody>
          <a:bodyPr/>
          <a:lstStyle/>
          <a:p>
            <a:fld id="{EA548FC0-C25B-4D3B-A81C-2E1562017390}"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360786CE-76DD-4885-8DCC-C7DDB9EB347B}" type="slidenum">
              <a:rPr lang="ar-SA" smtClean="0"/>
              <a:pPr/>
              <a:t>6</a:t>
            </a:fld>
            <a:endParaRPr lang="en-US" smtClean="0"/>
          </a:p>
        </p:txBody>
      </p:sp>
      <p:sp>
        <p:nvSpPr>
          <p:cNvPr id="138243" name="Rectangle 2"/>
          <p:cNvSpPr>
            <a:spLocks noRo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fa-I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6E00C87A-C1F3-4628-9849-59E0B0FA8A20}" type="slidenum">
              <a:rPr lang="ar-SA" smtClean="0"/>
              <a:pPr/>
              <a:t>7</a:t>
            </a:fld>
            <a:endParaRPr lang="en-US" smtClean="0"/>
          </a:p>
        </p:txBody>
      </p:sp>
      <p:sp>
        <p:nvSpPr>
          <p:cNvPr id="139267" name="Rectangle 2"/>
          <p:cNvSpPr>
            <a:spLocks noRo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fa-I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E8B635A5-783A-484E-A4C3-8AB8DF42F676}" type="slidenum">
              <a:rPr lang="ar-SA" smtClean="0"/>
              <a:pPr/>
              <a:t>8</a:t>
            </a:fld>
            <a:endParaRPr lang="en-US" smtClean="0"/>
          </a:p>
        </p:txBody>
      </p:sp>
      <p:sp>
        <p:nvSpPr>
          <p:cNvPr id="140291" name="Rectangle 2"/>
          <p:cNvSpPr>
            <a:spLocks noRo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fa-I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452C6134-B9E3-4053-BC13-7BF117FF7634}" type="slidenum">
              <a:rPr lang="ar-SA" smtClean="0"/>
              <a:pPr/>
              <a:t>9</a:t>
            </a:fld>
            <a:endParaRPr lang="en-US" smtClean="0"/>
          </a:p>
        </p:txBody>
      </p:sp>
      <p:sp>
        <p:nvSpPr>
          <p:cNvPr id="132099" name="Rectangle 2"/>
          <p:cNvSpPr>
            <a:spLocks noRo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fa-I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452C6134-B9E3-4053-BC13-7BF117FF7634}" type="slidenum">
              <a:rPr lang="ar-SA" smtClean="0"/>
              <a:pPr/>
              <a:t>10</a:t>
            </a:fld>
            <a:endParaRPr lang="en-US" smtClean="0"/>
          </a:p>
        </p:txBody>
      </p:sp>
      <p:sp>
        <p:nvSpPr>
          <p:cNvPr id="132099" name="Rectangle 2"/>
          <p:cNvSpPr>
            <a:spLocks noRo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fa-I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C906C9D4-8CD9-4716-B6B7-A60163F00EB7}" type="slidenum">
              <a:rPr lang="ar-SA" smtClean="0"/>
              <a:pPr/>
              <a:t>11</a:t>
            </a:fld>
            <a:endParaRPr lang="en-US" smtClean="0"/>
          </a:p>
        </p:txBody>
      </p:sp>
      <p:sp>
        <p:nvSpPr>
          <p:cNvPr id="134147" name="Rectangle 2"/>
          <p:cNvSpPr>
            <a:spLocks noRo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fa-IR"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D13194E-95CF-49A4-905E-0AF045BE55DD}" type="datetime1">
              <a:rPr lang="en-US" smtClean="0"/>
              <a:pPr/>
              <a:t>11/20/2018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7CECFE1-B73F-41B5-84FE-29F72CFB386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7CA33BC-012D-466C-B7DE-21CA1FA0371D}" type="datetime1">
              <a:rPr lang="en-US" smtClean="0"/>
              <a:pPr/>
              <a:t>11/20/2018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7CECFE1-B73F-41B5-84FE-29F72CFB38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E53132B-D39A-46FE-AC75-996A199B5CCD}" type="datetime1">
              <a:rPr lang="en-US" smtClean="0"/>
              <a:pPr/>
              <a:t>11/20/2018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7CECFE1-B73F-41B5-84FE-29F72CFB38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5D91206-15B0-42A7-81B6-9DB45697F3F2}" type="datetime1">
              <a:rPr lang="en-US" smtClean="0"/>
              <a:pPr/>
              <a:t>11/20/2018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7CECFE1-B73F-41B5-84FE-29F72CFB386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3C7EDC4-7233-4B1E-8778-40D6075CB17A}" type="datetime1">
              <a:rPr lang="en-US" smtClean="0"/>
              <a:pPr/>
              <a:t>11/20/2018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7CECFE1-B73F-41B5-84FE-29F72CFB386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9321414-7D2E-49D4-A786-343172EB139B}" type="datetime1">
              <a:rPr lang="en-US" smtClean="0"/>
              <a:pPr/>
              <a:t>11/20/2018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7CECFE1-B73F-41B5-84FE-29F72CFB386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76E9B55-D7DE-4A6D-8794-30ACA9BDCD16}" type="datetime1">
              <a:rPr lang="en-US" smtClean="0"/>
              <a:pPr/>
              <a:t>11/20/2018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7CECFE1-B73F-41B5-84FE-29F72CFB386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76315E0-A31F-4FF1-9BDE-5D01C3B8D9EE}" type="datetime1">
              <a:rPr lang="en-US" smtClean="0"/>
              <a:pPr/>
              <a:t>11/20/2018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7CECFE1-B73F-41B5-84FE-29F72CFB386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02124E4-25E2-46E4-A7A7-E8B35178E849}" type="datetime1">
              <a:rPr lang="en-US" smtClean="0"/>
              <a:pPr/>
              <a:t>11/20/2018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7CECFE1-B73F-41B5-84FE-29F72CFB38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E78B638-00D5-41CF-BEAE-FA1CE62FABFE}" type="datetime1">
              <a:rPr lang="en-US" smtClean="0"/>
              <a:pPr/>
              <a:t>11/20/2018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7CECFE1-B73F-41B5-84FE-29F72CFB386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ED3527D-576B-419D-AF1F-665D1A04AC4D}" type="datetime1">
              <a:rPr lang="en-US" smtClean="0"/>
              <a:pPr/>
              <a:t>11/20/2018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7CECFE1-B73F-41B5-84FE-29F72CFB386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E2B954C-D3CC-44B9-A1DB-76CE84ECFB47}" type="datetime1">
              <a:rPr lang="en-US" smtClean="0"/>
              <a:pPr/>
              <a:t>11/20/2018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7CECFE1-B73F-41B5-84FE-29F72CFB38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4744"/>
            <a:ext cx="7772400" cy="1829761"/>
          </a:xfrm>
        </p:spPr>
        <p:txBody>
          <a:bodyPr>
            <a:normAutofit/>
          </a:bodyPr>
          <a:lstStyle/>
          <a:p>
            <a:pPr algn="ctr"/>
            <a:r>
              <a:rPr lang="en-US" sz="6500" dirty="0" smtClean="0"/>
              <a:t>Liver </a:t>
            </a:r>
            <a:r>
              <a:rPr lang="en-US" sz="6500" dirty="0" smtClean="0"/>
              <a:t>Disease &amp;</a:t>
            </a:r>
            <a:endParaRPr lang="en-US" sz="6500" dirty="0"/>
          </a:p>
        </p:txBody>
      </p:sp>
      <p:sp>
        <p:nvSpPr>
          <p:cNvPr id="3" name="Subtitle 2"/>
          <p:cNvSpPr>
            <a:spLocks noGrp="1"/>
          </p:cNvSpPr>
          <p:nvPr>
            <p:ph type="subTitle" idx="1"/>
          </p:nvPr>
        </p:nvSpPr>
        <p:spPr/>
        <p:txBody>
          <a:bodyPr/>
          <a:lstStyle/>
          <a:p>
            <a:pPr algn="l"/>
            <a:r>
              <a:rPr lang="en-US" b="1" dirty="0" smtClean="0">
                <a:solidFill>
                  <a:srgbClr val="002060"/>
                </a:solidFill>
              </a:rPr>
              <a:t>By:</a:t>
            </a:r>
          </a:p>
          <a:p>
            <a:pPr algn="l"/>
            <a:r>
              <a:rPr lang="en-US" b="1" dirty="0" smtClean="0">
                <a:solidFill>
                  <a:srgbClr val="002060"/>
                </a:solidFill>
              </a:rPr>
              <a:t>Dr </a:t>
            </a:r>
            <a:r>
              <a:rPr lang="en-US" b="1" dirty="0" err="1" smtClean="0">
                <a:solidFill>
                  <a:srgbClr val="002060"/>
                </a:solidFill>
              </a:rPr>
              <a:t>Hadi</a:t>
            </a:r>
            <a:r>
              <a:rPr lang="en-US" b="1" dirty="0" smtClean="0">
                <a:solidFill>
                  <a:srgbClr val="002060"/>
                </a:solidFill>
              </a:rPr>
              <a:t> </a:t>
            </a:r>
            <a:r>
              <a:rPr lang="en-US" b="1" dirty="0" err="1" smtClean="0">
                <a:solidFill>
                  <a:srgbClr val="002060"/>
                </a:solidFill>
              </a:rPr>
              <a:t>Mozafari</a:t>
            </a:r>
            <a:endParaRPr lang="en-US" b="1" dirty="0">
              <a:solidFill>
                <a:srgbClr val="002060"/>
              </a:solidFill>
            </a:endParaRPr>
          </a:p>
        </p:txBody>
      </p:sp>
      <p:sp>
        <p:nvSpPr>
          <p:cNvPr id="4" name="Slide Number Placeholder 3"/>
          <p:cNvSpPr>
            <a:spLocks noGrp="1"/>
          </p:cNvSpPr>
          <p:nvPr>
            <p:ph type="sldNum" sz="quarter" idx="12"/>
          </p:nvPr>
        </p:nvSpPr>
        <p:spPr/>
        <p:txBody>
          <a:bodyPr/>
          <a:lstStyle/>
          <a:p>
            <a:fld id="{E7CECFE1-B73F-41B5-84FE-29F72CFB386B}"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304800" y="228600"/>
            <a:ext cx="8610600" cy="838200"/>
          </a:xfrm>
        </p:spPr>
        <p:txBody>
          <a:bodyPr/>
          <a:lstStyle/>
          <a:p>
            <a:pPr algn="l" eaLnBrk="1" hangingPunct="1"/>
            <a:r>
              <a:rPr lang="en-US" sz="4000" i="1" dirty="0" smtClean="0">
                <a:solidFill>
                  <a:schemeClr val="tx1"/>
                </a:solidFill>
              </a:rPr>
              <a:t>Hepatitis B Virus (HBV)</a:t>
            </a:r>
          </a:p>
        </p:txBody>
      </p:sp>
      <p:sp>
        <p:nvSpPr>
          <p:cNvPr id="51203" name="Rectangle 3"/>
          <p:cNvSpPr>
            <a:spLocks noGrp="1" noChangeArrowheads="1"/>
          </p:cNvSpPr>
          <p:nvPr>
            <p:ph type="subTitle" idx="1"/>
          </p:nvPr>
        </p:nvSpPr>
        <p:spPr>
          <a:xfrm>
            <a:off x="228600" y="1143000"/>
            <a:ext cx="8915400" cy="5334000"/>
          </a:xfrm>
        </p:spPr>
        <p:txBody>
          <a:bodyPr/>
          <a:lstStyle/>
          <a:p>
            <a:pPr algn="l" eaLnBrk="1" hangingPunct="1"/>
            <a:r>
              <a:rPr lang="en-US" dirty="0" smtClean="0">
                <a:solidFill>
                  <a:srgbClr val="7030A0"/>
                </a:solidFill>
                <a:effectLst>
                  <a:outerShdw blurRad="38100" dist="38100" dir="2700000" algn="tl">
                    <a:srgbClr val="000000">
                      <a:alpha val="43137"/>
                    </a:srgbClr>
                  </a:outerShdw>
                </a:effectLst>
              </a:rPr>
              <a:t>HBV is the most common cause of acute hepatitis, and the most common chronic viral infection.</a:t>
            </a:r>
          </a:p>
          <a:p>
            <a:pPr algn="l" eaLnBrk="1" hangingPunct="1"/>
            <a:endParaRPr lang="en-US" dirty="0" smtClean="0">
              <a:solidFill>
                <a:srgbClr val="7030A0"/>
              </a:solidFill>
              <a:effectLst>
                <a:outerShdw blurRad="38100" dist="38100" dir="2700000" algn="tl">
                  <a:srgbClr val="000000">
                    <a:alpha val="43137"/>
                  </a:srgbClr>
                </a:outerShdw>
              </a:effectLst>
            </a:endParaRPr>
          </a:p>
          <a:p>
            <a:pPr algn="l" eaLnBrk="1" hangingPunct="1"/>
            <a:r>
              <a:rPr lang="en-US" dirty="0" smtClean="0">
                <a:solidFill>
                  <a:srgbClr val="7030A0"/>
                </a:solidFill>
                <a:effectLst>
                  <a:outerShdw blurRad="38100" dist="38100" dir="2700000" algn="tl">
                    <a:srgbClr val="000000">
                      <a:alpha val="43137"/>
                    </a:srgbClr>
                  </a:outerShdw>
                </a:effectLst>
              </a:rPr>
              <a:t>HBV is transmitted through body fluids, </a:t>
            </a:r>
            <a:r>
              <a:rPr lang="en-US" dirty="0" err="1" smtClean="0">
                <a:solidFill>
                  <a:srgbClr val="7030A0"/>
                </a:solidFill>
                <a:effectLst>
                  <a:outerShdw blurRad="38100" dist="38100" dir="2700000" algn="tl">
                    <a:srgbClr val="000000">
                      <a:alpha val="43137"/>
                    </a:srgbClr>
                  </a:outerShdw>
                </a:effectLst>
              </a:rPr>
              <a:t>parenteral</a:t>
            </a:r>
            <a:r>
              <a:rPr lang="en-US" dirty="0" smtClean="0">
                <a:solidFill>
                  <a:srgbClr val="7030A0"/>
                </a:solidFill>
                <a:effectLst>
                  <a:outerShdw blurRad="38100" dist="38100" dir="2700000" algn="tl">
                    <a:srgbClr val="000000">
                      <a:alpha val="43137"/>
                    </a:srgbClr>
                  </a:outerShdw>
                </a:effectLst>
              </a:rPr>
              <a:t> (vertical transmission) or sexual contact.</a:t>
            </a:r>
          </a:p>
          <a:p>
            <a:pPr algn="l" eaLnBrk="1" hangingPunct="1"/>
            <a:endParaRPr lang="en-US" dirty="0" smtClean="0">
              <a:solidFill>
                <a:srgbClr val="7030A0"/>
              </a:solidFill>
              <a:effectLst>
                <a:outerShdw blurRad="38100" dist="38100" dir="2700000" algn="tl">
                  <a:srgbClr val="000000">
                    <a:alpha val="43137"/>
                  </a:srgbClr>
                </a:outerShdw>
              </a:effectLst>
            </a:endParaRPr>
          </a:p>
          <a:p>
            <a:pPr algn="l" eaLnBrk="1" hangingPunct="1"/>
            <a:endParaRPr lang="en-US" dirty="0" smtClean="0">
              <a:solidFill>
                <a:schemeClr val="tx1"/>
              </a:solidFill>
            </a:endParaRPr>
          </a:p>
          <a:p>
            <a:pPr algn="l" eaLnBrk="1" hangingPunct="1"/>
            <a:endParaRPr lang="en-US" dirty="0" smtClean="0">
              <a:solidFill>
                <a:schemeClr val="tx1"/>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539750" y="765175"/>
            <a:ext cx="8305800" cy="1295400"/>
          </a:xfrm>
        </p:spPr>
        <p:txBody>
          <a:bodyPr>
            <a:normAutofit fontScale="90000"/>
          </a:bodyPr>
          <a:lstStyle/>
          <a:p>
            <a:pPr algn="l" eaLnBrk="1" hangingPunct="1"/>
            <a:r>
              <a:rPr lang="en-US" sz="4000" i="1" dirty="0" smtClean="0">
                <a:solidFill>
                  <a:schemeClr val="tx1"/>
                </a:solidFill>
              </a:rPr>
              <a:t>Hepatitis C Virus </a:t>
            </a:r>
            <a:r>
              <a:rPr lang="en-US" sz="4000" dirty="0" smtClean="0">
                <a:solidFill>
                  <a:schemeClr val="tx1"/>
                </a:solidFill>
              </a:rPr>
              <a:t>(HCV)</a:t>
            </a:r>
            <a:r>
              <a:rPr lang="en-US" sz="4000" i="1" dirty="0" smtClean="0">
                <a:solidFill>
                  <a:schemeClr val="tx1"/>
                </a:solidFill>
              </a:rPr>
              <a:t/>
            </a:r>
            <a:br>
              <a:rPr lang="en-US" sz="4000" i="1" dirty="0" smtClean="0">
                <a:solidFill>
                  <a:schemeClr val="tx1"/>
                </a:solidFill>
              </a:rPr>
            </a:br>
            <a:endParaRPr lang="en-US" sz="4000" dirty="0" smtClean="0">
              <a:solidFill>
                <a:schemeClr val="tx1"/>
              </a:solidFill>
            </a:endParaRPr>
          </a:p>
        </p:txBody>
      </p:sp>
      <p:sp>
        <p:nvSpPr>
          <p:cNvPr id="53251" name="Rectangle 3"/>
          <p:cNvSpPr>
            <a:spLocks noGrp="1" noChangeArrowheads="1"/>
          </p:cNvSpPr>
          <p:nvPr>
            <p:ph type="subTitle" idx="1"/>
          </p:nvPr>
        </p:nvSpPr>
        <p:spPr>
          <a:xfrm>
            <a:off x="228600" y="2057400"/>
            <a:ext cx="8686800" cy="4419600"/>
          </a:xfrm>
        </p:spPr>
        <p:txBody>
          <a:bodyPr/>
          <a:lstStyle/>
          <a:p>
            <a:pPr algn="l" eaLnBrk="1" hangingPunct="1"/>
            <a:r>
              <a:rPr lang="en-US" dirty="0" smtClean="0">
                <a:solidFill>
                  <a:srgbClr val="7030A0"/>
                </a:solidFill>
                <a:effectLst>
                  <a:outerShdw blurRad="38100" dist="38100" dir="2700000" algn="tl">
                    <a:srgbClr val="000000">
                      <a:alpha val="43137"/>
                    </a:srgbClr>
                  </a:outerShdw>
                </a:effectLst>
              </a:rPr>
              <a:t>non-A, non-B hepatitis, recognized in 1989 and fully characterized 2 years later.</a:t>
            </a:r>
          </a:p>
          <a:p>
            <a:pPr algn="l" eaLnBrk="1" hangingPunct="1"/>
            <a:endParaRPr lang="en-US" dirty="0" smtClean="0">
              <a:solidFill>
                <a:srgbClr val="7030A0"/>
              </a:solidFill>
              <a:effectLst>
                <a:outerShdw blurRad="38100" dist="38100" dir="2700000" algn="tl">
                  <a:srgbClr val="000000">
                    <a:alpha val="43137"/>
                  </a:srgbClr>
                </a:outerShdw>
              </a:effectLst>
            </a:endParaRPr>
          </a:p>
          <a:p>
            <a:pPr algn="l" eaLnBrk="1" hangingPunct="1"/>
            <a:r>
              <a:rPr lang="en-US" dirty="0" smtClean="0">
                <a:solidFill>
                  <a:srgbClr val="7030A0"/>
                </a:solidFill>
                <a:effectLst>
                  <a:outerShdw blurRad="38100" dist="38100" dir="2700000" algn="tl">
                    <a:srgbClr val="000000">
                      <a:alpha val="43137"/>
                    </a:srgbClr>
                  </a:outerShdw>
                </a:effectLst>
              </a:rPr>
              <a:t>HCV infection primarily occurs through plasma; the major risk factors are injection drug use and transfusion.</a:t>
            </a:r>
          </a:p>
          <a:p>
            <a:pPr algn="l" eaLnBrk="1" hangingPunct="1"/>
            <a:endParaRPr lang="en-US" dirty="0" smtClean="0">
              <a:solidFill>
                <a:schemeClr val="tx1"/>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762000" y="304800"/>
            <a:ext cx="7772400" cy="1143000"/>
          </a:xfrm>
        </p:spPr>
        <p:txBody>
          <a:bodyPr/>
          <a:lstStyle/>
          <a:p>
            <a:pPr algn="l" eaLnBrk="1" hangingPunct="1"/>
            <a:r>
              <a:rPr lang="en-US" sz="3200" b="1" i="1" dirty="0" smtClean="0">
                <a:solidFill>
                  <a:schemeClr val="tx1"/>
                </a:solidFill>
              </a:rPr>
              <a:t>Hepatitis D Virus (Delta Agent)</a:t>
            </a:r>
            <a:r>
              <a:rPr lang="en-US" sz="3200" b="1" dirty="0" smtClean="0">
                <a:solidFill>
                  <a:schemeClr val="tx1"/>
                </a:solidFill>
              </a:rPr>
              <a:t/>
            </a:r>
            <a:br>
              <a:rPr lang="en-US" sz="3200" b="1" dirty="0" smtClean="0">
                <a:solidFill>
                  <a:schemeClr val="tx1"/>
                </a:solidFill>
              </a:rPr>
            </a:br>
            <a:endParaRPr lang="en-US" sz="3200" b="1" dirty="0" smtClean="0">
              <a:solidFill>
                <a:schemeClr val="tx1"/>
              </a:solidFill>
            </a:endParaRPr>
          </a:p>
        </p:txBody>
      </p:sp>
      <p:sp>
        <p:nvSpPr>
          <p:cNvPr id="54275" name="Rectangle 3"/>
          <p:cNvSpPr>
            <a:spLocks noGrp="1" noChangeArrowheads="1"/>
          </p:cNvSpPr>
          <p:nvPr>
            <p:ph type="subTitle" idx="1"/>
          </p:nvPr>
        </p:nvSpPr>
        <p:spPr>
          <a:xfrm>
            <a:off x="228600" y="1143000"/>
            <a:ext cx="8915400" cy="5486400"/>
          </a:xfrm>
        </p:spPr>
        <p:txBody>
          <a:bodyPr/>
          <a:lstStyle/>
          <a:p>
            <a:pPr algn="l" eaLnBrk="1" hangingPunct="1"/>
            <a:r>
              <a:rPr lang="en-US" sz="2800" dirty="0" smtClean="0">
                <a:solidFill>
                  <a:srgbClr val="7030A0"/>
                </a:solidFill>
                <a:effectLst>
                  <a:outerShdw blurRad="38100" dist="38100" dir="2700000" algn="tl">
                    <a:srgbClr val="000000">
                      <a:alpha val="43137"/>
                    </a:srgbClr>
                  </a:outerShdw>
                </a:effectLst>
              </a:rPr>
              <a:t>HDV is an incomplete (RNA particle) that coated with </a:t>
            </a:r>
            <a:r>
              <a:rPr lang="en-US" sz="2800" dirty="0" err="1" smtClean="0">
                <a:solidFill>
                  <a:srgbClr val="7030A0"/>
                </a:solidFill>
                <a:effectLst>
                  <a:outerShdw blurRad="38100" dist="38100" dir="2700000" algn="tl">
                    <a:srgbClr val="000000">
                      <a:alpha val="43137"/>
                    </a:srgbClr>
                  </a:outerShdw>
                </a:effectLst>
              </a:rPr>
              <a:t>HBsAg</a:t>
            </a:r>
            <a:r>
              <a:rPr lang="en-US" sz="2800" dirty="0" smtClean="0">
                <a:solidFill>
                  <a:srgbClr val="7030A0"/>
                </a:solidFill>
                <a:effectLst>
                  <a:outerShdw blurRad="38100" dist="38100" dir="2700000" algn="tl">
                    <a:srgbClr val="000000">
                      <a:alpha val="43137"/>
                    </a:srgbClr>
                  </a:outerShdw>
                </a:effectLst>
              </a:rPr>
              <a:t> and is dependent on HBV for its activation. </a:t>
            </a:r>
          </a:p>
          <a:p>
            <a:pPr algn="l" eaLnBrk="1" hangingPunct="1"/>
            <a:endParaRPr lang="en-US" sz="2800" dirty="0" smtClean="0">
              <a:solidFill>
                <a:srgbClr val="7030A0"/>
              </a:solidFill>
              <a:effectLst>
                <a:outerShdw blurRad="38100" dist="38100" dir="2700000" algn="tl">
                  <a:srgbClr val="000000">
                    <a:alpha val="43137"/>
                  </a:srgbClr>
                </a:outerShdw>
              </a:effectLst>
            </a:endParaRPr>
          </a:p>
          <a:p>
            <a:pPr algn="l" eaLnBrk="1" hangingPunct="1"/>
            <a:r>
              <a:rPr lang="en-US" sz="2800" dirty="0" smtClean="0">
                <a:solidFill>
                  <a:srgbClr val="7030A0"/>
                </a:solidFill>
                <a:effectLst>
                  <a:outerShdw blurRad="38100" dist="38100" dir="2700000" algn="tl">
                    <a:srgbClr val="000000">
                      <a:alpha val="43137"/>
                    </a:srgbClr>
                  </a:outerShdw>
                </a:effectLst>
              </a:rPr>
              <a:t>It is very infectious and strongly associated with intravenous drug abuse.</a:t>
            </a:r>
          </a:p>
          <a:p>
            <a:pPr algn="l" eaLnBrk="1" hangingPunct="1"/>
            <a:endParaRPr lang="en-US" sz="2800" dirty="0" smtClean="0">
              <a:solidFill>
                <a:srgbClr val="7030A0"/>
              </a:solidFill>
              <a:effectLst>
                <a:outerShdw blurRad="38100" dist="38100" dir="2700000" algn="tl">
                  <a:srgbClr val="000000">
                    <a:alpha val="43137"/>
                  </a:srgbClr>
                </a:outerShdw>
              </a:effectLst>
            </a:endParaRPr>
          </a:p>
          <a:p>
            <a:pPr algn="l" eaLnBrk="1" hangingPunct="1"/>
            <a:r>
              <a:rPr lang="en-US" sz="2800" dirty="0" smtClean="0">
                <a:solidFill>
                  <a:srgbClr val="7030A0"/>
                </a:solidFill>
                <a:effectLst>
                  <a:outerShdw blurRad="38100" dist="38100" dir="2700000" algn="tl">
                    <a:srgbClr val="000000">
                      <a:alpha val="43137"/>
                    </a:srgbClr>
                  </a:outerShdw>
                </a:effectLst>
              </a:rPr>
              <a:t>It occurs as simultaneous infection with hepatitis B (co-infection) or as superimposed infection in someone with chronic hepatitis B (</a:t>
            </a:r>
            <a:r>
              <a:rPr lang="en-US" sz="2800" dirty="0" err="1" smtClean="0">
                <a:solidFill>
                  <a:srgbClr val="7030A0"/>
                </a:solidFill>
                <a:effectLst>
                  <a:outerShdw blurRad="38100" dist="38100" dir="2700000" algn="tl">
                    <a:srgbClr val="000000">
                      <a:alpha val="43137"/>
                    </a:srgbClr>
                  </a:outerShdw>
                </a:effectLst>
              </a:rPr>
              <a:t>superinfection</a:t>
            </a:r>
            <a:r>
              <a:rPr lang="en-US" sz="2800" dirty="0" smtClean="0">
                <a:solidFill>
                  <a:srgbClr val="7030A0"/>
                </a:solidFill>
                <a:effectLst>
                  <a:outerShdw blurRad="38100" dist="38100" dir="2700000" algn="tl">
                    <a:srgbClr val="000000">
                      <a:alpha val="43137"/>
                    </a:srgbClr>
                  </a:outerShdw>
                </a:effectLst>
              </a:rPr>
              <a:t>).</a:t>
            </a:r>
          </a:p>
          <a:p>
            <a:pPr algn="l" eaLnBrk="1" hangingPunct="1"/>
            <a:endParaRPr lang="en-US" sz="2800" dirty="0" smtClean="0">
              <a:solidFill>
                <a:srgbClr val="7030A0"/>
              </a:solidFill>
              <a:effectLst>
                <a:outerShdw blurRad="38100" dist="38100" dir="2700000" algn="tl">
                  <a:srgbClr val="000000">
                    <a:alpha val="43137"/>
                  </a:srgbClr>
                </a:outerShdw>
              </a:effectLst>
            </a:endParaRPr>
          </a:p>
          <a:p>
            <a:pPr algn="l" eaLnBrk="1" hangingPunct="1"/>
            <a:endParaRPr lang="en-US" sz="2800" dirty="0" smtClean="0">
              <a:solidFill>
                <a:srgbClr val="7030A0"/>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E7CECFE1-B73F-41B5-84FE-29F72CFB386B}" type="slidenum">
              <a:rPr lang="en-US" smtClean="0"/>
              <a:pPr/>
              <a:t>13</a:t>
            </a:fld>
            <a:endParaRPr lang="en-US"/>
          </a:p>
        </p:txBody>
      </p:sp>
      <p:sp>
        <p:nvSpPr>
          <p:cNvPr id="4" name="Title 3"/>
          <p:cNvSpPr>
            <a:spLocks noGrp="1"/>
          </p:cNvSpPr>
          <p:nvPr>
            <p:ph type="title"/>
          </p:nvPr>
        </p:nvSpPr>
        <p:spPr/>
        <p:txBody>
          <a:bodyPr/>
          <a:lstStyle/>
          <a:p>
            <a:endParaRPr lang="en-US"/>
          </a:p>
        </p:txBody>
      </p:sp>
      <p:pic>
        <p:nvPicPr>
          <p:cNvPr id="5" name="Picture 4"/>
          <p:cNvPicPr>
            <a:picLocks noChangeAspect="1" noChangeArrowheads="1"/>
          </p:cNvPicPr>
          <p:nvPr/>
        </p:nvPicPr>
        <p:blipFill>
          <a:blip r:embed="rId2" cstate="print"/>
          <a:srcRect/>
          <a:stretch>
            <a:fillRect/>
          </a:stretch>
        </p:blipFill>
        <p:spPr>
          <a:xfrm>
            <a:off x="0" y="404813"/>
            <a:ext cx="9144000" cy="597693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E7CECFE1-B73F-41B5-84FE-29F72CFB386B}" type="slidenum">
              <a:rPr lang="en-US" smtClean="0"/>
              <a:pPr/>
              <a:t>14</a:t>
            </a:fld>
            <a:endParaRPr lang="en-US"/>
          </a:p>
        </p:txBody>
      </p:sp>
      <p:sp>
        <p:nvSpPr>
          <p:cNvPr id="4" name="Title 3"/>
          <p:cNvSpPr>
            <a:spLocks noGrp="1"/>
          </p:cNvSpPr>
          <p:nvPr>
            <p:ph type="title"/>
          </p:nvPr>
        </p:nvSpPr>
        <p:spPr/>
        <p:txBody>
          <a:bodyPr>
            <a:normAutofit/>
          </a:bodyPr>
          <a:lstStyle/>
          <a:p>
            <a:r>
              <a:rPr lang="en-US" sz="5200" dirty="0" smtClean="0"/>
              <a:t>Liver function </a:t>
            </a:r>
            <a:r>
              <a:rPr lang="en-US" sz="5200" dirty="0" smtClean="0"/>
              <a:t>tests</a:t>
            </a:r>
            <a:endParaRPr lang="en-US" sz="5200" dirty="0"/>
          </a:p>
        </p:txBody>
      </p:sp>
      <p:pic>
        <p:nvPicPr>
          <p:cNvPr id="4098" name="Picture 2"/>
          <p:cNvPicPr>
            <a:picLocks noChangeAspect="1" noChangeArrowheads="1"/>
          </p:cNvPicPr>
          <p:nvPr/>
        </p:nvPicPr>
        <p:blipFill>
          <a:blip r:embed="rId2" cstate="print"/>
          <a:srcRect l="15267" t="9914" r="39173" b="9698"/>
          <a:stretch>
            <a:fillRect/>
          </a:stretch>
        </p:blipFill>
        <p:spPr bwMode="auto">
          <a:xfrm>
            <a:off x="827584" y="1340768"/>
            <a:ext cx="7560840" cy="5517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27383"/>
            <a:ext cx="9144000" cy="5262979"/>
          </a:xfrm>
          <a:prstGeom prst="rect">
            <a:avLst/>
          </a:prstGeom>
          <a:noFill/>
        </p:spPr>
        <p:txBody>
          <a:bodyPr wrap="square" rtlCol="0">
            <a:spAutoFit/>
          </a:bodyPr>
          <a:lstStyle/>
          <a:p>
            <a:pPr marL="514350" indent="-514350"/>
            <a:r>
              <a:rPr lang="en-US" sz="2800" b="1" dirty="0" smtClean="0">
                <a:solidFill>
                  <a:srgbClr val="002060"/>
                </a:solidFill>
              </a:rPr>
              <a:t>1- Indirect </a:t>
            </a:r>
            <a:r>
              <a:rPr lang="en-US" sz="2800" b="1" dirty="0" err="1" smtClean="0">
                <a:solidFill>
                  <a:srgbClr val="002060"/>
                </a:solidFill>
              </a:rPr>
              <a:t>Hyperbilirubinemia</a:t>
            </a:r>
            <a:endParaRPr lang="en-US" sz="2800" b="1" dirty="0" smtClean="0">
              <a:solidFill>
                <a:srgbClr val="002060"/>
              </a:solidFill>
            </a:endParaRPr>
          </a:p>
          <a:p>
            <a:pPr marL="514350" indent="-514350">
              <a:buFontTx/>
              <a:buChar char="-"/>
            </a:pPr>
            <a:r>
              <a:rPr lang="en-US" sz="2400" b="1" dirty="0" smtClean="0">
                <a:solidFill>
                  <a:srgbClr val="00B050"/>
                </a:solidFill>
              </a:rPr>
              <a:t>Due to increasing of RBC destruction &amp; Liver uptake or Conjugation Disorders</a:t>
            </a:r>
          </a:p>
          <a:p>
            <a:pPr marL="514350" indent="-514350">
              <a:buFontTx/>
              <a:buChar char="-"/>
            </a:pPr>
            <a:r>
              <a:rPr lang="en-US" sz="2400" b="1" dirty="0" smtClean="0">
                <a:solidFill>
                  <a:srgbClr val="00B050"/>
                </a:solidFill>
              </a:rPr>
              <a:t>Examples: </a:t>
            </a:r>
            <a:r>
              <a:rPr lang="en-US" sz="2000" b="1" dirty="0" smtClean="0">
                <a:solidFill>
                  <a:srgbClr val="FF0000"/>
                </a:solidFill>
              </a:rPr>
              <a:t>Hemolytic anemia, hemolytic transfusion reaction, Hepatitis &amp; Cirrhosis, </a:t>
            </a:r>
            <a:r>
              <a:rPr lang="en-US" sz="2000" b="1" dirty="0" smtClean="0">
                <a:solidFill>
                  <a:srgbClr val="FF0000"/>
                </a:solidFill>
              </a:rPr>
              <a:t>Infant </a:t>
            </a:r>
            <a:r>
              <a:rPr lang="en-US" sz="2000" b="1" dirty="0" smtClean="0">
                <a:solidFill>
                  <a:srgbClr val="FF0000"/>
                </a:solidFill>
              </a:rPr>
              <a:t>physiological jaundice</a:t>
            </a:r>
            <a:r>
              <a:rPr lang="en-US" sz="2000" b="1" dirty="0" smtClean="0">
                <a:solidFill>
                  <a:srgbClr val="00B050"/>
                </a:solidFill>
              </a:rPr>
              <a:t> ( leads to </a:t>
            </a:r>
            <a:r>
              <a:rPr lang="en-US" sz="2000" b="1" dirty="0" err="1" smtClean="0">
                <a:solidFill>
                  <a:srgbClr val="00B050"/>
                </a:solidFill>
              </a:rPr>
              <a:t>Kernicterus</a:t>
            </a:r>
            <a:r>
              <a:rPr lang="en-US" sz="2000" b="1" dirty="0" smtClean="0">
                <a:solidFill>
                  <a:srgbClr val="00B050"/>
                </a:solidFill>
              </a:rPr>
              <a:t> with </a:t>
            </a:r>
            <a:r>
              <a:rPr lang="en-US" b="1" dirty="0" smtClean="0">
                <a:solidFill>
                  <a:srgbClr val="FF0000"/>
                </a:solidFill>
              </a:rPr>
              <a:t> &gt; 20 mg/dl</a:t>
            </a:r>
            <a:r>
              <a:rPr lang="en-US" sz="2000" b="1" dirty="0" smtClean="0">
                <a:solidFill>
                  <a:srgbClr val="00B050"/>
                </a:solidFill>
              </a:rPr>
              <a:t>) </a:t>
            </a:r>
            <a:r>
              <a:rPr lang="en-US" sz="2000" b="1" dirty="0" smtClean="0">
                <a:solidFill>
                  <a:srgbClr val="FF0000"/>
                </a:solidFill>
              </a:rPr>
              <a:t>and even Starvation</a:t>
            </a:r>
            <a:endParaRPr lang="en-US" sz="2000" b="1" dirty="0" smtClean="0">
              <a:solidFill>
                <a:srgbClr val="FF0000"/>
              </a:solidFill>
            </a:endParaRPr>
          </a:p>
          <a:p>
            <a:r>
              <a:rPr lang="en-US" sz="2000" b="1" dirty="0" smtClean="0">
                <a:solidFill>
                  <a:srgbClr val="C00000"/>
                </a:solidFill>
              </a:rPr>
              <a:t>I) Gilbert’s syndrome</a:t>
            </a:r>
          </a:p>
          <a:p>
            <a:r>
              <a:rPr lang="en-US" sz="1500" dirty="0" smtClean="0"/>
              <a:t>      Is characterized by </a:t>
            </a:r>
            <a:r>
              <a:rPr lang="en-US" sz="1500" u="sng" dirty="0" smtClean="0"/>
              <a:t>mild </a:t>
            </a:r>
            <a:r>
              <a:rPr lang="en-US" sz="1500" u="sng" dirty="0" err="1" smtClean="0"/>
              <a:t>unconjugated</a:t>
            </a:r>
            <a:r>
              <a:rPr lang="en-US" sz="1500" u="sng" dirty="0" smtClean="0"/>
              <a:t> </a:t>
            </a:r>
            <a:r>
              <a:rPr lang="en-US" sz="1500" u="sng" dirty="0" err="1" smtClean="0"/>
              <a:t>hyperbilirubinemia</a:t>
            </a:r>
            <a:r>
              <a:rPr lang="en-US" sz="1500" dirty="0" smtClean="0"/>
              <a:t>, the most common genetic lesion appears to be </a:t>
            </a:r>
            <a:r>
              <a:rPr lang="en-US" sz="1500" b="1" dirty="0" smtClean="0"/>
              <a:t>the promoter region of the </a:t>
            </a:r>
            <a:r>
              <a:rPr lang="en-US" sz="1500" b="1" i="1" dirty="0" err="1" smtClean="0"/>
              <a:t>glucuronyl</a:t>
            </a:r>
            <a:r>
              <a:rPr lang="en-US" sz="1500" b="1" i="1" dirty="0" smtClean="0"/>
              <a:t> </a:t>
            </a:r>
            <a:r>
              <a:rPr lang="en-US" sz="1500" b="1" i="1" dirty="0" err="1" smtClean="0"/>
              <a:t>transferase</a:t>
            </a:r>
            <a:r>
              <a:rPr lang="en-US" sz="1500" b="1" i="1" dirty="0" smtClean="0"/>
              <a:t> gene, </a:t>
            </a:r>
            <a:r>
              <a:rPr lang="en-US" sz="1500" i="1" dirty="0" smtClean="0"/>
              <a:t>resulting in lower  </a:t>
            </a:r>
            <a:r>
              <a:rPr lang="en-US" sz="1500" dirty="0" smtClean="0"/>
              <a:t>transcriptional rates and overall lower enzymatic activity (reduced to about 30% of normal). Gilbert syndrome </a:t>
            </a:r>
            <a:r>
              <a:rPr lang="en-US" sz="1600" dirty="0" smtClean="0"/>
              <a:t>is </a:t>
            </a:r>
            <a:r>
              <a:rPr lang="en-US" sz="1600" u="sng" dirty="0" smtClean="0"/>
              <a:t>most frequently diagnosed </a:t>
            </a:r>
            <a:r>
              <a:rPr lang="en-US" sz="1600" dirty="0" smtClean="0"/>
              <a:t>in young adults ranging in age from </a:t>
            </a:r>
            <a:r>
              <a:rPr lang="en-US" sz="1600" u="sng" dirty="0" smtClean="0"/>
              <a:t>20 to 30 years.</a:t>
            </a:r>
          </a:p>
          <a:p>
            <a:endParaRPr lang="en-US" sz="1500" u="sng" dirty="0" smtClean="0"/>
          </a:p>
          <a:p>
            <a:r>
              <a:rPr lang="en-US" sz="2000" b="1" dirty="0" smtClean="0">
                <a:solidFill>
                  <a:srgbClr val="C00000"/>
                </a:solidFill>
              </a:rPr>
              <a:t>II) </a:t>
            </a:r>
            <a:r>
              <a:rPr lang="en-US" sz="2000" b="1" dirty="0" err="1" smtClean="0">
                <a:solidFill>
                  <a:srgbClr val="C00000"/>
                </a:solidFill>
              </a:rPr>
              <a:t>Crigler-Najjar</a:t>
            </a:r>
            <a:r>
              <a:rPr lang="en-US" sz="2000" b="1" dirty="0" smtClean="0">
                <a:solidFill>
                  <a:srgbClr val="C00000"/>
                </a:solidFill>
              </a:rPr>
              <a:t> syndrome</a:t>
            </a:r>
          </a:p>
          <a:p>
            <a:r>
              <a:rPr lang="en-US" sz="1600" dirty="0" smtClean="0"/>
              <a:t>Is frequently characterized by </a:t>
            </a:r>
            <a:r>
              <a:rPr lang="en-US" sz="1600" b="1" dirty="0" smtClean="0"/>
              <a:t>high serum levels of </a:t>
            </a:r>
            <a:r>
              <a:rPr lang="en-US" sz="1600" b="1" dirty="0" err="1" smtClean="0"/>
              <a:t>unconjugated</a:t>
            </a:r>
            <a:r>
              <a:rPr lang="en-US" sz="1600" b="1" dirty="0" smtClean="0"/>
              <a:t> </a:t>
            </a:r>
            <a:r>
              <a:rPr lang="en-US" sz="1600" b="1" dirty="0" err="1" smtClean="0"/>
              <a:t>bilirubin</a:t>
            </a:r>
            <a:r>
              <a:rPr lang="en-US" sz="1600" dirty="0" smtClean="0"/>
              <a:t>, multiple mutations are found to occur in this gene </a:t>
            </a:r>
            <a:r>
              <a:rPr lang="en-US" sz="1600" b="1" dirty="0" smtClean="0"/>
              <a:t>(</a:t>
            </a:r>
            <a:r>
              <a:rPr lang="en-US" sz="1600" b="1" i="1" dirty="0" err="1" smtClean="0"/>
              <a:t>glucuronyl</a:t>
            </a:r>
            <a:r>
              <a:rPr lang="en-US" sz="1600" b="1" i="1" dirty="0" smtClean="0"/>
              <a:t> </a:t>
            </a:r>
            <a:r>
              <a:rPr lang="en-US" sz="1600" b="1" i="1" dirty="0" err="1" smtClean="0"/>
              <a:t>transferase</a:t>
            </a:r>
            <a:r>
              <a:rPr lang="en-US" sz="1600" b="1" i="1" dirty="0" smtClean="0"/>
              <a:t> )</a:t>
            </a:r>
            <a:r>
              <a:rPr lang="en-US" sz="1600" dirty="0" smtClean="0"/>
              <a:t>, including </a:t>
            </a:r>
            <a:r>
              <a:rPr lang="en-US" sz="1600" u="sng" dirty="0" smtClean="0"/>
              <a:t>shifts in the reading frames, stop </a:t>
            </a:r>
            <a:r>
              <a:rPr lang="en-US" sz="1600" u="sng" dirty="0" err="1" smtClean="0"/>
              <a:t>codons</a:t>
            </a:r>
            <a:r>
              <a:rPr lang="en-US" sz="1600" u="sng" dirty="0" smtClean="0"/>
              <a:t>, and critical amino acid </a:t>
            </a:r>
            <a:r>
              <a:rPr lang="en-US" sz="1600" u="sng" dirty="0" smtClean="0"/>
              <a:t>substitutions</a:t>
            </a:r>
            <a:r>
              <a:rPr lang="en-US" sz="1600" dirty="0" smtClean="0"/>
              <a:t>.</a:t>
            </a:r>
          </a:p>
          <a:p>
            <a:r>
              <a:rPr lang="en-US" sz="1600" dirty="0" smtClean="0">
                <a:solidFill>
                  <a:schemeClr val="accent2"/>
                </a:solidFill>
              </a:rPr>
              <a:t>always </a:t>
            </a:r>
            <a:r>
              <a:rPr lang="en-US" sz="1600" dirty="0" smtClean="0">
                <a:solidFill>
                  <a:schemeClr val="accent2"/>
                </a:solidFill>
              </a:rPr>
              <a:t>exceeding 5mg/</a:t>
            </a:r>
            <a:r>
              <a:rPr lang="en-US" sz="1600" dirty="0" err="1" smtClean="0">
                <a:solidFill>
                  <a:schemeClr val="accent2"/>
                </a:solidFill>
              </a:rPr>
              <a:t>dL</a:t>
            </a:r>
            <a:r>
              <a:rPr lang="en-US" sz="1600" dirty="0" smtClean="0">
                <a:solidFill>
                  <a:schemeClr val="accent2"/>
                </a:solidFill>
              </a:rPr>
              <a:t> and causing jaundice, and sometimes exceeding 20mg/</a:t>
            </a:r>
            <a:r>
              <a:rPr lang="en-US" sz="1600" dirty="0" err="1" smtClean="0">
                <a:solidFill>
                  <a:schemeClr val="accent2"/>
                </a:solidFill>
              </a:rPr>
              <a:t>dL</a:t>
            </a:r>
            <a:r>
              <a:rPr lang="en-US" sz="1600" dirty="0" smtClean="0">
                <a:solidFill>
                  <a:schemeClr val="accent2"/>
                </a:solidFill>
              </a:rPr>
              <a:t>. </a:t>
            </a:r>
            <a:endParaRPr lang="en-US" sz="1500" b="1" dirty="0" smtClean="0">
              <a:solidFill>
                <a:schemeClr val="accent2"/>
              </a:solidFill>
            </a:endParaRPr>
          </a:p>
        </p:txBody>
      </p:sp>
      <p:sp>
        <p:nvSpPr>
          <p:cNvPr id="2" name="Slide Number Placeholder 1"/>
          <p:cNvSpPr>
            <a:spLocks noGrp="1"/>
          </p:cNvSpPr>
          <p:nvPr>
            <p:ph type="sldNum" sz="quarter" idx="12"/>
          </p:nvPr>
        </p:nvSpPr>
        <p:spPr/>
        <p:txBody>
          <a:bodyPr/>
          <a:lstStyle/>
          <a:p>
            <a:fld id="{D4AF99C8-CE3E-4D82-B6F6-E41D36E52E51}"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908720"/>
            <a:ext cx="8964488" cy="5472608"/>
          </a:xfrm>
        </p:spPr>
        <p:txBody>
          <a:bodyPr>
            <a:normAutofit/>
          </a:bodyPr>
          <a:lstStyle/>
          <a:p>
            <a:pPr marL="0" lvl="0" indent="0">
              <a:spcBef>
                <a:spcPts val="0"/>
              </a:spcBef>
              <a:buClrTx/>
              <a:buSzTx/>
              <a:buNone/>
            </a:pPr>
            <a:r>
              <a:rPr lang="en-US" sz="1600" dirty="0" smtClean="0">
                <a:solidFill>
                  <a:prstClr val="black"/>
                </a:solidFill>
              </a:rPr>
              <a:t>- Affected infants develop severe </a:t>
            </a:r>
            <a:r>
              <a:rPr lang="en-US" sz="1600" dirty="0" err="1" smtClean="0">
                <a:solidFill>
                  <a:prstClr val="black"/>
                </a:solidFill>
              </a:rPr>
              <a:t>unconjugated</a:t>
            </a:r>
            <a:r>
              <a:rPr lang="en-US" sz="1600" dirty="0" smtClean="0">
                <a:solidFill>
                  <a:prstClr val="black"/>
                </a:solidFill>
              </a:rPr>
              <a:t> </a:t>
            </a:r>
            <a:r>
              <a:rPr lang="en-US" sz="1600" dirty="0" err="1" smtClean="0">
                <a:solidFill>
                  <a:prstClr val="black"/>
                </a:solidFill>
              </a:rPr>
              <a:t>hyperbilirubinemia</a:t>
            </a:r>
            <a:r>
              <a:rPr lang="en-US" sz="1600" dirty="0" smtClean="0">
                <a:solidFill>
                  <a:prstClr val="black"/>
                </a:solidFill>
              </a:rPr>
              <a:t>, which typically leads to </a:t>
            </a:r>
            <a:r>
              <a:rPr lang="en-US" sz="1600" b="1" dirty="0" err="1" smtClean="0">
                <a:solidFill>
                  <a:prstClr val="black"/>
                </a:solidFill>
              </a:rPr>
              <a:t>kernicterus</a:t>
            </a:r>
            <a:r>
              <a:rPr lang="en-US" sz="1600" dirty="0" smtClean="0">
                <a:solidFill>
                  <a:prstClr val="black"/>
                </a:solidFill>
              </a:rPr>
              <a:t>, </a:t>
            </a:r>
            <a:r>
              <a:rPr lang="en-US" sz="1600" b="1" dirty="0" smtClean="0">
                <a:solidFill>
                  <a:prstClr val="black"/>
                </a:solidFill>
              </a:rPr>
              <a:t>deposition of </a:t>
            </a:r>
            <a:r>
              <a:rPr lang="en-US" sz="1600" b="1" dirty="0" err="1" smtClean="0">
                <a:solidFill>
                  <a:prstClr val="black"/>
                </a:solidFill>
              </a:rPr>
              <a:t>bilirubin</a:t>
            </a:r>
            <a:r>
              <a:rPr lang="en-US" sz="1600" b="1" dirty="0" smtClean="0">
                <a:solidFill>
                  <a:prstClr val="black"/>
                </a:solidFill>
              </a:rPr>
              <a:t> in the brain</a:t>
            </a:r>
            <a:r>
              <a:rPr lang="en-US" sz="1600" dirty="0" smtClean="0">
                <a:solidFill>
                  <a:prstClr val="black"/>
                </a:solidFill>
              </a:rPr>
              <a:t> causing severe </a:t>
            </a:r>
            <a:r>
              <a:rPr lang="en-US" sz="1600" b="1" dirty="0" smtClean="0">
                <a:solidFill>
                  <a:prstClr val="black"/>
                </a:solidFill>
              </a:rPr>
              <a:t>motor dysfunction</a:t>
            </a:r>
          </a:p>
          <a:p>
            <a:pPr marL="0" lvl="0" indent="0">
              <a:spcBef>
                <a:spcPts val="0"/>
              </a:spcBef>
              <a:buClrTx/>
              <a:buSzTx/>
              <a:buNone/>
            </a:pPr>
            <a:r>
              <a:rPr lang="en-US" sz="1600" dirty="0" smtClean="0">
                <a:solidFill>
                  <a:prstClr val="black"/>
                </a:solidFill>
              </a:rPr>
              <a:t>and </a:t>
            </a:r>
            <a:r>
              <a:rPr lang="en-US" sz="1600" b="1" dirty="0" smtClean="0">
                <a:solidFill>
                  <a:prstClr val="black"/>
                </a:solidFill>
              </a:rPr>
              <a:t>retardation</a:t>
            </a:r>
            <a:r>
              <a:rPr lang="en-US" sz="1600" dirty="0" smtClean="0">
                <a:solidFill>
                  <a:prstClr val="black"/>
                </a:solidFill>
              </a:rPr>
              <a:t>.</a:t>
            </a:r>
          </a:p>
          <a:p>
            <a:pPr marL="0" lvl="0" indent="0">
              <a:spcBef>
                <a:spcPts val="0"/>
              </a:spcBef>
              <a:buClrTx/>
              <a:buSzTx/>
              <a:buFontTx/>
              <a:buChar char="-"/>
            </a:pPr>
            <a:r>
              <a:rPr lang="en-US" sz="1600" dirty="0" smtClean="0">
                <a:solidFill>
                  <a:prstClr val="black"/>
                </a:solidFill>
              </a:rPr>
              <a:t>In the less severe type II form of </a:t>
            </a:r>
            <a:r>
              <a:rPr lang="en-US" sz="1600" dirty="0" err="1" smtClean="0"/>
              <a:t>Crigler-Najjar</a:t>
            </a:r>
            <a:r>
              <a:rPr lang="en-US" sz="1600" dirty="0" smtClean="0"/>
              <a:t> syndrome</a:t>
            </a:r>
            <a:r>
              <a:rPr lang="en-US" sz="1600" dirty="0" smtClean="0">
                <a:solidFill>
                  <a:prstClr val="black"/>
                </a:solidFill>
              </a:rPr>
              <a:t>, enzyme activity is approximately 10% of normal, and survival to adulthood is possible.</a:t>
            </a:r>
          </a:p>
          <a:p>
            <a:pPr marL="0" lvl="0" indent="0">
              <a:spcBef>
                <a:spcPts val="0"/>
              </a:spcBef>
              <a:buClrTx/>
              <a:buSzTx/>
              <a:buFontTx/>
              <a:buChar char="-"/>
            </a:pPr>
            <a:endParaRPr lang="en-US" sz="1600" b="1" dirty="0" smtClean="0">
              <a:solidFill>
                <a:prstClr val="black"/>
              </a:solidFill>
            </a:endParaRPr>
          </a:p>
          <a:p>
            <a:pPr marL="0" lvl="0" indent="0">
              <a:spcBef>
                <a:spcPts val="0"/>
              </a:spcBef>
              <a:buClrTx/>
              <a:buSzTx/>
              <a:buFontTx/>
              <a:buChar char="-"/>
            </a:pPr>
            <a:endParaRPr lang="en-US" sz="2400" b="1" dirty="0" smtClean="0">
              <a:solidFill>
                <a:srgbClr val="00B050"/>
              </a:solidFill>
            </a:endParaRPr>
          </a:p>
          <a:p>
            <a:pPr marL="0" lvl="0" indent="0">
              <a:spcBef>
                <a:spcPts val="0"/>
              </a:spcBef>
              <a:buClrTx/>
              <a:buSzTx/>
              <a:buFontTx/>
              <a:buChar char="-"/>
            </a:pPr>
            <a:endParaRPr lang="en-US" sz="2400" b="1" dirty="0" smtClean="0">
              <a:solidFill>
                <a:srgbClr val="00B050"/>
              </a:solidFill>
            </a:endParaRPr>
          </a:p>
          <a:p>
            <a:pPr marL="514350" lvl="0" indent="-514350">
              <a:spcBef>
                <a:spcPts val="0"/>
              </a:spcBef>
              <a:buClrTx/>
              <a:buSzTx/>
              <a:buFont typeface="Arial" pitchFamily="34" charset="0"/>
              <a:buChar char="•"/>
            </a:pPr>
            <a:r>
              <a:rPr lang="en-US" sz="3400" b="1" dirty="0" smtClean="0">
                <a:solidFill>
                  <a:srgbClr val="00B050"/>
                </a:solidFill>
              </a:rPr>
              <a:t>Treatments for Infants with Indirect </a:t>
            </a:r>
            <a:r>
              <a:rPr lang="en-US" sz="3400" b="1" dirty="0" err="1" smtClean="0">
                <a:solidFill>
                  <a:srgbClr val="00B050"/>
                </a:solidFill>
              </a:rPr>
              <a:t>Hyperbilirubinemia</a:t>
            </a:r>
            <a:r>
              <a:rPr lang="en-US" sz="3400" b="1" dirty="0" smtClean="0">
                <a:solidFill>
                  <a:srgbClr val="00B050"/>
                </a:solidFill>
              </a:rPr>
              <a:t>:</a:t>
            </a:r>
          </a:p>
          <a:p>
            <a:pPr marL="514350" lvl="0" indent="-514350">
              <a:spcBef>
                <a:spcPts val="0"/>
              </a:spcBef>
              <a:buClrTx/>
              <a:buSzTx/>
              <a:buFont typeface="Arial" pitchFamily="34" charset="0"/>
              <a:buChar char="•"/>
            </a:pPr>
            <a:endParaRPr lang="en-US" sz="2400" b="1" dirty="0" smtClean="0">
              <a:solidFill>
                <a:srgbClr val="00B050"/>
              </a:solidFill>
            </a:endParaRPr>
          </a:p>
          <a:p>
            <a:pPr marL="514350" lvl="0" indent="-514350">
              <a:spcBef>
                <a:spcPts val="0"/>
              </a:spcBef>
              <a:buClrTx/>
              <a:buSzTx/>
              <a:buFontTx/>
              <a:buAutoNum type="alphaUcParenR"/>
            </a:pPr>
            <a:r>
              <a:rPr lang="en-US" sz="2400" b="1" dirty="0" smtClean="0">
                <a:solidFill>
                  <a:srgbClr val="FFC000"/>
                </a:solidFill>
                <a:effectLst>
                  <a:outerShdw blurRad="38100" dist="38100" dir="2700000" algn="tl">
                    <a:srgbClr val="000000">
                      <a:alpha val="43137"/>
                    </a:srgbClr>
                  </a:outerShdw>
                </a:effectLst>
              </a:rPr>
              <a:t>Phototherapy with Wavelength 450nm </a:t>
            </a:r>
            <a:r>
              <a:rPr lang="en-US" sz="1400" b="1" dirty="0" smtClean="0">
                <a:solidFill>
                  <a:srgbClr val="FFC000"/>
                </a:solidFill>
                <a:effectLst>
                  <a:outerShdw blurRad="38100" dist="38100" dir="2700000" algn="tl">
                    <a:srgbClr val="000000">
                      <a:alpha val="43137"/>
                    </a:srgbClr>
                  </a:outerShdw>
                </a:effectLst>
              </a:rPr>
              <a:t>(Light can cause </a:t>
            </a:r>
            <a:r>
              <a:rPr lang="en-US" sz="1400" b="1" dirty="0" err="1" smtClean="0">
                <a:solidFill>
                  <a:srgbClr val="FFC000"/>
                </a:solidFill>
                <a:effectLst>
                  <a:outerShdw blurRad="38100" dist="38100" dir="2700000" algn="tl">
                    <a:srgbClr val="000000">
                      <a:alpha val="43137"/>
                    </a:srgbClr>
                  </a:outerShdw>
                </a:effectLst>
              </a:rPr>
              <a:t>photoisomerization</a:t>
            </a:r>
            <a:r>
              <a:rPr lang="en-US" sz="1400" b="1" dirty="0" smtClean="0">
                <a:solidFill>
                  <a:srgbClr val="FFC000"/>
                </a:solidFill>
                <a:effectLst>
                  <a:outerShdw blurRad="38100" dist="38100" dir="2700000" algn="tl">
                    <a:srgbClr val="000000">
                      <a:alpha val="43137"/>
                    </a:srgbClr>
                  </a:outerShdw>
                </a:effectLst>
              </a:rPr>
              <a:t> of </a:t>
            </a:r>
            <a:r>
              <a:rPr lang="en-US" sz="1400" b="1" dirty="0" err="1" smtClean="0">
                <a:solidFill>
                  <a:srgbClr val="FFC000"/>
                </a:solidFill>
                <a:effectLst>
                  <a:outerShdw blurRad="38100" dist="38100" dir="2700000" algn="tl">
                    <a:srgbClr val="000000">
                      <a:alpha val="43137"/>
                    </a:srgbClr>
                  </a:outerShdw>
                </a:effectLst>
              </a:rPr>
              <a:t>bilirubin</a:t>
            </a:r>
            <a:r>
              <a:rPr lang="en-US" sz="1400" b="1" dirty="0" smtClean="0">
                <a:solidFill>
                  <a:srgbClr val="FFC000"/>
                </a:solidFill>
                <a:effectLst>
                  <a:outerShdw blurRad="38100" dist="38100" dir="2700000" algn="tl">
                    <a:srgbClr val="000000">
                      <a:alpha val="43137"/>
                    </a:srgbClr>
                  </a:outerShdw>
                </a:effectLst>
              </a:rPr>
              <a:t>, from a trans- form to a more compact </a:t>
            </a:r>
            <a:r>
              <a:rPr lang="en-US" sz="1400" b="1" dirty="0" err="1" smtClean="0">
                <a:solidFill>
                  <a:srgbClr val="FFC000"/>
                </a:solidFill>
                <a:effectLst>
                  <a:outerShdw blurRad="38100" dist="38100" dir="2700000" algn="tl">
                    <a:srgbClr val="000000">
                      <a:alpha val="43137"/>
                    </a:srgbClr>
                  </a:outerShdw>
                </a:effectLst>
              </a:rPr>
              <a:t>cis</a:t>
            </a:r>
            <a:r>
              <a:rPr lang="en-US" sz="1400" b="1" dirty="0" smtClean="0">
                <a:solidFill>
                  <a:srgbClr val="FFC000"/>
                </a:solidFill>
                <a:effectLst>
                  <a:outerShdw blurRad="38100" dist="38100" dir="2700000" algn="tl">
                    <a:srgbClr val="000000">
                      <a:alpha val="43137"/>
                    </a:srgbClr>
                  </a:outerShdw>
                </a:effectLst>
              </a:rPr>
              <a:t>- form, making it much more water soluble and allowing it to be excreted in urine)</a:t>
            </a:r>
          </a:p>
          <a:p>
            <a:pPr marL="514350" lvl="0" indent="-514350">
              <a:spcBef>
                <a:spcPts val="0"/>
              </a:spcBef>
              <a:buClrTx/>
              <a:buSzTx/>
              <a:buFontTx/>
              <a:buAutoNum type="alphaUcParenR"/>
            </a:pPr>
            <a:r>
              <a:rPr lang="en-US" sz="2400" b="1" dirty="0" smtClean="0">
                <a:solidFill>
                  <a:srgbClr val="FFC000"/>
                </a:solidFill>
                <a:effectLst>
                  <a:outerShdw blurRad="38100" dist="38100" dir="2700000" algn="tl">
                    <a:srgbClr val="000000">
                      <a:alpha val="43137"/>
                    </a:srgbClr>
                  </a:outerShdw>
                </a:effectLst>
              </a:rPr>
              <a:t>Prescription of Phenobarbital</a:t>
            </a:r>
          </a:p>
          <a:p>
            <a:pPr marL="514350" lvl="0" indent="-514350">
              <a:spcBef>
                <a:spcPts val="0"/>
              </a:spcBef>
              <a:buClrTx/>
              <a:buSzTx/>
              <a:buFontTx/>
              <a:buAutoNum type="alphaUcParenR"/>
            </a:pPr>
            <a:r>
              <a:rPr lang="en-US" sz="2400" b="1" dirty="0" smtClean="0">
                <a:solidFill>
                  <a:srgbClr val="FFC000"/>
                </a:solidFill>
                <a:effectLst>
                  <a:outerShdw blurRad="38100" dist="38100" dir="2700000" algn="tl">
                    <a:srgbClr val="000000">
                      <a:alpha val="43137"/>
                    </a:srgbClr>
                  </a:outerShdw>
                </a:effectLst>
              </a:rPr>
              <a:t>Blood Transfusion</a:t>
            </a:r>
          </a:p>
          <a:p>
            <a:endParaRPr lang="en-US" dirty="0"/>
          </a:p>
        </p:txBody>
      </p:sp>
      <p:sp>
        <p:nvSpPr>
          <p:cNvPr id="3" name="Slide Number Placeholder 2"/>
          <p:cNvSpPr>
            <a:spLocks noGrp="1"/>
          </p:cNvSpPr>
          <p:nvPr>
            <p:ph type="sldNum" sz="quarter" idx="12"/>
          </p:nvPr>
        </p:nvSpPr>
        <p:spPr/>
        <p:txBody>
          <a:bodyPr/>
          <a:lstStyle/>
          <a:p>
            <a:fld id="{E7CECFE1-B73F-41B5-84FE-29F72CFB386B}" type="slidenum">
              <a:rPr lang="en-US" smtClean="0"/>
              <a:pPr/>
              <a:t>16</a:t>
            </a:fld>
            <a:endParaRPr lang="en-US"/>
          </a:p>
        </p:txBody>
      </p:sp>
      <p:sp>
        <p:nvSpPr>
          <p:cNvPr id="4" name="Title 3"/>
          <p:cNvSpPr>
            <a:spLocks noGrp="1"/>
          </p:cNvSpPr>
          <p:nvPr>
            <p:ph type="title"/>
          </p:nvPr>
        </p:nvSpPr>
        <p:spPr>
          <a:xfrm>
            <a:off x="457200" y="-27384"/>
            <a:ext cx="8229600" cy="778098"/>
          </a:xfrm>
        </p:spPr>
        <p:txBody>
          <a:bodyPr>
            <a:normAutofit/>
          </a:bodyPr>
          <a:lstStyle/>
          <a:p>
            <a:r>
              <a:rPr lang="en-US" sz="2800" dirty="0" smtClean="0"/>
              <a:t>Indirect </a:t>
            </a:r>
            <a:r>
              <a:rPr lang="en-US" sz="2800" dirty="0" err="1" smtClean="0"/>
              <a:t>Hyperbilirubinemia</a:t>
            </a:r>
            <a:r>
              <a:rPr lang="en-US" sz="2800" dirty="0" smtClean="0"/>
              <a:t> (cont’d)</a:t>
            </a:r>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741368"/>
          </a:xfrm>
        </p:spPr>
        <p:txBody>
          <a:bodyPr>
            <a:noAutofit/>
          </a:bodyPr>
          <a:lstStyle/>
          <a:p>
            <a:pPr marL="514350" lvl="0" indent="-514350">
              <a:spcBef>
                <a:spcPts val="0"/>
              </a:spcBef>
              <a:buClrTx/>
              <a:buSzTx/>
              <a:buNone/>
            </a:pPr>
            <a:r>
              <a:rPr lang="en-US" sz="2800" b="1" dirty="0" smtClean="0">
                <a:solidFill>
                  <a:srgbClr val="002060"/>
                </a:solidFill>
              </a:rPr>
              <a:t>2- Direct </a:t>
            </a:r>
            <a:r>
              <a:rPr lang="en-US" sz="2800" b="1" dirty="0" err="1" smtClean="0">
                <a:solidFill>
                  <a:srgbClr val="002060"/>
                </a:solidFill>
              </a:rPr>
              <a:t>Hyperbilirubinemia</a:t>
            </a:r>
            <a:endParaRPr lang="en-US" sz="2800" b="1" dirty="0" smtClean="0">
              <a:solidFill>
                <a:srgbClr val="002060"/>
              </a:solidFill>
            </a:endParaRPr>
          </a:p>
          <a:p>
            <a:pPr marL="514350" lvl="0" indent="-514350">
              <a:spcBef>
                <a:spcPts val="0"/>
              </a:spcBef>
              <a:buClrTx/>
              <a:buSzTx/>
              <a:buNone/>
            </a:pPr>
            <a:r>
              <a:rPr lang="en-US" sz="2400" b="1" dirty="0" smtClean="0">
                <a:solidFill>
                  <a:srgbClr val="00B050"/>
                </a:solidFill>
              </a:rPr>
              <a:t>       </a:t>
            </a:r>
            <a:r>
              <a:rPr lang="en-US" sz="2400" b="1" dirty="0" smtClean="0">
                <a:solidFill>
                  <a:srgbClr val="002060"/>
                </a:solidFill>
              </a:rPr>
              <a:t>Causes:</a:t>
            </a:r>
          </a:p>
          <a:p>
            <a:pPr marL="514350" indent="-514350">
              <a:spcBef>
                <a:spcPts val="0"/>
              </a:spcBef>
              <a:buClrTx/>
              <a:buSzTx/>
              <a:buNone/>
            </a:pPr>
            <a:r>
              <a:rPr lang="en-US" sz="1800" b="1" dirty="0" smtClean="0">
                <a:solidFill>
                  <a:srgbClr val="00B050"/>
                </a:solidFill>
              </a:rPr>
              <a:t>Generally, It occurs in </a:t>
            </a:r>
            <a:r>
              <a:rPr lang="en-US" sz="1800" b="1" dirty="0" err="1" smtClean="0">
                <a:solidFill>
                  <a:srgbClr val="FF0000"/>
                </a:solidFill>
              </a:rPr>
              <a:t>Cholestasis</a:t>
            </a:r>
            <a:r>
              <a:rPr lang="en-US" sz="1800" b="1" dirty="0" smtClean="0">
                <a:solidFill>
                  <a:srgbClr val="00B050"/>
                </a:solidFill>
              </a:rPr>
              <a:t> due to </a:t>
            </a:r>
            <a:r>
              <a:rPr lang="en-US" sz="1800" b="1" dirty="0" smtClean="0">
                <a:solidFill>
                  <a:srgbClr val="FF0000"/>
                </a:solidFill>
              </a:rPr>
              <a:t>Gallstones</a:t>
            </a:r>
            <a:r>
              <a:rPr lang="en-US" sz="1800" b="1" dirty="0" smtClean="0">
                <a:solidFill>
                  <a:srgbClr val="00B050"/>
                </a:solidFill>
              </a:rPr>
              <a:t> or </a:t>
            </a:r>
            <a:r>
              <a:rPr lang="en-US" sz="1800" b="1" dirty="0" smtClean="0">
                <a:solidFill>
                  <a:srgbClr val="FF0000"/>
                </a:solidFill>
              </a:rPr>
              <a:t>Tumors</a:t>
            </a:r>
            <a:r>
              <a:rPr lang="en-US" sz="1800" b="1" dirty="0" smtClean="0">
                <a:solidFill>
                  <a:srgbClr val="00B050"/>
                </a:solidFill>
              </a:rPr>
              <a:t> with clay-colored (Pale) stool. It also observed in </a:t>
            </a:r>
            <a:r>
              <a:rPr lang="en-US" sz="1800" b="1" dirty="0" smtClean="0">
                <a:solidFill>
                  <a:srgbClr val="FF0000"/>
                </a:solidFill>
              </a:rPr>
              <a:t>Hepatitis, Liver Cirrhosis, Inflammatory conditions of the </a:t>
            </a:r>
            <a:r>
              <a:rPr lang="en-US" sz="1800" b="1" dirty="0" err="1" smtClean="0">
                <a:solidFill>
                  <a:srgbClr val="FF0000"/>
                </a:solidFill>
              </a:rPr>
              <a:t>biliary</a:t>
            </a:r>
            <a:r>
              <a:rPr lang="en-US" sz="1800" b="1" dirty="0" smtClean="0">
                <a:solidFill>
                  <a:srgbClr val="FF0000"/>
                </a:solidFill>
              </a:rPr>
              <a:t> tract and gram- negative sepsis.</a:t>
            </a:r>
          </a:p>
          <a:p>
            <a:pPr>
              <a:buNone/>
            </a:pPr>
            <a:r>
              <a:rPr lang="en-US" sz="2000" b="1" dirty="0" smtClean="0">
                <a:solidFill>
                  <a:srgbClr val="C00000"/>
                </a:solidFill>
              </a:rPr>
              <a:t>I)  </a:t>
            </a:r>
            <a:r>
              <a:rPr lang="en-US" sz="2000" b="1" dirty="0" err="1" smtClean="0">
                <a:solidFill>
                  <a:srgbClr val="C00000"/>
                </a:solidFill>
              </a:rPr>
              <a:t>Dubin</a:t>
            </a:r>
            <a:r>
              <a:rPr lang="en-US" sz="2000" b="1" dirty="0" smtClean="0">
                <a:solidFill>
                  <a:srgbClr val="C00000"/>
                </a:solidFill>
              </a:rPr>
              <a:t>-Johnson syndrome.</a:t>
            </a:r>
            <a:endParaRPr lang="en-US" sz="1600" i="1" dirty="0" smtClean="0"/>
          </a:p>
          <a:p>
            <a:pPr>
              <a:buNone/>
            </a:pPr>
            <a:r>
              <a:rPr lang="en-US" sz="1600" i="1" dirty="0" smtClean="0"/>
              <a:t>    </a:t>
            </a:r>
            <a:r>
              <a:rPr lang="en-US" sz="1600" dirty="0" smtClean="0"/>
              <a:t>In another inborn error of metabolism, called the </a:t>
            </a:r>
            <a:r>
              <a:rPr lang="en-US" sz="1600" dirty="0" err="1" smtClean="0"/>
              <a:t>Dubin</a:t>
            </a:r>
            <a:r>
              <a:rPr lang="en-US" sz="1600" dirty="0" smtClean="0"/>
              <a:t>-Johnson syndrome, there is a </a:t>
            </a:r>
            <a:r>
              <a:rPr lang="en-US" sz="1600" b="1" dirty="0" smtClean="0"/>
              <a:t>blockade of the excretion of </a:t>
            </a:r>
            <a:r>
              <a:rPr lang="en-US" sz="1600" b="1" dirty="0" err="1" smtClean="0"/>
              <a:t>bilirubin</a:t>
            </a:r>
            <a:r>
              <a:rPr lang="en-US" sz="1600" b="1" dirty="0" smtClean="0"/>
              <a:t> into the </a:t>
            </a:r>
            <a:r>
              <a:rPr lang="en-US" sz="1600" b="1" dirty="0" err="1" smtClean="0"/>
              <a:t>canaliculi</a:t>
            </a:r>
            <a:r>
              <a:rPr lang="en-US" sz="1600" b="1" dirty="0" smtClean="0"/>
              <a:t>, caused by defects in the adenosine </a:t>
            </a:r>
            <a:r>
              <a:rPr lang="en-US" sz="1600" b="1" dirty="0" err="1" smtClean="0"/>
              <a:t>triphosphate</a:t>
            </a:r>
            <a:r>
              <a:rPr lang="en-US" sz="1600" b="1" dirty="0" smtClean="0"/>
              <a:t> (ATP)-binding cassette (ABC) </a:t>
            </a:r>
            <a:r>
              <a:rPr lang="en-US" sz="1600" b="1" dirty="0" err="1" smtClean="0"/>
              <a:t>canalicular</a:t>
            </a:r>
            <a:r>
              <a:rPr lang="en-US" sz="1600" b="1" dirty="0" smtClean="0"/>
              <a:t> </a:t>
            </a:r>
            <a:r>
              <a:rPr lang="en-US" sz="1600" b="1" dirty="0" err="1" smtClean="0"/>
              <a:t>multispecific</a:t>
            </a:r>
            <a:r>
              <a:rPr lang="en-US" sz="1600" b="1" dirty="0" smtClean="0"/>
              <a:t> organic anion transporter.</a:t>
            </a:r>
          </a:p>
          <a:p>
            <a:pPr>
              <a:buFontTx/>
              <a:buChar char="-"/>
            </a:pPr>
            <a:r>
              <a:rPr lang="en-US" sz="1600" dirty="0" err="1" smtClean="0"/>
              <a:t>Dubin</a:t>
            </a:r>
            <a:r>
              <a:rPr lang="en-US" sz="1600" dirty="0" smtClean="0"/>
              <a:t>-Johnson syndrome is associated with increased plasma conjugated </a:t>
            </a:r>
            <a:r>
              <a:rPr lang="en-US" sz="1600" dirty="0" err="1" smtClean="0"/>
              <a:t>bilirubin</a:t>
            </a:r>
            <a:r>
              <a:rPr lang="en-US" sz="1600" dirty="0" smtClean="0"/>
              <a:t>, typically with </a:t>
            </a:r>
            <a:r>
              <a:rPr lang="en-US" sz="1600" u="sng" dirty="0" smtClean="0"/>
              <a:t>mild jaundice </a:t>
            </a:r>
            <a:r>
              <a:rPr lang="en-US" sz="1600" dirty="0" smtClean="0"/>
              <a:t>(total </a:t>
            </a:r>
            <a:r>
              <a:rPr lang="en-US" sz="1600" dirty="0" err="1" smtClean="0"/>
              <a:t>bilirubin</a:t>
            </a:r>
            <a:r>
              <a:rPr lang="en-US" sz="1600" dirty="0" smtClean="0"/>
              <a:t>, 2 to 5mg/</a:t>
            </a:r>
            <a:r>
              <a:rPr lang="en-US" sz="1600" dirty="0" err="1" smtClean="0"/>
              <a:t>dL</a:t>
            </a:r>
            <a:r>
              <a:rPr lang="en-US" sz="1600" dirty="0" smtClean="0"/>
              <a:t>).</a:t>
            </a:r>
          </a:p>
          <a:p>
            <a:pPr>
              <a:buClr>
                <a:srgbClr val="2DA2BF"/>
              </a:buClr>
              <a:buNone/>
            </a:pPr>
            <a:r>
              <a:rPr lang="en-US" sz="2000" b="1" dirty="0" smtClean="0">
                <a:solidFill>
                  <a:srgbClr val="C00000"/>
                </a:solidFill>
              </a:rPr>
              <a:t>II) </a:t>
            </a:r>
            <a:r>
              <a:rPr lang="en-US" sz="2000" b="1" dirty="0" err="1" smtClean="0">
                <a:solidFill>
                  <a:srgbClr val="C00000"/>
                </a:solidFill>
              </a:rPr>
              <a:t>Biliary</a:t>
            </a:r>
            <a:r>
              <a:rPr lang="en-US" sz="2000" b="1" dirty="0" smtClean="0">
                <a:solidFill>
                  <a:srgbClr val="C00000"/>
                </a:solidFill>
              </a:rPr>
              <a:t> obstruction</a:t>
            </a:r>
            <a:endParaRPr lang="en-US" sz="1600" i="1" dirty="0" smtClean="0">
              <a:solidFill>
                <a:prstClr val="black"/>
              </a:solidFill>
            </a:endParaRPr>
          </a:p>
          <a:p>
            <a:pPr>
              <a:buFontTx/>
              <a:buChar char="-"/>
            </a:pPr>
            <a:r>
              <a:rPr lang="en-US" sz="1600" dirty="0" smtClean="0"/>
              <a:t>In adults, </a:t>
            </a:r>
            <a:r>
              <a:rPr lang="en-US" sz="1600" dirty="0" err="1" smtClean="0"/>
              <a:t>cholelithiasis</a:t>
            </a:r>
            <a:r>
              <a:rPr lang="en-US" sz="1600" dirty="0" smtClean="0"/>
              <a:t> is the most common cause of </a:t>
            </a:r>
            <a:r>
              <a:rPr lang="en-US" sz="1600" dirty="0" err="1" smtClean="0"/>
              <a:t>hyperbilirubinemia</a:t>
            </a:r>
            <a:r>
              <a:rPr lang="en-US" sz="1600" dirty="0" smtClean="0"/>
              <a:t>. This condition results from the </a:t>
            </a:r>
            <a:r>
              <a:rPr lang="en-US" sz="1600" b="1" dirty="0" smtClean="0"/>
              <a:t>presence of bile stones </a:t>
            </a:r>
            <a:r>
              <a:rPr lang="en-US" sz="1600" dirty="0" smtClean="0"/>
              <a:t>(that are composed of </a:t>
            </a:r>
            <a:r>
              <a:rPr lang="en-US" sz="1600" dirty="0" err="1" smtClean="0"/>
              <a:t>bilirubin</a:t>
            </a:r>
            <a:r>
              <a:rPr lang="en-US" sz="1600" dirty="0" smtClean="0"/>
              <a:t> or cholesterol), most commonly </a:t>
            </a:r>
            <a:r>
              <a:rPr lang="en-US" sz="1600" b="1" dirty="0" smtClean="0"/>
              <a:t>in the common bile duct </a:t>
            </a:r>
            <a:r>
              <a:rPr lang="en-US" sz="1600" dirty="0" smtClean="0"/>
              <a:t>.</a:t>
            </a:r>
          </a:p>
          <a:p>
            <a:pPr>
              <a:buFontTx/>
              <a:buChar char="-"/>
            </a:pPr>
            <a:r>
              <a:rPr lang="en-US" sz="1600" dirty="0" err="1" smtClean="0"/>
              <a:t>Biliary</a:t>
            </a:r>
            <a:r>
              <a:rPr lang="en-US" sz="1600" dirty="0" smtClean="0"/>
              <a:t> obstruction due to </a:t>
            </a:r>
            <a:r>
              <a:rPr lang="en-US" sz="1600" dirty="0" err="1" smtClean="0"/>
              <a:t>cholelithiasis</a:t>
            </a:r>
            <a:r>
              <a:rPr lang="en-US" sz="1600" dirty="0" smtClean="0"/>
              <a:t> results </a:t>
            </a:r>
            <a:r>
              <a:rPr lang="en-US" sz="1600" b="1" dirty="0" smtClean="0">
                <a:solidFill>
                  <a:srgbClr val="FF0000"/>
                </a:solidFill>
              </a:rPr>
              <a:t>in </a:t>
            </a:r>
            <a:r>
              <a:rPr lang="en-US" sz="1600" b="1" u="sng" dirty="0" smtClean="0">
                <a:solidFill>
                  <a:srgbClr val="FF0000"/>
                </a:solidFill>
              </a:rPr>
              <a:t>elevation of total </a:t>
            </a:r>
            <a:r>
              <a:rPr lang="en-US" sz="1600" b="1" u="sng" dirty="0" err="1" smtClean="0">
                <a:solidFill>
                  <a:srgbClr val="FF0000"/>
                </a:solidFill>
              </a:rPr>
              <a:t>bilirubin</a:t>
            </a:r>
            <a:r>
              <a:rPr lang="en-US" sz="1600" dirty="0" smtClean="0"/>
              <a:t>, with over 90% being direct </a:t>
            </a:r>
            <a:r>
              <a:rPr lang="en-US" sz="1600" dirty="0" err="1" smtClean="0"/>
              <a:t>bilirubin</a:t>
            </a:r>
            <a:r>
              <a:rPr lang="en-US" sz="1600" dirty="0" smtClean="0"/>
              <a:t>. In more than 90% of such patients, a concomitant rise in </a:t>
            </a:r>
            <a:r>
              <a:rPr lang="en-US" sz="1600" b="1" u="sng" dirty="0" smtClean="0">
                <a:solidFill>
                  <a:srgbClr val="FF0000"/>
                </a:solidFill>
              </a:rPr>
              <a:t>alkaline </a:t>
            </a:r>
            <a:r>
              <a:rPr lang="en-US" sz="1600" b="1" u="sng" dirty="0" err="1" smtClean="0">
                <a:solidFill>
                  <a:srgbClr val="FF0000"/>
                </a:solidFill>
              </a:rPr>
              <a:t>phosphatase</a:t>
            </a:r>
            <a:r>
              <a:rPr lang="en-US" sz="1600" b="1" u="sng" dirty="0" smtClean="0">
                <a:solidFill>
                  <a:srgbClr val="FF0000"/>
                </a:solidFill>
              </a:rPr>
              <a:t> </a:t>
            </a:r>
            <a:r>
              <a:rPr lang="en-US" sz="1600" u="sng" dirty="0" smtClean="0"/>
              <a:t>occurs</a:t>
            </a:r>
            <a:r>
              <a:rPr lang="en-US" sz="1600" dirty="0" smtClean="0"/>
              <a:t>.</a:t>
            </a:r>
          </a:p>
          <a:p>
            <a:pPr>
              <a:buFontTx/>
              <a:buChar char="-"/>
            </a:pPr>
            <a:endParaRPr lang="en-US" sz="1600" dirty="0"/>
          </a:p>
        </p:txBody>
      </p:sp>
      <p:sp>
        <p:nvSpPr>
          <p:cNvPr id="3" name="Slide Number Placeholder 2"/>
          <p:cNvSpPr>
            <a:spLocks noGrp="1"/>
          </p:cNvSpPr>
          <p:nvPr>
            <p:ph type="sldNum" sz="quarter" idx="12"/>
          </p:nvPr>
        </p:nvSpPr>
        <p:spPr/>
        <p:txBody>
          <a:bodyPr/>
          <a:lstStyle/>
          <a:p>
            <a:fld id="{E7CECFE1-B73F-41B5-84FE-29F72CFB386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64704"/>
            <a:ext cx="9144000" cy="5688632"/>
          </a:xfrm>
        </p:spPr>
        <p:txBody>
          <a:bodyPr>
            <a:noAutofit/>
          </a:bodyPr>
          <a:lstStyle/>
          <a:p>
            <a:pPr lvl="0">
              <a:buClr>
                <a:srgbClr val="2DA2BF"/>
              </a:buClr>
              <a:buNone/>
            </a:pPr>
            <a:r>
              <a:rPr lang="en-US" sz="2000" b="1" dirty="0" smtClean="0">
                <a:solidFill>
                  <a:srgbClr val="C00000"/>
                </a:solidFill>
              </a:rPr>
              <a:t>III)  Hepatitis</a:t>
            </a:r>
            <a:endParaRPr lang="en-US" sz="1600" dirty="0" smtClean="0"/>
          </a:p>
          <a:p>
            <a:pPr>
              <a:buFontTx/>
              <a:buChar char="-"/>
            </a:pPr>
            <a:r>
              <a:rPr lang="en-US" sz="1600" dirty="0" smtClean="0"/>
              <a:t>In hepatitis, in which toxic destruction of </a:t>
            </a:r>
            <a:r>
              <a:rPr lang="en-US" sz="1600" dirty="0" err="1" smtClean="0"/>
              <a:t>hepatocytes</a:t>
            </a:r>
            <a:r>
              <a:rPr lang="en-US" sz="1600" dirty="0" smtClean="0"/>
              <a:t> is due to viral, chemical, or traumatic causes, focal necrosis and/or cellular injury results </a:t>
            </a:r>
            <a:r>
              <a:rPr lang="en-US" sz="1600" b="1" dirty="0" smtClean="0"/>
              <a:t>both in blocking conjugation of </a:t>
            </a:r>
            <a:r>
              <a:rPr lang="en-US" sz="1600" b="1" dirty="0" err="1" smtClean="0"/>
              <a:t>bilirubin</a:t>
            </a:r>
            <a:r>
              <a:rPr lang="en-US" sz="1600" b="1" dirty="0" smtClean="0"/>
              <a:t> and in excretion of conjugated </a:t>
            </a:r>
            <a:r>
              <a:rPr lang="en-US" sz="1600" b="1" dirty="0" err="1" smtClean="0"/>
              <a:t>bilirubin</a:t>
            </a:r>
            <a:r>
              <a:rPr lang="en-US" sz="1600" dirty="0" smtClean="0"/>
              <a:t>. Thus elevation of both direct and indirect </a:t>
            </a:r>
            <a:r>
              <a:rPr lang="en-US" sz="1600" dirty="0" err="1" smtClean="0"/>
              <a:t>bilirubin</a:t>
            </a:r>
            <a:r>
              <a:rPr lang="en-US" sz="1600" dirty="0" smtClean="0"/>
              <a:t> occurs.</a:t>
            </a:r>
          </a:p>
          <a:p>
            <a:r>
              <a:rPr lang="en-US" sz="1900" b="1" i="1" dirty="0" smtClean="0">
                <a:solidFill>
                  <a:srgbClr val="7030A0"/>
                </a:solidFill>
              </a:rPr>
              <a:t>Laboratory Tests for </a:t>
            </a:r>
            <a:r>
              <a:rPr lang="en-US" sz="1900" b="1" i="1" dirty="0" err="1" smtClean="0">
                <a:solidFill>
                  <a:srgbClr val="7030A0"/>
                </a:solidFill>
              </a:rPr>
              <a:t>Bilirubin</a:t>
            </a:r>
            <a:endParaRPr lang="en-US" sz="1900" b="1" i="1" dirty="0" smtClean="0">
              <a:solidFill>
                <a:srgbClr val="7030A0"/>
              </a:solidFill>
            </a:endParaRPr>
          </a:p>
          <a:p>
            <a:pPr>
              <a:buFontTx/>
              <a:buChar char="-"/>
            </a:pPr>
            <a:r>
              <a:rPr lang="en-US" sz="1600" dirty="0" err="1" smtClean="0"/>
              <a:t>Bilirubin</a:t>
            </a:r>
            <a:r>
              <a:rPr lang="en-US" sz="1600" dirty="0" smtClean="0"/>
              <a:t> is typically </a:t>
            </a:r>
            <a:r>
              <a:rPr lang="en-US" sz="1600" u="sng" dirty="0" smtClean="0"/>
              <a:t>measured using diazotized </a:t>
            </a:r>
            <a:r>
              <a:rPr lang="en-US" sz="1600" u="sng" dirty="0" err="1" smtClean="0"/>
              <a:t>sulfanilic</a:t>
            </a:r>
            <a:r>
              <a:rPr lang="en-US" sz="1600" u="sng" dirty="0" smtClean="0"/>
              <a:t> acid</a:t>
            </a:r>
            <a:r>
              <a:rPr lang="en-US" sz="1600" dirty="0" smtClean="0"/>
              <a:t>, which forms a conjugated </a:t>
            </a:r>
            <a:r>
              <a:rPr lang="en-US" sz="1600" dirty="0" err="1" smtClean="0"/>
              <a:t>azo</a:t>
            </a:r>
            <a:r>
              <a:rPr lang="en-US" sz="1600" dirty="0" smtClean="0"/>
              <a:t> compound with the </a:t>
            </a:r>
            <a:r>
              <a:rPr lang="en-US" sz="1600" dirty="0" err="1" smtClean="0"/>
              <a:t>porphyrin</a:t>
            </a:r>
            <a:r>
              <a:rPr lang="en-US" sz="1600" dirty="0" smtClean="0"/>
              <a:t> rings of </a:t>
            </a:r>
            <a:r>
              <a:rPr lang="en-US" sz="1600" dirty="0" err="1" smtClean="0"/>
              <a:t>bilirubin</a:t>
            </a:r>
            <a:r>
              <a:rPr lang="en-US" sz="1600" dirty="0" smtClean="0"/>
              <a:t>, resulting in reaction products that </a:t>
            </a:r>
            <a:r>
              <a:rPr lang="en-US" sz="1600" b="1" dirty="0" smtClean="0"/>
              <a:t>absorb strongly at 540nm</a:t>
            </a:r>
            <a:r>
              <a:rPr lang="en-US" sz="1600" dirty="0" smtClean="0"/>
              <a:t>. Because </a:t>
            </a:r>
            <a:r>
              <a:rPr lang="en-US" sz="1600" dirty="0" err="1" smtClean="0"/>
              <a:t>unconjugated</a:t>
            </a:r>
            <a:r>
              <a:rPr lang="en-US" sz="1600" dirty="0" smtClean="0"/>
              <a:t> </a:t>
            </a:r>
            <a:r>
              <a:rPr lang="en-US" sz="1600" dirty="0" err="1" smtClean="0"/>
              <a:t>bilirubin</a:t>
            </a:r>
            <a:r>
              <a:rPr lang="en-US" sz="1600" dirty="0" smtClean="0"/>
              <a:t> reacts slowly, </a:t>
            </a:r>
            <a:r>
              <a:rPr lang="en-US" sz="1600" u="sng" dirty="0" smtClean="0"/>
              <a:t>accelerants such as caffeine or methanol are used to measure total </a:t>
            </a:r>
            <a:r>
              <a:rPr lang="en-US" sz="1600" u="sng" dirty="0" err="1" smtClean="0"/>
              <a:t>bilirubin</a:t>
            </a:r>
            <a:r>
              <a:rPr lang="en-US" sz="1600" dirty="0" smtClean="0"/>
              <a:t>. Deletion of these accelerants allows determination of direct-reacting, or direct, </a:t>
            </a:r>
            <a:r>
              <a:rPr lang="en-US" sz="1600" dirty="0" err="1" smtClean="0"/>
              <a:t>bilirubin</a:t>
            </a:r>
            <a:r>
              <a:rPr lang="en-US" sz="1600" dirty="0" smtClean="0"/>
              <a:t>.</a:t>
            </a:r>
          </a:p>
          <a:p>
            <a:pPr>
              <a:buFontTx/>
              <a:buChar char="-"/>
            </a:pPr>
            <a:r>
              <a:rPr lang="en-US" sz="1600" dirty="0" smtClean="0"/>
              <a:t>Prolonged exposure to </a:t>
            </a:r>
            <a:r>
              <a:rPr lang="en-US" sz="1600" b="1" dirty="0" smtClean="0"/>
              <a:t>light causes </a:t>
            </a:r>
            <a:r>
              <a:rPr lang="en-US" sz="1600" b="1" dirty="0" err="1" smtClean="0"/>
              <a:t>photoisomerization</a:t>
            </a:r>
            <a:r>
              <a:rPr lang="en-US" sz="1600" dirty="0" smtClean="0"/>
              <a:t>, increasing direct reacting </a:t>
            </a:r>
            <a:r>
              <a:rPr lang="en-US" sz="1600" dirty="0" err="1" smtClean="0"/>
              <a:t>bilirubin</a:t>
            </a:r>
            <a:endParaRPr lang="en-US" sz="1600" dirty="0" smtClean="0"/>
          </a:p>
          <a:p>
            <a:pPr>
              <a:buFontTx/>
              <a:buChar char="-"/>
            </a:pPr>
            <a:r>
              <a:rPr lang="en-US" sz="1600" dirty="0" smtClean="0">
                <a:solidFill>
                  <a:srgbClr val="00B050"/>
                </a:solidFill>
              </a:rPr>
              <a:t>Reference values for total </a:t>
            </a:r>
            <a:r>
              <a:rPr lang="en-US" sz="1600" dirty="0" err="1" smtClean="0">
                <a:solidFill>
                  <a:srgbClr val="00B050"/>
                </a:solidFill>
              </a:rPr>
              <a:t>bilirubin</a:t>
            </a:r>
            <a:r>
              <a:rPr lang="en-US" sz="1600" dirty="0" smtClean="0">
                <a:solidFill>
                  <a:srgbClr val="00B050"/>
                </a:solidFill>
              </a:rPr>
              <a:t> are both </a:t>
            </a:r>
            <a:r>
              <a:rPr lang="en-US" sz="1600" b="1" dirty="0" smtClean="0">
                <a:solidFill>
                  <a:srgbClr val="00B050"/>
                </a:solidFill>
              </a:rPr>
              <a:t>age</a:t>
            </a:r>
            <a:r>
              <a:rPr lang="en-US" sz="1600" dirty="0" smtClean="0">
                <a:solidFill>
                  <a:srgbClr val="00B050"/>
                </a:solidFill>
              </a:rPr>
              <a:t> and </a:t>
            </a:r>
            <a:r>
              <a:rPr lang="en-US" sz="1600" b="1" dirty="0" smtClean="0">
                <a:solidFill>
                  <a:srgbClr val="00B050"/>
                </a:solidFill>
              </a:rPr>
              <a:t>gender</a:t>
            </a:r>
            <a:r>
              <a:rPr lang="en-US" sz="1600" dirty="0" smtClean="0">
                <a:solidFill>
                  <a:srgbClr val="00B050"/>
                </a:solidFill>
              </a:rPr>
              <a:t> (higher in men) dependent. </a:t>
            </a:r>
            <a:r>
              <a:rPr lang="en-US" sz="1600" dirty="0" err="1" smtClean="0"/>
              <a:t>Bilirubin</a:t>
            </a:r>
            <a:r>
              <a:rPr lang="en-US" sz="1600" dirty="0" smtClean="0"/>
              <a:t> levels typically reach peak values at around ages 14 to 18, falling to stable adult levels by age 25.</a:t>
            </a:r>
            <a:endParaRPr lang="en-US" sz="1600" dirty="0"/>
          </a:p>
        </p:txBody>
      </p:sp>
      <p:sp>
        <p:nvSpPr>
          <p:cNvPr id="3" name="Slide Number Placeholder 2"/>
          <p:cNvSpPr>
            <a:spLocks noGrp="1"/>
          </p:cNvSpPr>
          <p:nvPr>
            <p:ph type="sldNum" sz="quarter" idx="12"/>
          </p:nvPr>
        </p:nvSpPr>
        <p:spPr/>
        <p:txBody>
          <a:bodyPr/>
          <a:lstStyle/>
          <a:p>
            <a:fld id="{E7CECFE1-B73F-41B5-84FE-29F72CFB386B}" type="slidenum">
              <a:rPr lang="en-US" smtClean="0"/>
              <a:pPr/>
              <a:t>18</a:t>
            </a:fld>
            <a:endParaRPr lang="en-US"/>
          </a:p>
        </p:txBody>
      </p:sp>
      <p:sp>
        <p:nvSpPr>
          <p:cNvPr id="4" name="Title 3"/>
          <p:cNvSpPr>
            <a:spLocks noGrp="1"/>
          </p:cNvSpPr>
          <p:nvPr>
            <p:ph type="title"/>
          </p:nvPr>
        </p:nvSpPr>
        <p:spPr>
          <a:xfrm>
            <a:off x="457200" y="-171400"/>
            <a:ext cx="8229600" cy="1143000"/>
          </a:xfrm>
        </p:spPr>
        <p:txBody>
          <a:bodyPr/>
          <a:lstStyle/>
          <a:p>
            <a:r>
              <a:rPr lang="en-US" sz="2800" dirty="0" smtClean="0">
                <a:solidFill>
                  <a:srgbClr val="002060"/>
                </a:solidFill>
                <a:effectLst/>
                <a:ea typeface="+mn-ea"/>
                <a:cs typeface="+mn-cs"/>
              </a:rPr>
              <a:t>Direct </a:t>
            </a:r>
            <a:r>
              <a:rPr lang="en-US" sz="2800" dirty="0" err="1" smtClean="0">
                <a:solidFill>
                  <a:srgbClr val="002060"/>
                </a:solidFill>
                <a:effectLst/>
                <a:ea typeface="+mn-ea"/>
                <a:cs typeface="+mn-cs"/>
              </a:rPr>
              <a:t>Hyperbilirubinemia</a:t>
            </a:r>
            <a:r>
              <a:rPr lang="en-US" sz="2800" dirty="0" smtClean="0">
                <a:solidFill>
                  <a:srgbClr val="002060"/>
                </a:solidFill>
                <a:effectLst/>
                <a:ea typeface="+mn-ea"/>
                <a:cs typeface="+mn-cs"/>
              </a:rPr>
              <a:t> (cont’d)</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E7CECFE1-B73F-41B5-84FE-29F72CFB386B}" type="slidenum">
              <a:rPr lang="en-US" smtClean="0"/>
              <a:pPr/>
              <a:t>19</a:t>
            </a:fld>
            <a:endParaRPr lang="en-US"/>
          </a:p>
        </p:txBody>
      </p:sp>
      <p:sp>
        <p:nvSpPr>
          <p:cNvPr id="4" name="Title 3"/>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cstate="print"/>
          <a:srcRect l="11390" t="32328" r="16030" b="22629"/>
          <a:stretch>
            <a:fillRect/>
          </a:stretch>
        </p:blipFill>
        <p:spPr bwMode="auto">
          <a:xfrm>
            <a:off x="0" y="1790191"/>
            <a:ext cx="9144000" cy="45191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9144000" cy="5376672"/>
          </a:xfrm>
        </p:spPr>
        <p:txBody>
          <a:bodyPr>
            <a:normAutofit/>
          </a:bodyPr>
          <a:lstStyle/>
          <a:p>
            <a:r>
              <a:rPr lang="en-US" sz="1800" dirty="0" smtClean="0"/>
              <a:t>The liver is the </a:t>
            </a:r>
            <a:r>
              <a:rPr lang="en-US" sz="1800" b="1" dirty="0" smtClean="0"/>
              <a:t>largest and most complex organ of the gastrointestinal tract</a:t>
            </a:r>
            <a:r>
              <a:rPr lang="en-US" sz="1800" dirty="0" smtClean="0"/>
              <a:t>.</a:t>
            </a:r>
          </a:p>
          <a:p>
            <a:r>
              <a:rPr lang="en-US" sz="1800" dirty="0" smtClean="0"/>
              <a:t>Overall, it comprises three systems:</a:t>
            </a:r>
          </a:p>
          <a:p>
            <a:pPr>
              <a:buFontTx/>
              <a:buChar char="-"/>
            </a:pPr>
            <a:r>
              <a:rPr lang="en-US" sz="1800" b="1" dirty="0" smtClean="0">
                <a:solidFill>
                  <a:srgbClr val="002060"/>
                </a:solidFill>
              </a:rPr>
              <a:t>First, the biochemical </a:t>
            </a:r>
            <a:r>
              <a:rPr lang="en-US" sz="1800" b="1" dirty="0" err="1" smtClean="0">
                <a:solidFill>
                  <a:srgbClr val="002060"/>
                </a:solidFill>
              </a:rPr>
              <a:t>hepatocytic</a:t>
            </a:r>
            <a:r>
              <a:rPr lang="en-US" sz="1800" b="1" dirty="0" smtClean="0">
                <a:solidFill>
                  <a:srgbClr val="002060"/>
                </a:solidFill>
              </a:rPr>
              <a:t> system, which is responsible for all metabolic activities in the body</a:t>
            </a:r>
            <a:r>
              <a:rPr lang="en-US" sz="1800" dirty="0" smtClean="0"/>
              <a:t>, including </a:t>
            </a:r>
            <a:r>
              <a:rPr lang="en-US" sz="1800" dirty="0" smtClean="0">
                <a:solidFill>
                  <a:srgbClr val="00B050"/>
                </a:solidFill>
              </a:rPr>
              <a:t>protein synthesis </a:t>
            </a:r>
            <a:r>
              <a:rPr lang="en-US" sz="1800" dirty="0" smtClean="0"/>
              <a:t>(e.g. Albumin &amp; Coagulation Factors); </a:t>
            </a:r>
            <a:r>
              <a:rPr lang="en-US" sz="1800" dirty="0" smtClean="0">
                <a:solidFill>
                  <a:srgbClr val="00B050"/>
                </a:solidFill>
              </a:rPr>
              <a:t>aerobic and anaerobic metabolism of glucose </a:t>
            </a:r>
            <a:r>
              <a:rPr lang="en-US" sz="1800" dirty="0" smtClean="0"/>
              <a:t>and other sugars; </a:t>
            </a:r>
            <a:r>
              <a:rPr lang="en-US" sz="1800" dirty="0" smtClean="0">
                <a:solidFill>
                  <a:srgbClr val="00B050"/>
                </a:solidFill>
              </a:rPr>
              <a:t>glycogen</a:t>
            </a:r>
            <a:r>
              <a:rPr lang="en-US" sz="1800" dirty="0" smtClean="0"/>
              <a:t> synthesis and breakdown; </a:t>
            </a:r>
            <a:r>
              <a:rPr lang="en-US" sz="1800" dirty="0" smtClean="0">
                <a:solidFill>
                  <a:srgbClr val="00B050"/>
                </a:solidFill>
              </a:rPr>
              <a:t>amino acid </a:t>
            </a:r>
            <a:r>
              <a:rPr lang="en-US" sz="1800" dirty="0" smtClean="0"/>
              <a:t>and </a:t>
            </a:r>
            <a:r>
              <a:rPr lang="en-US" sz="1800" dirty="0" smtClean="0">
                <a:solidFill>
                  <a:srgbClr val="00B050"/>
                </a:solidFill>
              </a:rPr>
              <a:t>nucleic acid metabolism</a:t>
            </a:r>
            <a:r>
              <a:rPr lang="en-US" sz="1800" dirty="0" smtClean="0"/>
              <a:t>; amino acid and </a:t>
            </a:r>
            <a:r>
              <a:rPr lang="en-US" sz="1800" dirty="0" err="1" smtClean="0"/>
              <a:t>dicarboxylic</a:t>
            </a:r>
            <a:r>
              <a:rPr lang="en-US" sz="1800" dirty="0" smtClean="0"/>
              <a:t> acid </a:t>
            </a:r>
            <a:r>
              <a:rPr lang="en-US" sz="1800" dirty="0" err="1" smtClean="0">
                <a:solidFill>
                  <a:srgbClr val="00B050"/>
                </a:solidFill>
              </a:rPr>
              <a:t>interconversions</a:t>
            </a:r>
            <a:r>
              <a:rPr lang="en-US" sz="1800" dirty="0" smtClean="0">
                <a:solidFill>
                  <a:srgbClr val="00B050"/>
                </a:solidFill>
              </a:rPr>
              <a:t> via </a:t>
            </a:r>
            <a:r>
              <a:rPr lang="en-US" sz="1800" dirty="0" err="1" smtClean="0">
                <a:solidFill>
                  <a:srgbClr val="00B050"/>
                </a:solidFill>
              </a:rPr>
              <a:t>transaminases</a:t>
            </a:r>
            <a:r>
              <a:rPr lang="en-US" sz="1800" dirty="0" smtClean="0"/>
              <a:t> (</a:t>
            </a:r>
            <a:r>
              <a:rPr lang="en-US" sz="1800" dirty="0" err="1" smtClean="0"/>
              <a:t>aminotransferases</a:t>
            </a:r>
            <a:r>
              <a:rPr lang="en-US" sz="1800" dirty="0" smtClean="0"/>
              <a:t>); </a:t>
            </a:r>
            <a:r>
              <a:rPr lang="en-US" sz="1800" dirty="0" smtClean="0">
                <a:solidFill>
                  <a:srgbClr val="00B050"/>
                </a:solidFill>
              </a:rPr>
              <a:t>lipoprotein synthesis </a:t>
            </a:r>
            <a:r>
              <a:rPr lang="en-US" sz="1800" dirty="0" smtClean="0"/>
              <a:t>and metabolism; </a:t>
            </a:r>
            <a:r>
              <a:rPr lang="en-US" sz="1800" dirty="0" err="1" smtClean="0">
                <a:solidFill>
                  <a:srgbClr val="00B050"/>
                </a:solidFill>
              </a:rPr>
              <a:t>xenobiotic</a:t>
            </a:r>
            <a:r>
              <a:rPr lang="en-US" sz="1800" dirty="0" smtClean="0"/>
              <a:t> metabolism (e.g., drug metabolism), usually involving the </a:t>
            </a:r>
            <a:r>
              <a:rPr lang="en-US" sz="1800" dirty="0" err="1" smtClean="0"/>
              <a:t>cytochrome</a:t>
            </a:r>
            <a:r>
              <a:rPr lang="en-US" sz="1800" dirty="0" smtClean="0"/>
              <a:t> P</a:t>
            </a:r>
            <a:r>
              <a:rPr lang="en-US" sz="1800" baseline="-25000" dirty="0" smtClean="0"/>
              <a:t>450</a:t>
            </a:r>
            <a:r>
              <a:rPr lang="en-US" sz="1800" dirty="0" smtClean="0"/>
              <a:t> oxidation system; </a:t>
            </a:r>
            <a:r>
              <a:rPr lang="en-US" sz="1800" dirty="0" smtClean="0">
                <a:solidFill>
                  <a:srgbClr val="00B050"/>
                </a:solidFill>
              </a:rPr>
              <a:t>storage of iron and vitamins </a:t>
            </a:r>
            <a:r>
              <a:rPr lang="en-US" sz="1800" dirty="0" smtClean="0"/>
              <a:t>such as A, D, and B</a:t>
            </a:r>
            <a:r>
              <a:rPr lang="en-US" sz="1800" baseline="-25000" dirty="0" smtClean="0"/>
              <a:t>12</a:t>
            </a:r>
            <a:r>
              <a:rPr lang="en-US" sz="1800" dirty="0" smtClean="0"/>
              <a:t>; and </a:t>
            </a:r>
            <a:r>
              <a:rPr lang="en-US" sz="1800" dirty="0" smtClean="0">
                <a:solidFill>
                  <a:srgbClr val="00B050"/>
                </a:solidFill>
              </a:rPr>
              <a:t>synthesis of hormones </a:t>
            </a:r>
            <a:r>
              <a:rPr lang="en-US" sz="1800" dirty="0" smtClean="0"/>
              <a:t>such as </a:t>
            </a:r>
            <a:r>
              <a:rPr lang="en-US" sz="1800" u="sng" dirty="0" err="1" smtClean="0"/>
              <a:t>angiotensinogen</a:t>
            </a:r>
            <a:r>
              <a:rPr lang="en-US" sz="1800" dirty="0" smtClean="0"/>
              <a:t>, </a:t>
            </a:r>
            <a:r>
              <a:rPr lang="en-US" sz="1800" u="sng" dirty="0" smtClean="0"/>
              <a:t>insulin-like growth factor I</a:t>
            </a:r>
            <a:r>
              <a:rPr lang="en-US" sz="1800" dirty="0" smtClean="0"/>
              <a:t>, and </a:t>
            </a:r>
            <a:r>
              <a:rPr lang="en-US" sz="1800" u="sng" dirty="0" err="1" smtClean="0"/>
              <a:t>triiodothyronine</a:t>
            </a:r>
            <a:r>
              <a:rPr lang="en-US" sz="1800" dirty="0" smtClean="0"/>
              <a:t>.</a:t>
            </a:r>
          </a:p>
          <a:p>
            <a:pPr>
              <a:buNone/>
            </a:pPr>
            <a:r>
              <a:rPr lang="en-US" sz="1800" dirty="0" smtClean="0"/>
              <a:t>*  It is also the </a:t>
            </a:r>
            <a:r>
              <a:rPr lang="en-US" sz="1800" dirty="0" smtClean="0">
                <a:solidFill>
                  <a:srgbClr val="FF0000"/>
                </a:solidFill>
              </a:rPr>
              <a:t>site of clearance of many other hormones such as insulin</a:t>
            </a:r>
            <a:r>
              <a:rPr lang="en-US" sz="1800" dirty="0" smtClean="0"/>
              <a:t>, </a:t>
            </a:r>
            <a:r>
              <a:rPr lang="en-US" sz="1800" dirty="0" smtClean="0">
                <a:solidFill>
                  <a:srgbClr val="FF0000"/>
                </a:solidFill>
              </a:rPr>
              <a:t>PTH</a:t>
            </a:r>
            <a:r>
              <a:rPr lang="en-US" sz="1800" dirty="0" smtClean="0"/>
              <a:t>, </a:t>
            </a:r>
            <a:r>
              <a:rPr lang="en-US" sz="1800" dirty="0" smtClean="0">
                <a:solidFill>
                  <a:srgbClr val="FF0000"/>
                </a:solidFill>
              </a:rPr>
              <a:t>estrogens</a:t>
            </a:r>
            <a:r>
              <a:rPr lang="en-US" sz="1800" dirty="0" smtClean="0"/>
              <a:t>, and </a:t>
            </a:r>
            <a:r>
              <a:rPr lang="en-US" sz="1800" dirty="0" err="1" smtClean="0">
                <a:solidFill>
                  <a:srgbClr val="FF0000"/>
                </a:solidFill>
              </a:rPr>
              <a:t>cortisol</a:t>
            </a:r>
            <a:r>
              <a:rPr lang="en-US" sz="1800" dirty="0" smtClean="0"/>
              <a:t>. Uniquely, the liver is the site of </a:t>
            </a:r>
            <a:r>
              <a:rPr lang="en-US" sz="1800" dirty="0" smtClean="0">
                <a:solidFill>
                  <a:srgbClr val="00B050"/>
                </a:solidFill>
              </a:rPr>
              <a:t>metabolism of ammonia to urea.</a:t>
            </a:r>
            <a:endParaRPr lang="en-US" sz="1700" u="sng" dirty="0">
              <a:solidFill>
                <a:srgbClr val="00B050"/>
              </a:solidFill>
            </a:endParaRPr>
          </a:p>
        </p:txBody>
      </p:sp>
      <p:sp>
        <p:nvSpPr>
          <p:cNvPr id="3" name="Slide Number Placeholder 2"/>
          <p:cNvSpPr>
            <a:spLocks noGrp="1"/>
          </p:cNvSpPr>
          <p:nvPr>
            <p:ph type="sldNum" sz="quarter" idx="12"/>
          </p:nvPr>
        </p:nvSpPr>
        <p:spPr/>
        <p:txBody>
          <a:bodyPr/>
          <a:lstStyle/>
          <a:p>
            <a:fld id="{E7CECFE1-B73F-41B5-84FE-29F72CFB386B}" type="slidenum">
              <a:rPr lang="en-US" smtClean="0"/>
              <a:pPr/>
              <a:t>2</a:t>
            </a:fld>
            <a:endParaRPr lang="en-US"/>
          </a:p>
        </p:txBody>
      </p:sp>
      <p:sp>
        <p:nvSpPr>
          <p:cNvPr id="4" name="Title 3"/>
          <p:cNvSpPr>
            <a:spLocks noGrp="1"/>
          </p:cNvSpPr>
          <p:nvPr>
            <p:ph type="title"/>
          </p:nvPr>
        </p:nvSpPr>
        <p:spPr/>
        <p:txBody>
          <a:bodyPr/>
          <a:lstStyle/>
          <a:p>
            <a:r>
              <a:rPr lang="en-US" dirty="0" smtClean="0"/>
              <a:t>NORMAL LIVER FUNCTION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7679" t="38077" r="18567" b="50962"/>
          <a:stretch>
            <a:fillRect/>
          </a:stretch>
        </p:blipFill>
        <p:spPr bwMode="auto">
          <a:xfrm>
            <a:off x="87085" y="4342983"/>
            <a:ext cx="8926285" cy="13716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25349" t="34722" r="13563" b="50595"/>
          <a:stretch>
            <a:fillRect/>
          </a:stretch>
        </p:blipFill>
        <p:spPr bwMode="auto">
          <a:xfrm>
            <a:off x="76200" y="2528633"/>
            <a:ext cx="8915400" cy="1509550"/>
          </a:xfrm>
          <a:prstGeom prst="rect">
            <a:avLst/>
          </a:prstGeom>
          <a:noFill/>
          <a:ln w="9525">
            <a:noFill/>
            <a:miter lim="800000"/>
            <a:headEnd/>
            <a:tailEnd/>
          </a:ln>
        </p:spPr>
      </p:pic>
      <p:sp>
        <p:nvSpPr>
          <p:cNvPr id="5" name="TextBox 4"/>
          <p:cNvSpPr txBox="1"/>
          <p:nvPr/>
        </p:nvSpPr>
        <p:spPr>
          <a:xfrm>
            <a:off x="1" y="101025"/>
            <a:ext cx="9144000" cy="1446550"/>
          </a:xfrm>
          <a:prstGeom prst="rect">
            <a:avLst/>
          </a:prstGeom>
          <a:noFill/>
        </p:spPr>
        <p:txBody>
          <a:bodyPr wrap="square" rtlCol="0">
            <a:spAutoFit/>
          </a:bodyPr>
          <a:lstStyle/>
          <a:p>
            <a:r>
              <a:rPr lang="en-US" sz="3200" b="1" dirty="0" smtClean="0">
                <a:solidFill>
                  <a:srgbClr val="7030A0"/>
                </a:solidFill>
              </a:rPr>
              <a:t>Other Metabolic Tests</a:t>
            </a:r>
          </a:p>
          <a:p>
            <a:pPr>
              <a:buFontTx/>
              <a:buChar char="-"/>
            </a:pPr>
            <a:r>
              <a:rPr lang="en-US" sz="2400" b="1" i="1" dirty="0" smtClean="0">
                <a:solidFill>
                  <a:srgbClr val="7030A0"/>
                </a:solidFill>
              </a:rPr>
              <a:t>Ammonia</a:t>
            </a:r>
          </a:p>
          <a:p>
            <a:r>
              <a:rPr lang="en-US" sz="1600" dirty="0" smtClean="0"/>
              <a:t>This critical and toxic compound is metabolized exclusively in the liver.</a:t>
            </a:r>
          </a:p>
          <a:p>
            <a:r>
              <a:rPr lang="en-US" sz="1600" dirty="0" smtClean="0"/>
              <a:t>Ammonia is derived mainly </a:t>
            </a:r>
            <a:r>
              <a:rPr lang="en-US" sz="1600" u="sng" dirty="0" smtClean="0"/>
              <a:t>from amino acid and nucleic acid metabolism</a:t>
            </a:r>
            <a:r>
              <a:rPr lang="en-US" sz="1600" dirty="0" smtClean="0"/>
              <a:t>.</a:t>
            </a:r>
            <a:endParaRPr lang="en-US" sz="1600" b="1" dirty="0">
              <a:solidFill>
                <a:srgbClr val="7030A0"/>
              </a:solidFill>
              <a:latin typeface="Arial" pitchFamily="34" charset="0"/>
              <a:cs typeface="Arial" pitchFamily="34" charset="0"/>
            </a:endParaRPr>
          </a:p>
        </p:txBody>
      </p:sp>
      <p:sp>
        <p:nvSpPr>
          <p:cNvPr id="6" name="TextBox 5"/>
          <p:cNvSpPr txBox="1"/>
          <p:nvPr/>
        </p:nvSpPr>
        <p:spPr>
          <a:xfrm>
            <a:off x="6248400" y="5329118"/>
            <a:ext cx="798360" cy="461665"/>
          </a:xfrm>
          <a:prstGeom prst="rect">
            <a:avLst/>
          </a:prstGeom>
          <a:noFill/>
        </p:spPr>
        <p:txBody>
          <a:bodyPr wrap="none" rtlCol="0">
            <a:spAutoFit/>
          </a:bodyPr>
          <a:lstStyle/>
          <a:p>
            <a:r>
              <a:rPr lang="en-US" sz="2400" b="1" dirty="0" smtClean="0">
                <a:solidFill>
                  <a:srgbClr val="FF0000"/>
                </a:solidFill>
              </a:rPr>
              <a:t>Urea</a:t>
            </a:r>
            <a:endParaRPr lang="en-US" sz="2400" b="1" dirty="0">
              <a:solidFill>
                <a:srgbClr val="FF0000"/>
              </a:solidFill>
            </a:endParaRPr>
          </a:p>
        </p:txBody>
      </p:sp>
      <p:sp>
        <p:nvSpPr>
          <p:cNvPr id="7" name="TextBox 6"/>
          <p:cNvSpPr txBox="1"/>
          <p:nvPr/>
        </p:nvSpPr>
        <p:spPr>
          <a:xfrm>
            <a:off x="0" y="1700808"/>
            <a:ext cx="1778051" cy="584775"/>
          </a:xfrm>
          <a:prstGeom prst="rect">
            <a:avLst/>
          </a:prstGeom>
          <a:noFill/>
        </p:spPr>
        <p:txBody>
          <a:bodyPr wrap="none" rtlCol="0">
            <a:spAutoFit/>
          </a:bodyPr>
          <a:lstStyle/>
          <a:p>
            <a:r>
              <a:rPr lang="en-US" sz="3200" b="1" dirty="0" smtClean="0">
                <a:solidFill>
                  <a:srgbClr val="C00000"/>
                </a:solidFill>
                <a:latin typeface="Arial" pitchFamily="34" charset="0"/>
                <a:cs typeface="Arial" pitchFamily="34" charset="0"/>
              </a:rPr>
              <a:t>In Liver:</a:t>
            </a:r>
            <a:endParaRPr lang="en-US" sz="3200" b="1" dirty="0">
              <a:solidFill>
                <a:srgbClr val="C00000"/>
              </a:solidFill>
              <a:latin typeface="Arial" pitchFamily="34" charset="0"/>
              <a:cs typeface="Arial" pitchFamily="34" charset="0"/>
            </a:endParaRPr>
          </a:p>
        </p:txBody>
      </p:sp>
      <p:cxnSp>
        <p:nvCxnSpPr>
          <p:cNvPr id="9" name="Straight Arrow Connector 8"/>
          <p:cNvCxnSpPr/>
          <p:nvPr/>
        </p:nvCxnSpPr>
        <p:spPr>
          <a:xfrm flipH="1">
            <a:off x="1066800" y="3199983"/>
            <a:ext cx="2514600" cy="0"/>
          </a:xfrm>
          <a:prstGeom prst="straightConnector1">
            <a:avLst/>
          </a:prstGeom>
          <a:ln w="50800">
            <a:solidFill>
              <a:srgbClr val="FF0000">
                <a:alpha val="84000"/>
              </a:srgbClr>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00200" y="3211651"/>
            <a:ext cx="1719381" cy="369332"/>
          </a:xfrm>
          <a:prstGeom prst="rect">
            <a:avLst/>
          </a:prstGeom>
          <a:noFill/>
        </p:spPr>
        <p:txBody>
          <a:bodyPr wrap="none" rtlCol="0">
            <a:spAutoFit/>
          </a:bodyPr>
          <a:lstStyle/>
          <a:p>
            <a:r>
              <a:rPr lang="en-US" b="1" dirty="0" smtClean="0">
                <a:solidFill>
                  <a:srgbClr val="C00000"/>
                </a:solidFill>
                <a:latin typeface="Arial" pitchFamily="34" charset="0"/>
                <a:cs typeface="Arial" pitchFamily="34" charset="0"/>
              </a:rPr>
              <a:t>Other Tissues</a:t>
            </a:r>
            <a:endParaRPr lang="en-US" b="1" dirty="0">
              <a:solidFill>
                <a:srgbClr val="C00000"/>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D4AF99C8-CE3E-4D82-B6F6-E41D36E52E51}" type="slidenum">
              <a:rPr lang="en-US" smtClean="0"/>
              <a:pPr/>
              <a:t>20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44624"/>
            <a:ext cx="9144000" cy="6336704"/>
          </a:xfrm>
        </p:spPr>
        <p:txBody>
          <a:bodyPr>
            <a:noAutofit/>
          </a:bodyPr>
          <a:lstStyle/>
          <a:p>
            <a:pPr marL="0" lvl="0" indent="0">
              <a:spcBef>
                <a:spcPts val="0"/>
              </a:spcBef>
              <a:buClrTx/>
              <a:buSzTx/>
              <a:buFontTx/>
              <a:buChar char="-"/>
            </a:pPr>
            <a:r>
              <a:rPr lang="en-US" sz="2400" b="1" i="1" dirty="0" smtClean="0">
                <a:solidFill>
                  <a:srgbClr val="7030A0"/>
                </a:solidFill>
              </a:rPr>
              <a:t>Ammonia  (Cont’d)</a:t>
            </a:r>
            <a:endParaRPr lang="en-US" sz="2000" dirty="0" smtClean="0"/>
          </a:p>
          <a:p>
            <a:r>
              <a:rPr lang="en-US" sz="1700" dirty="0" smtClean="0"/>
              <a:t>If </a:t>
            </a:r>
            <a:r>
              <a:rPr lang="en-US" sz="1700" dirty="0" smtClean="0"/>
              <a:t>most of the liver is destroyed as a result of such conditions </a:t>
            </a:r>
            <a:r>
              <a:rPr lang="en-US" sz="1700" b="1" dirty="0" smtClean="0"/>
              <a:t>as cirrhosis or, less commonly, acute </a:t>
            </a:r>
            <a:r>
              <a:rPr lang="en-US" sz="1700" b="1" dirty="0" err="1" smtClean="0"/>
              <a:t>fulminant</a:t>
            </a:r>
            <a:r>
              <a:rPr lang="en-US" sz="1700" b="1" dirty="0" smtClean="0"/>
              <a:t> hepatic failure, including Reye’s syndrome, urea cycle enzymes are no longer present, resulting in the toxic buildup of ammonia and some of the amino acid intermediates in the urea cycle</a:t>
            </a:r>
            <a:r>
              <a:rPr lang="en-US" sz="1700" dirty="0" smtClean="0"/>
              <a:t>, such as </a:t>
            </a:r>
            <a:r>
              <a:rPr lang="en-US" sz="1700" u="sng" dirty="0" err="1" smtClean="0"/>
              <a:t>arginine</a:t>
            </a:r>
            <a:r>
              <a:rPr lang="en-US" sz="1700" dirty="0" smtClean="0"/>
              <a:t>, which has known </a:t>
            </a:r>
            <a:r>
              <a:rPr lang="en-US" sz="1700" u="sng" dirty="0" err="1" smtClean="0"/>
              <a:t>neurotoxic</a:t>
            </a:r>
            <a:r>
              <a:rPr lang="en-US" sz="1700" u="sng" dirty="0" smtClean="0"/>
              <a:t> effects giving rise to hepatic encephalopathy</a:t>
            </a:r>
            <a:r>
              <a:rPr lang="en-US" sz="1700" dirty="0" smtClean="0"/>
              <a:t>.</a:t>
            </a:r>
          </a:p>
          <a:p>
            <a:r>
              <a:rPr lang="en-US" sz="1700" dirty="0" smtClean="0"/>
              <a:t>An important </a:t>
            </a:r>
            <a:r>
              <a:rPr lang="en-US" sz="1700" b="1" dirty="0" smtClean="0"/>
              <a:t>mechanism</a:t>
            </a:r>
            <a:r>
              <a:rPr lang="en-US" sz="1700" dirty="0" smtClean="0"/>
              <a:t> by which ammonia can cause toxicity to the CNS is its </a:t>
            </a:r>
            <a:r>
              <a:rPr lang="en-US" sz="1700" dirty="0" smtClean="0">
                <a:solidFill>
                  <a:srgbClr val="00B0F0"/>
                </a:solidFill>
              </a:rPr>
              <a:t>ability to lower the concentration of γ-</a:t>
            </a:r>
            <a:r>
              <a:rPr lang="en-US" sz="1700" dirty="0" err="1" smtClean="0">
                <a:solidFill>
                  <a:srgbClr val="00B0F0"/>
                </a:solidFill>
              </a:rPr>
              <a:t>aminobutyric</a:t>
            </a:r>
            <a:r>
              <a:rPr lang="en-US" sz="1700" dirty="0" smtClean="0">
                <a:solidFill>
                  <a:srgbClr val="00B0F0"/>
                </a:solidFill>
              </a:rPr>
              <a:t> acid (GABA</a:t>
            </a:r>
            <a:r>
              <a:rPr lang="en-US" sz="1700" dirty="0" smtClean="0">
                <a:solidFill>
                  <a:srgbClr val="00B0F0"/>
                </a:solidFill>
              </a:rPr>
              <a:t>).</a:t>
            </a:r>
            <a:endParaRPr lang="en-US" sz="1700" dirty="0" smtClean="0"/>
          </a:p>
          <a:p>
            <a:pPr>
              <a:buFontTx/>
              <a:buChar char="-"/>
            </a:pPr>
            <a:r>
              <a:rPr lang="en-US" sz="2000" b="1" dirty="0" smtClean="0">
                <a:solidFill>
                  <a:srgbClr val="7030A0"/>
                </a:solidFill>
              </a:rPr>
              <a:t>Assays for Ammonia:</a:t>
            </a:r>
          </a:p>
          <a:p>
            <a:pPr>
              <a:buNone/>
            </a:pPr>
            <a:r>
              <a:rPr lang="en-US" sz="1700" dirty="0" smtClean="0"/>
              <a:t>    Ammonia is typically measured by enzymatic assays </a:t>
            </a:r>
            <a:r>
              <a:rPr lang="en-US" sz="1700" dirty="0" smtClean="0">
                <a:solidFill>
                  <a:srgbClr val="00B050"/>
                </a:solidFill>
              </a:rPr>
              <a:t>using glutamate </a:t>
            </a:r>
            <a:r>
              <a:rPr lang="en-US" sz="1700" dirty="0" err="1" smtClean="0">
                <a:solidFill>
                  <a:srgbClr val="00B050"/>
                </a:solidFill>
              </a:rPr>
              <a:t>dehydrogenase</a:t>
            </a:r>
            <a:r>
              <a:rPr lang="en-US" sz="1700" dirty="0" smtClean="0"/>
              <a:t>, which catalyzes the reaction of </a:t>
            </a:r>
            <a:r>
              <a:rPr lang="el-GR" sz="1700" dirty="0" smtClean="0"/>
              <a:t>α-</a:t>
            </a:r>
            <a:r>
              <a:rPr lang="en-US" sz="1700" dirty="0" err="1" smtClean="0"/>
              <a:t>ketoglutarate</a:t>
            </a:r>
            <a:r>
              <a:rPr lang="en-US" sz="1700" dirty="0" smtClean="0"/>
              <a:t> and ammonia to form glutamate, with oxidation of NADPH to NADP as the indicator (decrease in absorbance at </a:t>
            </a:r>
            <a:r>
              <a:rPr lang="en-US" sz="1700" dirty="0" smtClean="0">
                <a:solidFill>
                  <a:srgbClr val="00B050"/>
                </a:solidFill>
              </a:rPr>
              <a:t>340nm</a:t>
            </a:r>
            <a:r>
              <a:rPr lang="en-US" sz="1700" dirty="0" smtClean="0"/>
              <a:t>).</a:t>
            </a:r>
          </a:p>
          <a:p>
            <a:pPr>
              <a:buNone/>
            </a:pPr>
            <a:r>
              <a:rPr lang="en-US" sz="1800" dirty="0" smtClean="0"/>
              <a:t>    </a:t>
            </a:r>
            <a:r>
              <a:rPr lang="en-US" sz="1500" b="1" dirty="0" smtClean="0">
                <a:solidFill>
                  <a:srgbClr val="00B050"/>
                </a:solidFill>
              </a:rPr>
              <a:t>Arterial blood is the preferred specimen </a:t>
            </a:r>
            <a:r>
              <a:rPr lang="en-US" sz="1500" dirty="0" smtClean="0"/>
              <a:t>for measurement of ammonia. Although venous blood is not recommended, if used, tourniquets should be used minimally during collection. </a:t>
            </a:r>
            <a:r>
              <a:rPr lang="en-US" sz="1500" dirty="0" smtClean="0">
                <a:solidFill>
                  <a:srgbClr val="00B050"/>
                </a:solidFill>
                <a:effectLst>
                  <a:outerShdw blurRad="38100" dist="38100" dir="2700000" algn="tl">
                    <a:srgbClr val="000000">
                      <a:alpha val="43137"/>
                    </a:srgbClr>
                  </a:outerShdw>
                </a:effectLst>
              </a:rPr>
              <a:t>Specimens should be kept in ice water until separation </a:t>
            </a:r>
            <a:r>
              <a:rPr lang="en-US" sz="1500" dirty="0" smtClean="0"/>
              <a:t>of cells from plasma occurs.</a:t>
            </a:r>
            <a:endParaRPr lang="en-US" sz="1500" dirty="0"/>
          </a:p>
        </p:txBody>
      </p:sp>
      <p:sp>
        <p:nvSpPr>
          <p:cNvPr id="3" name="Slide Number Placeholder 2"/>
          <p:cNvSpPr>
            <a:spLocks noGrp="1"/>
          </p:cNvSpPr>
          <p:nvPr>
            <p:ph type="sldNum" sz="quarter" idx="12"/>
          </p:nvPr>
        </p:nvSpPr>
        <p:spPr/>
        <p:txBody>
          <a:bodyPr/>
          <a:lstStyle/>
          <a:p>
            <a:fld id="{E7CECFE1-B73F-41B5-84FE-29F72CFB386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44624"/>
            <a:ext cx="9144000" cy="6336704"/>
          </a:xfrm>
        </p:spPr>
        <p:txBody>
          <a:bodyPr>
            <a:noAutofit/>
          </a:bodyPr>
          <a:lstStyle/>
          <a:p>
            <a:pPr marL="0" lvl="0" indent="0">
              <a:spcBef>
                <a:spcPts val="0"/>
              </a:spcBef>
              <a:buClrTx/>
              <a:buSzTx/>
              <a:buFontTx/>
              <a:buChar char="-"/>
            </a:pPr>
            <a:r>
              <a:rPr lang="en-US" sz="2400" b="1" i="1" dirty="0" smtClean="0">
                <a:solidFill>
                  <a:srgbClr val="7030A0"/>
                </a:solidFill>
              </a:rPr>
              <a:t>Lipids</a:t>
            </a:r>
            <a:endParaRPr lang="en-US" sz="1800" i="1" dirty="0" smtClean="0"/>
          </a:p>
          <a:p>
            <a:r>
              <a:rPr lang="en-US" sz="1800" b="1" dirty="0" smtClean="0">
                <a:solidFill>
                  <a:srgbClr val="7030A0"/>
                </a:solidFill>
              </a:rPr>
              <a:t>Cholesterol and Other Lipids</a:t>
            </a:r>
          </a:p>
          <a:p>
            <a:pPr>
              <a:buFontTx/>
              <a:buChar char="-"/>
            </a:pPr>
            <a:r>
              <a:rPr lang="en-US" sz="1500" dirty="0" smtClean="0"/>
              <a:t>Because the </a:t>
            </a:r>
            <a:r>
              <a:rPr lang="en-US" sz="1500" dirty="0" smtClean="0">
                <a:solidFill>
                  <a:srgbClr val="00B050"/>
                </a:solidFill>
              </a:rPr>
              <a:t>liver is vital in lipoprotein synthesis and </a:t>
            </a:r>
            <a:r>
              <a:rPr lang="en-US" sz="1500" dirty="0" err="1" smtClean="0">
                <a:solidFill>
                  <a:srgbClr val="00B050"/>
                </a:solidFill>
              </a:rPr>
              <a:t>interconversions</a:t>
            </a:r>
            <a:r>
              <a:rPr lang="en-US" sz="1500" dirty="0" smtClean="0"/>
              <a:t>, hepatic disorders often cause derangements in lipoprotein metabolism.</a:t>
            </a:r>
          </a:p>
          <a:p>
            <a:pPr>
              <a:buFontTx/>
              <a:buChar char="-"/>
            </a:pPr>
            <a:r>
              <a:rPr lang="en-US" sz="1500" dirty="0" smtClean="0"/>
              <a:t>In severe liver injury, including </a:t>
            </a:r>
            <a:r>
              <a:rPr lang="en-US" sz="1500" b="1" dirty="0" smtClean="0">
                <a:solidFill>
                  <a:srgbClr val="C00000"/>
                </a:solidFill>
              </a:rPr>
              <a:t>cirrhosis</a:t>
            </a:r>
            <a:r>
              <a:rPr lang="en-US" sz="1500" dirty="0" smtClean="0"/>
              <a:t>, these abnormalities include </a:t>
            </a:r>
            <a:r>
              <a:rPr lang="en-US" sz="1500" dirty="0" smtClean="0">
                <a:solidFill>
                  <a:srgbClr val="FF0000"/>
                </a:solidFill>
              </a:rPr>
              <a:t>a decrease in high-density lipoprotein (HDL), </a:t>
            </a:r>
            <a:r>
              <a:rPr lang="en-US" sz="1500" dirty="0" smtClean="0">
                <a:solidFill>
                  <a:srgbClr val="FF0000"/>
                </a:solidFill>
              </a:rPr>
              <a:t>deficiencies</a:t>
            </a:r>
            <a:r>
              <a:rPr lang="en-US" sz="1500" dirty="0" smtClean="0"/>
              <a:t> </a:t>
            </a:r>
            <a:r>
              <a:rPr lang="en-US" sz="1500" dirty="0" smtClean="0">
                <a:solidFill>
                  <a:srgbClr val="FF0000"/>
                </a:solidFill>
              </a:rPr>
              <a:t>of </a:t>
            </a:r>
            <a:r>
              <a:rPr lang="en-US" sz="1500" dirty="0" smtClean="0"/>
              <a:t>lecithin/cholesterol </a:t>
            </a:r>
            <a:r>
              <a:rPr lang="en-US" sz="1500" dirty="0" err="1" smtClean="0"/>
              <a:t>acyltransferase</a:t>
            </a:r>
            <a:r>
              <a:rPr lang="en-US" sz="1500" dirty="0" smtClean="0"/>
              <a:t> (</a:t>
            </a:r>
            <a:r>
              <a:rPr lang="en-US" sz="1500" dirty="0" smtClean="0">
                <a:solidFill>
                  <a:srgbClr val="FF0000"/>
                </a:solidFill>
              </a:rPr>
              <a:t>LCAT</a:t>
            </a:r>
            <a:r>
              <a:rPr lang="en-US" sz="1500" dirty="0" smtClean="0"/>
              <a:t>, the enzyme that esterifies cholesterol) and of </a:t>
            </a:r>
            <a:r>
              <a:rPr lang="en-US" sz="1500" dirty="0" smtClean="0">
                <a:solidFill>
                  <a:srgbClr val="FF0000"/>
                </a:solidFill>
              </a:rPr>
              <a:t>lipoprotein lipases</a:t>
            </a:r>
            <a:r>
              <a:rPr lang="en-US" sz="1500" dirty="0" smtClean="0"/>
              <a:t>, resulting in </a:t>
            </a:r>
            <a:r>
              <a:rPr lang="en-US" sz="1500" b="1" dirty="0" smtClean="0"/>
              <a:t>elevated levels of </a:t>
            </a:r>
            <a:r>
              <a:rPr lang="en-US" sz="1500" b="1" dirty="0" err="1" smtClean="0"/>
              <a:t>unesterified</a:t>
            </a:r>
            <a:r>
              <a:rPr lang="en-US" sz="1500" b="1" dirty="0" smtClean="0"/>
              <a:t> cholesterol and </a:t>
            </a:r>
            <a:r>
              <a:rPr lang="en-US" sz="1500" b="1" dirty="0" err="1" smtClean="0"/>
              <a:t>hypertriglyceridemia</a:t>
            </a:r>
            <a:r>
              <a:rPr lang="en-US" sz="1500" b="1" dirty="0" smtClean="0"/>
              <a:t> </a:t>
            </a:r>
            <a:r>
              <a:rPr lang="en-US" sz="1500" dirty="0" smtClean="0"/>
              <a:t>(triglyceride levels ranging from 250 to 500mg/</a:t>
            </a:r>
            <a:r>
              <a:rPr lang="en-US" sz="1500" dirty="0" err="1" smtClean="0"/>
              <a:t>dL</a:t>
            </a:r>
            <a:r>
              <a:rPr lang="en-US" sz="1500" dirty="0" smtClean="0"/>
              <a:t>), respectively.</a:t>
            </a:r>
          </a:p>
          <a:p>
            <a:pPr>
              <a:buFontTx/>
              <a:buChar char="-"/>
            </a:pPr>
            <a:endParaRPr lang="en-US" sz="1800" b="1" dirty="0" smtClean="0">
              <a:solidFill>
                <a:srgbClr val="7030A0"/>
              </a:solidFill>
            </a:endParaRPr>
          </a:p>
          <a:p>
            <a:pPr>
              <a:buFontTx/>
              <a:buChar char="-"/>
            </a:pPr>
            <a:r>
              <a:rPr lang="en-US" sz="1800" b="1" dirty="0" smtClean="0">
                <a:solidFill>
                  <a:srgbClr val="7030A0"/>
                </a:solidFill>
              </a:rPr>
              <a:t>Bile Salts</a:t>
            </a:r>
          </a:p>
          <a:p>
            <a:r>
              <a:rPr lang="en-US" sz="1500" dirty="0" smtClean="0"/>
              <a:t>They </a:t>
            </a:r>
            <a:r>
              <a:rPr lang="en-US" sz="1500" dirty="0" smtClean="0"/>
              <a:t>are not usually used in the diagnosis of abnormal liver function but are important in that they constitute a substantial amount of bile in </a:t>
            </a:r>
            <a:r>
              <a:rPr lang="en-US" sz="1500" dirty="0" err="1" smtClean="0"/>
              <a:t>bilirubin</a:t>
            </a:r>
            <a:r>
              <a:rPr lang="en-US" sz="1500" dirty="0" smtClean="0"/>
              <a:t> excretion and can therefore be of </a:t>
            </a:r>
            <a:r>
              <a:rPr lang="en-US" sz="1500" u="sng" dirty="0" smtClean="0"/>
              <a:t>use in diagnosing </a:t>
            </a:r>
            <a:r>
              <a:rPr lang="en-US" sz="1500" u="sng" dirty="0" err="1" smtClean="0"/>
              <a:t>cholestasis</a:t>
            </a:r>
            <a:r>
              <a:rPr lang="en-US" sz="1500" u="sng" dirty="0" smtClean="0"/>
              <a:t>. </a:t>
            </a:r>
            <a:endParaRPr lang="en-US" sz="1500" dirty="0" smtClean="0"/>
          </a:p>
          <a:p>
            <a:r>
              <a:rPr lang="en-US" sz="1600" dirty="0" smtClean="0"/>
              <a:t>Bile salts can be measured by many techniques, but chromatographic methods, particularly </a:t>
            </a:r>
            <a:r>
              <a:rPr lang="en-US" sz="1600" dirty="0" smtClean="0">
                <a:solidFill>
                  <a:srgbClr val="00B0F0"/>
                </a:solidFill>
                <a:effectLst>
                  <a:outerShdw blurRad="38100" dist="38100" dir="2700000" algn="tl">
                    <a:srgbClr val="000000">
                      <a:alpha val="43137"/>
                    </a:srgbClr>
                  </a:outerShdw>
                </a:effectLst>
              </a:rPr>
              <a:t>high-performance liquid chromatography </a:t>
            </a:r>
            <a:r>
              <a:rPr lang="en-US" sz="1600" dirty="0" smtClean="0"/>
              <a:t>are most widely used</a:t>
            </a:r>
            <a:endParaRPr lang="en-US" sz="1500" dirty="0"/>
          </a:p>
        </p:txBody>
      </p:sp>
      <p:sp>
        <p:nvSpPr>
          <p:cNvPr id="3" name="Slide Number Placeholder 2"/>
          <p:cNvSpPr>
            <a:spLocks noGrp="1"/>
          </p:cNvSpPr>
          <p:nvPr>
            <p:ph type="sldNum" sz="quarter" idx="12"/>
          </p:nvPr>
        </p:nvSpPr>
        <p:spPr/>
        <p:txBody>
          <a:bodyPr/>
          <a:lstStyle/>
          <a:p>
            <a:fld id="{E7CECFE1-B73F-41B5-84FE-29F72CFB386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1D104402-C272-4B31-B637-3BCAAF849697}" type="slidenum">
              <a:rPr lang="en-US" smtClean="0"/>
              <a:pPr/>
              <a:t>23</a:t>
            </a:fld>
            <a:endParaRPr lang="en-US"/>
          </a:p>
        </p:txBody>
      </p:sp>
      <p:sp>
        <p:nvSpPr>
          <p:cNvPr id="4" name="Title 3"/>
          <p:cNvSpPr>
            <a:spLocks noGrp="1"/>
          </p:cNvSpPr>
          <p:nvPr>
            <p:ph type="title"/>
          </p:nvPr>
        </p:nvSpPr>
        <p:spPr/>
        <p:txBody>
          <a:bodyPr>
            <a:noAutofit/>
          </a:bodyPr>
          <a:lstStyle/>
          <a:p>
            <a:r>
              <a:rPr lang="en-US" sz="3000" dirty="0" smtClean="0"/>
              <a:t>Cholesterol Is Excreted from the Body in the Bile as Cholesterol or Bile Acids (Salts)</a:t>
            </a:r>
            <a:br>
              <a:rPr lang="en-US" sz="3000" dirty="0" smtClean="0"/>
            </a:br>
            <a:endParaRPr lang="en-US" sz="3000" dirty="0"/>
          </a:p>
        </p:txBody>
      </p:sp>
      <p:pic>
        <p:nvPicPr>
          <p:cNvPr id="8194" name="Picture 2"/>
          <p:cNvPicPr>
            <a:picLocks noChangeAspect="1" noChangeArrowheads="1"/>
          </p:cNvPicPr>
          <p:nvPr/>
        </p:nvPicPr>
        <p:blipFill>
          <a:blip r:embed="rId2" cstate="print"/>
          <a:srcRect l="31167" t="10769" r="24146" b="7885"/>
          <a:stretch>
            <a:fillRect/>
          </a:stretch>
        </p:blipFill>
        <p:spPr bwMode="auto">
          <a:xfrm>
            <a:off x="712763" y="1069144"/>
            <a:ext cx="7821637" cy="57888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buNone/>
            </a:pPr>
            <a:r>
              <a:rPr lang="en-US" sz="2400" b="1" i="1" dirty="0" smtClean="0">
                <a:solidFill>
                  <a:srgbClr val="7030A0"/>
                </a:solidFill>
              </a:rPr>
              <a:t>-  SYNTHETIC FUNCTIONS</a:t>
            </a:r>
          </a:p>
          <a:p>
            <a:r>
              <a:rPr lang="en-US" sz="2000" b="1" dirty="0" smtClean="0">
                <a:solidFill>
                  <a:srgbClr val="7030A0"/>
                </a:solidFill>
              </a:rPr>
              <a:t>Protein Synthesis</a:t>
            </a:r>
          </a:p>
          <a:p>
            <a:pPr>
              <a:buFontTx/>
              <a:buChar char="-"/>
            </a:pPr>
            <a:r>
              <a:rPr lang="en-US" sz="1600" dirty="0" smtClean="0"/>
              <a:t>The liver is the site of synthesis for most plasma proteins. </a:t>
            </a:r>
            <a:r>
              <a:rPr lang="en-US" sz="1600" dirty="0" smtClean="0">
                <a:solidFill>
                  <a:srgbClr val="92D050"/>
                </a:solidFill>
                <a:effectLst>
                  <a:outerShdw blurRad="38100" dist="38100" dir="2700000" algn="tl">
                    <a:srgbClr val="000000">
                      <a:alpha val="43137"/>
                    </a:srgbClr>
                  </a:outerShdw>
                </a:effectLst>
              </a:rPr>
              <a:t>Major exceptions include </a:t>
            </a:r>
            <a:r>
              <a:rPr lang="en-US" sz="1600" dirty="0" err="1" smtClean="0">
                <a:solidFill>
                  <a:srgbClr val="92D050"/>
                </a:solidFill>
                <a:effectLst>
                  <a:outerShdw blurRad="38100" dist="38100" dir="2700000" algn="tl">
                    <a:srgbClr val="000000">
                      <a:alpha val="43137"/>
                    </a:srgbClr>
                  </a:outerShdw>
                </a:effectLst>
              </a:rPr>
              <a:t>immunoglobulins</a:t>
            </a:r>
            <a:r>
              <a:rPr lang="en-US" sz="1600" dirty="0" smtClean="0">
                <a:solidFill>
                  <a:srgbClr val="92D050"/>
                </a:solidFill>
                <a:effectLst>
                  <a:outerShdw blurRad="38100" dist="38100" dir="2700000" algn="tl">
                    <a:srgbClr val="000000">
                      <a:alpha val="43137"/>
                    </a:srgbClr>
                  </a:outerShdw>
                </a:effectLst>
              </a:rPr>
              <a:t> (</a:t>
            </a:r>
            <a:r>
              <a:rPr lang="en-US" sz="1600" dirty="0" err="1" smtClean="0">
                <a:solidFill>
                  <a:srgbClr val="92D050"/>
                </a:solidFill>
                <a:effectLst>
                  <a:outerShdw blurRad="38100" dist="38100" dir="2700000" algn="tl">
                    <a:srgbClr val="000000">
                      <a:alpha val="43137"/>
                    </a:srgbClr>
                  </a:outerShdw>
                </a:effectLst>
              </a:rPr>
              <a:t>Igs</a:t>
            </a:r>
            <a:r>
              <a:rPr lang="en-US" sz="1600" dirty="0" smtClean="0">
                <a:solidFill>
                  <a:srgbClr val="92D050"/>
                </a:solidFill>
                <a:effectLst>
                  <a:outerShdw blurRad="38100" dist="38100" dir="2700000" algn="tl">
                    <a:srgbClr val="000000">
                      <a:alpha val="43137"/>
                    </a:srgbClr>
                  </a:outerShdw>
                </a:effectLst>
              </a:rPr>
              <a:t>) and von </a:t>
            </a:r>
            <a:r>
              <a:rPr lang="en-US" sz="1600" dirty="0" err="1" smtClean="0">
                <a:solidFill>
                  <a:srgbClr val="92D050"/>
                </a:solidFill>
                <a:effectLst>
                  <a:outerShdw blurRad="38100" dist="38100" dir="2700000" algn="tl">
                    <a:srgbClr val="000000">
                      <a:alpha val="43137"/>
                    </a:srgbClr>
                  </a:outerShdw>
                </a:effectLst>
              </a:rPr>
              <a:t>Willebrand</a:t>
            </a:r>
            <a:r>
              <a:rPr lang="en-US" sz="1600" dirty="0" smtClean="0">
                <a:solidFill>
                  <a:srgbClr val="92D050"/>
                </a:solidFill>
                <a:effectLst>
                  <a:outerShdw blurRad="38100" dist="38100" dir="2700000" algn="tl">
                    <a:srgbClr val="000000">
                      <a:alpha val="43137"/>
                    </a:srgbClr>
                  </a:outerShdw>
                </a:effectLst>
              </a:rPr>
              <a:t> factor. </a:t>
            </a:r>
            <a:r>
              <a:rPr lang="en-US" sz="1600" dirty="0" smtClean="0"/>
              <a:t>Synthesis of more than 90% of all protein and 100% of albumin occurs in the liver. Thus extensive destruction of liver tissue will result in low serum levels of total protein and albumin.</a:t>
            </a:r>
          </a:p>
          <a:p>
            <a:pPr>
              <a:buFontTx/>
              <a:buChar char="-"/>
            </a:pPr>
            <a:r>
              <a:rPr lang="en-US" sz="1600" dirty="0" smtClean="0"/>
              <a:t>In liver disease with widespread injury or necrosis, such as </a:t>
            </a:r>
            <a:r>
              <a:rPr lang="en-US" sz="1600" dirty="0" err="1" smtClean="0">
                <a:solidFill>
                  <a:srgbClr val="FF0000"/>
                </a:solidFill>
              </a:rPr>
              <a:t>fulminant</a:t>
            </a:r>
            <a:r>
              <a:rPr lang="en-US" sz="1600" dirty="0" smtClean="0">
                <a:solidFill>
                  <a:srgbClr val="FF0000"/>
                </a:solidFill>
              </a:rPr>
              <a:t> hepatic failure and cirrhosis, plasma levels of liver-synthesized proteins fall</a:t>
            </a:r>
            <a:r>
              <a:rPr lang="en-US" sz="1600" dirty="0" smtClean="0"/>
              <a:t>, such that proteins with longer half-lives tend to decrease more slowly.</a:t>
            </a:r>
          </a:p>
          <a:p>
            <a:pPr>
              <a:buFontTx/>
              <a:buChar char="-"/>
            </a:pPr>
            <a:r>
              <a:rPr lang="en-US" sz="1600" dirty="0" smtClean="0"/>
              <a:t>Albumin has a half-life of about 20 days.</a:t>
            </a:r>
          </a:p>
          <a:p>
            <a:r>
              <a:rPr lang="en-US" sz="2100" b="1" dirty="0" smtClean="0">
                <a:solidFill>
                  <a:srgbClr val="7030A0"/>
                </a:solidFill>
              </a:rPr>
              <a:t>Determination of Serum Protein Levels</a:t>
            </a:r>
          </a:p>
          <a:p>
            <a:pPr>
              <a:buFontTx/>
              <a:buChar char="-"/>
            </a:pPr>
            <a:r>
              <a:rPr lang="en-US" sz="1600" dirty="0" smtClean="0"/>
              <a:t>This is based usually on the </a:t>
            </a:r>
            <a:r>
              <a:rPr lang="en-US" sz="1600" b="1" dirty="0" err="1" smtClean="0"/>
              <a:t>Biuret</a:t>
            </a:r>
            <a:r>
              <a:rPr lang="en-US" sz="1600" b="1" dirty="0" smtClean="0"/>
              <a:t> method</a:t>
            </a:r>
            <a:r>
              <a:rPr lang="en-US" sz="1600" dirty="0" smtClean="0"/>
              <a:t>.</a:t>
            </a:r>
          </a:p>
          <a:p>
            <a:pPr>
              <a:buFontTx/>
              <a:buChar char="-"/>
            </a:pPr>
            <a:r>
              <a:rPr lang="en-US" sz="1600" dirty="0" smtClean="0"/>
              <a:t>This method reflects the </a:t>
            </a:r>
            <a:r>
              <a:rPr lang="en-US" sz="1600" u="sng" dirty="0" smtClean="0"/>
              <a:t>ability of the peptide backbone C = O groups of proteins to form color complexes with </a:t>
            </a:r>
            <a:r>
              <a:rPr lang="en-US" sz="1600" u="sng" dirty="0" smtClean="0">
                <a:solidFill>
                  <a:srgbClr val="C00000"/>
                </a:solidFill>
              </a:rPr>
              <a:t>copper</a:t>
            </a:r>
            <a:r>
              <a:rPr lang="en-US" sz="1600" u="sng" dirty="0" smtClean="0"/>
              <a:t> that absorb strongly at 540nm.</a:t>
            </a:r>
          </a:p>
          <a:p>
            <a:pPr>
              <a:buFontTx/>
              <a:buChar char="-"/>
            </a:pPr>
            <a:r>
              <a:rPr lang="en-US" sz="1600" dirty="0" smtClean="0"/>
              <a:t>Some methods utilize a dye-binding method in which the proteins form a complex with </a:t>
            </a:r>
            <a:r>
              <a:rPr lang="en-US" sz="1600" b="1" dirty="0" smtClean="0"/>
              <a:t>the dye </a:t>
            </a:r>
            <a:r>
              <a:rPr lang="en-US" sz="1600" b="1" dirty="0" err="1" smtClean="0"/>
              <a:t>Coomassie</a:t>
            </a:r>
            <a:r>
              <a:rPr lang="en-US" sz="1600" b="1" dirty="0" smtClean="0"/>
              <a:t> blue</a:t>
            </a:r>
            <a:r>
              <a:rPr lang="en-US" sz="1600" dirty="0" smtClean="0"/>
              <a:t>.</a:t>
            </a:r>
          </a:p>
          <a:p>
            <a:pPr>
              <a:buFontTx/>
              <a:buChar char="-"/>
            </a:pPr>
            <a:r>
              <a:rPr lang="en-US" sz="1600" dirty="0" smtClean="0"/>
              <a:t>Albumin forms a </a:t>
            </a:r>
            <a:r>
              <a:rPr lang="en-US" sz="1600" dirty="0" smtClean="0">
                <a:solidFill>
                  <a:srgbClr val="00B050"/>
                </a:solidFill>
              </a:rPr>
              <a:t>unique color complex with the dyes </a:t>
            </a:r>
            <a:r>
              <a:rPr lang="en-US" sz="1600" dirty="0" err="1" smtClean="0">
                <a:solidFill>
                  <a:srgbClr val="00B050"/>
                </a:solidFill>
              </a:rPr>
              <a:t>bromcresol</a:t>
            </a:r>
            <a:r>
              <a:rPr lang="en-US" sz="1600" dirty="0" smtClean="0">
                <a:solidFill>
                  <a:srgbClr val="00B050"/>
                </a:solidFill>
              </a:rPr>
              <a:t> green and </a:t>
            </a:r>
            <a:r>
              <a:rPr lang="en-US" sz="1600" dirty="0" err="1" smtClean="0">
                <a:solidFill>
                  <a:srgbClr val="00B050"/>
                </a:solidFill>
              </a:rPr>
              <a:t>bromcresol</a:t>
            </a:r>
            <a:r>
              <a:rPr lang="en-US" sz="1600" dirty="0" smtClean="0">
                <a:solidFill>
                  <a:srgbClr val="00B050"/>
                </a:solidFill>
              </a:rPr>
              <a:t> purple.</a:t>
            </a:r>
            <a:endParaRPr lang="en-US" sz="1600" dirty="0" smtClean="0"/>
          </a:p>
          <a:p>
            <a:pPr>
              <a:buFontTx/>
              <a:buChar char="-"/>
            </a:pPr>
            <a:r>
              <a:rPr lang="en-US" sz="1600" dirty="0" smtClean="0"/>
              <a:t>The reference range for total serum protein levels is generally in the 6 to 7.8 g/</a:t>
            </a:r>
            <a:r>
              <a:rPr lang="en-US" sz="1600" dirty="0" err="1" smtClean="0"/>
              <a:t>dL</a:t>
            </a:r>
            <a:r>
              <a:rPr lang="en-US" sz="1600" dirty="0" smtClean="0"/>
              <a:t> range. At least 60% of this should be albumin, the normal range for which is about 3.5 to 5g/</a:t>
            </a:r>
            <a:r>
              <a:rPr lang="en-US" sz="1600" dirty="0" err="1" smtClean="0"/>
              <a:t>dL</a:t>
            </a:r>
            <a:r>
              <a:rPr lang="en-US" sz="1600" dirty="0" smtClean="0"/>
              <a:t>.</a:t>
            </a:r>
          </a:p>
        </p:txBody>
      </p:sp>
      <p:sp>
        <p:nvSpPr>
          <p:cNvPr id="6" name="Slide Number Placeholder 5"/>
          <p:cNvSpPr>
            <a:spLocks noGrp="1"/>
          </p:cNvSpPr>
          <p:nvPr>
            <p:ph type="sldNum" sz="quarter" idx="12"/>
          </p:nvPr>
        </p:nvSpPr>
        <p:spPr/>
        <p:txBody>
          <a:bodyPr/>
          <a:lstStyle/>
          <a:p>
            <a:fld id="{E7CECFE1-B73F-41B5-84FE-29F72CFB386B}"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r>
              <a:rPr lang="en-US" sz="2000" b="1" dirty="0" smtClean="0">
                <a:solidFill>
                  <a:srgbClr val="7030A0"/>
                </a:solidFill>
              </a:rPr>
              <a:t>Albumin</a:t>
            </a:r>
            <a:endParaRPr lang="en-US" sz="1600" i="1" dirty="0" smtClean="0"/>
          </a:p>
          <a:p>
            <a:pPr>
              <a:buFontTx/>
              <a:buChar char="-"/>
            </a:pPr>
            <a:r>
              <a:rPr lang="en-US" sz="1600" dirty="0" smtClean="0"/>
              <a:t>Albumin is the </a:t>
            </a:r>
            <a:r>
              <a:rPr lang="en-US" sz="1600" u="sng" dirty="0" smtClean="0"/>
              <a:t>major protein produced by the liver</a:t>
            </a:r>
            <a:r>
              <a:rPr lang="en-US" sz="1600" dirty="0" smtClean="0"/>
              <a:t>. Its synthesis is increased by low plasma </a:t>
            </a:r>
            <a:r>
              <a:rPr lang="en-US" sz="1600" dirty="0" err="1" smtClean="0"/>
              <a:t>oncotic</a:t>
            </a:r>
            <a:r>
              <a:rPr lang="en-US" sz="1600" dirty="0" smtClean="0"/>
              <a:t> pressure and is </a:t>
            </a:r>
            <a:r>
              <a:rPr lang="en-US" sz="1600" dirty="0" smtClean="0">
                <a:solidFill>
                  <a:srgbClr val="FF0000"/>
                </a:solidFill>
              </a:rPr>
              <a:t>decreased by </a:t>
            </a:r>
            <a:r>
              <a:rPr lang="en-US" sz="1600" dirty="0" smtClean="0"/>
              <a:t>cytokines, particularly </a:t>
            </a:r>
            <a:r>
              <a:rPr lang="en-US" sz="1600" dirty="0" smtClean="0">
                <a:solidFill>
                  <a:srgbClr val="FF0000"/>
                </a:solidFill>
              </a:rPr>
              <a:t>interleukin-6.</a:t>
            </a:r>
            <a:r>
              <a:rPr lang="en-US" sz="1600" dirty="0" smtClean="0"/>
              <a:t> </a:t>
            </a:r>
          </a:p>
          <a:p>
            <a:pPr>
              <a:buFontTx/>
              <a:buChar char="-"/>
            </a:pPr>
            <a:r>
              <a:rPr lang="en-US" sz="1600" u="sng" dirty="0" smtClean="0"/>
              <a:t>A decrease in albumin is one of the major prognostic features in patients with cirrhosis</a:t>
            </a:r>
            <a:r>
              <a:rPr lang="en-US" sz="1600" dirty="0" smtClean="0"/>
              <a:t>. Albumin is a transport protein for many substances, both endogenous (e.g., </a:t>
            </a:r>
            <a:r>
              <a:rPr lang="en-US" sz="1600" dirty="0" err="1" smtClean="0"/>
              <a:t>bilirubin</a:t>
            </a:r>
            <a:r>
              <a:rPr lang="en-US" sz="1600" dirty="0" smtClean="0"/>
              <a:t>, thyroid hormone) and exogenous (e.g., drugs).</a:t>
            </a:r>
          </a:p>
          <a:p>
            <a:pPr>
              <a:buFontTx/>
              <a:buChar char="-"/>
            </a:pPr>
            <a:r>
              <a:rPr lang="en-US" sz="1600" dirty="0" smtClean="0"/>
              <a:t>Low serum albumin levels due to liver disease are almost always caused by massive destruction of liver tissue and are seen primarily </a:t>
            </a:r>
            <a:r>
              <a:rPr lang="en-US" sz="1600" dirty="0" smtClean="0">
                <a:solidFill>
                  <a:srgbClr val="FF0000"/>
                </a:solidFill>
              </a:rPr>
              <a:t>in cirrhosis, most often secondary to alcoholism. </a:t>
            </a:r>
            <a:r>
              <a:rPr lang="en-US" sz="1600" dirty="0" smtClean="0"/>
              <a:t>The diminution in albumin is paralleled </a:t>
            </a:r>
            <a:r>
              <a:rPr lang="en-US" sz="1600" u="sng" dirty="0" smtClean="0"/>
              <a:t>by a fall in total serum protein. </a:t>
            </a:r>
            <a:r>
              <a:rPr lang="en-US" sz="1600" dirty="0" smtClean="0"/>
              <a:t>Because albumin is the </a:t>
            </a:r>
            <a:r>
              <a:rPr lang="en-US" sz="1600" dirty="0" err="1" smtClean="0"/>
              <a:t>osmotically</a:t>
            </a:r>
            <a:r>
              <a:rPr lang="en-US" sz="1600" dirty="0" smtClean="0"/>
              <a:t> active intravascular colloid, </a:t>
            </a:r>
            <a:r>
              <a:rPr lang="en-US" sz="1600" dirty="0" err="1" smtClean="0"/>
              <a:t>hypoalbuminemia</a:t>
            </a:r>
            <a:r>
              <a:rPr lang="en-US" sz="1600" dirty="0" smtClean="0"/>
              <a:t> </a:t>
            </a:r>
            <a:r>
              <a:rPr lang="en-US" sz="1600" u="sng" dirty="0" smtClean="0"/>
              <a:t>often results in edema.</a:t>
            </a:r>
          </a:p>
          <a:p>
            <a:r>
              <a:rPr lang="en-US" sz="2000" b="1" dirty="0" smtClean="0">
                <a:solidFill>
                  <a:srgbClr val="7030A0"/>
                </a:solidFill>
              </a:rPr>
              <a:t>Other Serum Proteins</a:t>
            </a:r>
          </a:p>
          <a:p>
            <a:pPr>
              <a:buNone/>
            </a:pPr>
            <a:r>
              <a:rPr lang="en-US" sz="1800" b="1" dirty="0" smtClean="0">
                <a:solidFill>
                  <a:srgbClr val="7030A0"/>
                </a:solidFill>
              </a:rPr>
              <a:t>1- </a:t>
            </a:r>
            <a:r>
              <a:rPr lang="el-GR" sz="1800" b="1" dirty="0" smtClean="0">
                <a:solidFill>
                  <a:srgbClr val="7030A0"/>
                </a:solidFill>
              </a:rPr>
              <a:t>α-1-</a:t>
            </a:r>
            <a:r>
              <a:rPr lang="en-US" sz="1800" b="1" dirty="0" smtClean="0">
                <a:solidFill>
                  <a:srgbClr val="7030A0"/>
                </a:solidFill>
              </a:rPr>
              <a:t>Antitrypsin</a:t>
            </a:r>
          </a:p>
          <a:p>
            <a:pPr>
              <a:buNone/>
            </a:pPr>
            <a:r>
              <a:rPr lang="en-US" sz="1600" b="1" dirty="0" smtClean="0"/>
              <a:t>    </a:t>
            </a:r>
            <a:r>
              <a:rPr lang="el-GR" sz="1600" dirty="0" smtClean="0"/>
              <a:t>α-1-</a:t>
            </a:r>
            <a:r>
              <a:rPr lang="en-US" sz="1600" dirty="0" smtClean="0"/>
              <a:t>antitrypsin (AAT), the most abundant </a:t>
            </a:r>
            <a:r>
              <a:rPr lang="el-GR" sz="1600" dirty="0" smtClean="0"/>
              <a:t>α-1-</a:t>
            </a:r>
            <a:r>
              <a:rPr lang="en-US" sz="1600" dirty="0" smtClean="0"/>
              <a:t>globulin, is the most important </a:t>
            </a:r>
            <a:r>
              <a:rPr lang="en-US" sz="1600" b="1" dirty="0" smtClean="0"/>
              <a:t>protease inhibitor in plasma</a:t>
            </a:r>
            <a:r>
              <a:rPr lang="en-US" sz="1600" dirty="0" smtClean="0"/>
              <a:t>. Although its name indicates that it inhibits </a:t>
            </a:r>
            <a:r>
              <a:rPr lang="en-US" sz="1600" dirty="0" err="1" smtClean="0"/>
              <a:t>trypsin</a:t>
            </a:r>
            <a:r>
              <a:rPr lang="en-US" sz="1600" dirty="0" smtClean="0"/>
              <a:t>, it also is an inhibitor of other serine proteases, such as </a:t>
            </a:r>
            <a:r>
              <a:rPr lang="en-US" sz="1600" dirty="0" err="1" smtClean="0"/>
              <a:t>elastin</a:t>
            </a:r>
            <a:r>
              <a:rPr lang="en-US" sz="1600" dirty="0" smtClean="0"/>
              <a:t>.</a:t>
            </a:r>
          </a:p>
          <a:p>
            <a:pPr>
              <a:buNone/>
            </a:pPr>
            <a:r>
              <a:rPr lang="en-US" sz="1600" dirty="0" smtClean="0"/>
              <a:t>   Some mutations prevent normal protein </a:t>
            </a:r>
            <a:r>
              <a:rPr lang="en-US" sz="1600" dirty="0" err="1" smtClean="0"/>
              <a:t>glycation</a:t>
            </a:r>
            <a:r>
              <a:rPr lang="en-US" sz="1600" dirty="0" smtClean="0"/>
              <a:t>, leading to accumulation of AAT within </a:t>
            </a:r>
            <a:r>
              <a:rPr lang="en-US" sz="1600" dirty="0" err="1" smtClean="0"/>
              <a:t>hepatocytes</a:t>
            </a:r>
            <a:r>
              <a:rPr lang="en-US" sz="1600" dirty="0" smtClean="0"/>
              <a:t> and </a:t>
            </a:r>
            <a:r>
              <a:rPr lang="en-US" sz="1600" dirty="0" smtClean="0">
                <a:solidFill>
                  <a:srgbClr val="FF0000"/>
                </a:solidFill>
              </a:rPr>
              <a:t>reduced plasma AAT levels and causes liver injury</a:t>
            </a:r>
            <a:r>
              <a:rPr lang="en-US" sz="1600" dirty="0" smtClean="0"/>
              <a:t>.</a:t>
            </a:r>
            <a:endParaRPr lang="en-US" sz="1600" b="1" dirty="0" smtClean="0">
              <a:solidFill>
                <a:srgbClr val="7030A0"/>
              </a:solidFill>
            </a:endParaRPr>
          </a:p>
        </p:txBody>
      </p:sp>
      <p:sp>
        <p:nvSpPr>
          <p:cNvPr id="6" name="Slide Number Placeholder 5"/>
          <p:cNvSpPr>
            <a:spLocks noGrp="1"/>
          </p:cNvSpPr>
          <p:nvPr>
            <p:ph type="sldNum" sz="quarter" idx="12"/>
          </p:nvPr>
        </p:nvSpPr>
        <p:spPr/>
        <p:txBody>
          <a:bodyPr/>
          <a:lstStyle/>
          <a:p>
            <a:fld id="{E7CECFE1-B73F-41B5-84FE-29F72CFB386B}"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buNone/>
            </a:pPr>
            <a:r>
              <a:rPr lang="en-US" sz="1800" b="1" dirty="0" smtClean="0">
                <a:solidFill>
                  <a:srgbClr val="7030A0"/>
                </a:solidFill>
              </a:rPr>
              <a:t>2- </a:t>
            </a:r>
            <a:r>
              <a:rPr lang="en-US" sz="1800" b="1" dirty="0" err="1" smtClean="0">
                <a:solidFill>
                  <a:srgbClr val="7030A0"/>
                </a:solidFill>
              </a:rPr>
              <a:t>Ceruloplasmin</a:t>
            </a:r>
            <a:endParaRPr lang="en-US" sz="1800" b="1" dirty="0" smtClean="0">
              <a:solidFill>
                <a:srgbClr val="7030A0"/>
              </a:solidFill>
            </a:endParaRPr>
          </a:p>
          <a:p>
            <a:r>
              <a:rPr lang="en-US" sz="1600" b="1" dirty="0" smtClean="0"/>
              <a:t> </a:t>
            </a:r>
            <a:r>
              <a:rPr lang="en-US" sz="1600" dirty="0" smtClean="0"/>
              <a:t>The major copper-containing protein in serum, </a:t>
            </a:r>
            <a:r>
              <a:rPr lang="en-US" sz="1600" dirty="0" err="1" smtClean="0"/>
              <a:t>ceruloplasmin</a:t>
            </a:r>
            <a:r>
              <a:rPr lang="en-US" sz="1600" dirty="0" smtClean="0"/>
              <a:t> is also the enzyme present in </a:t>
            </a:r>
            <a:r>
              <a:rPr lang="en-US" sz="1600" u="sng" dirty="0" smtClean="0"/>
              <a:t>highest circulating concentration</a:t>
            </a:r>
            <a:r>
              <a:rPr lang="en-US" sz="1600" dirty="0" smtClean="0"/>
              <a:t>. </a:t>
            </a:r>
            <a:r>
              <a:rPr lang="en-US" sz="1600" b="1" dirty="0" err="1" smtClean="0"/>
              <a:t>Ceruloplasmin</a:t>
            </a:r>
            <a:r>
              <a:rPr lang="en-US" sz="1600" b="1" dirty="0" smtClean="0"/>
              <a:t> is a </a:t>
            </a:r>
            <a:r>
              <a:rPr lang="en-US" sz="1600" b="1" dirty="0" err="1" smtClean="0"/>
              <a:t>ferroxidase</a:t>
            </a:r>
            <a:r>
              <a:rPr lang="en-US" sz="1600" b="1" dirty="0" smtClean="0"/>
              <a:t>, which is essential for converting iron to the ferric state to allow binding to </a:t>
            </a:r>
            <a:r>
              <a:rPr lang="en-US" sz="1600" b="1" dirty="0" err="1" smtClean="0"/>
              <a:t>transferrin</a:t>
            </a:r>
            <a:r>
              <a:rPr lang="en-US" sz="1600" dirty="0" smtClean="0"/>
              <a:t>. Low levels of </a:t>
            </a:r>
            <a:r>
              <a:rPr lang="en-US" sz="1600" dirty="0" err="1" smtClean="0"/>
              <a:t>ceruloplasmin</a:t>
            </a:r>
            <a:r>
              <a:rPr lang="en-US" sz="1600" dirty="0" smtClean="0"/>
              <a:t> are found </a:t>
            </a:r>
            <a:r>
              <a:rPr lang="en-US" sz="1600" dirty="0" smtClean="0">
                <a:solidFill>
                  <a:srgbClr val="FF0000"/>
                </a:solidFill>
              </a:rPr>
              <a:t>in Wilson’s disease</a:t>
            </a:r>
            <a:r>
              <a:rPr lang="en-US" sz="1600" dirty="0" smtClean="0"/>
              <a:t>, a rare congenital disorder (1 in 30,000 individuals) associated with </a:t>
            </a:r>
            <a:r>
              <a:rPr lang="en-US" sz="1600" dirty="0" smtClean="0">
                <a:solidFill>
                  <a:srgbClr val="FF0000"/>
                </a:solidFill>
              </a:rPr>
              <a:t>mutations </a:t>
            </a:r>
            <a:r>
              <a:rPr lang="en-US" sz="1600" dirty="0" smtClean="0">
                <a:solidFill>
                  <a:srgbClr val="FF0000"/>
                </a:solidFill>
              </a:rPr>
              <a:t>in </a:t>
            </a:r>
            <a:r>
              <a:rPr lang="en-US" sz="1600" dirty="0" smtClean="0">
                <a:solidFill>
                  <a:srgbClr val="FF0000"/>
                </a:solidFill>
              </a:rPr>
              <a:t>ATP7B</a:t>
            </a:r>
            <a:r>
              <a:rPr lang="en-US" sz="1600" dirty="0" smtClean="0"/>
              <a:t>, a member of the </a:t>
            </a:r>
            <a:r>
              <a:rPr lang="en-US" sz="1600" dirty="0" err="1" smtClean="0"/>
              <a:t>cation</a:t>
            </a:r>
            <a:r>
              <a:rPr lang="en-US" sz="1600" dirty="0" smtClean="0"/>
              <a:t>-transporting p-type </a:t>
            </a:r>
            <a:r>
              <a:rPr lang="en-US" sz="1600" dirty="0" err="1" smtClean="0"/>
              <a:t>ATPase</a:t>
            </a:r>
            <a:r>
              <a:rPr lang="en-US" sz="1600" dirty="0" smtClean="0"/>
              <a:t> family.</a:t>
            </a:r>
          </a:p>
          <a:p>
            <a:r>
              <a:rPr lang="en-US" sz="1600" dirty="0" smtClean="0">
                <a:solidFill>
                  <a:srgbClr val="00B050"/>
                </a:solidFill>
              </a:rPr>
              <a:t>This protein is principally expressed in the liver and promotes copper secretion into plasma, coupled with </a:t>
            </a:r>
            <a:r>
              <a:rPr lang="en-US" sz="1600" dirty="0" err="1" smtClean="0">
                <a:solidFill>
                  <a:srgbClr val="00B050"/>
                </a:solidFill>
              </a:rPr>
              <a:t>ceruloplasmin</a:t>
            </a:r>
            <a:r>
              <a:rPr lang="en-US" sz="1600" dirty="0" smtClean="0">
                <a:solidFill>
                  <a:srgbClr val="00B050"/>
                </a:solidFill>
              </a:rPr>
              <a:t> synthesis, and into the </a:t>
            </a:r>
            <a:r>
              <a:rPr lang="en-US" sz="1600" dirty="0" err="1" smtClean="0">
                <a:solidFill>
                  <a:srgbClr val="00B050"/>
                </a:solidFill>
              </a:rPr>
              <a:t>biliary</a:t>
            </a:r>
            <a:r>
              <a:rPr lang="en-US" sz="1600" dirty="0" smtClean="0">
                <a:solidFill>
                  <a:srgbClr val="00B050"/>
                </a:solidFill>
              </a:rPr>
              <a:t> tract.</a:t>
            </a:r>
          </a:p>
          <a:p>
            <a:r>
              <a:rPr lang="en-US" sz="1600" dirty="0" smtClean="0"/>
              <a:t>Resultant </a:t>
            </a:r>
            <a:r>
              <a:rPr lang="en-US" sz="1600" dirty="0" smtClean="0"/>
              <a:t>liver damage can </a:t>
            </a:r>
            <a:r>
              <a:rPr lang="en-US" sz="1600" dirty="0" smtClean="0">
                <a:solidFill>
                  <a:srgbClr val="C00000"/>
                </a:solidFill>
              </a:rPr>
              <a:t>lead to chronic active hepatitis, cirrhosis, or, uncommonly, </a:t>
            </a:r>
            <a:r>
              <a:rPr lang="en-US" sz="1600" dirty="0" err="1" smtClean="0">
                <a:solidFill>
                  <a:srgbClr val="C00000"/>
                </a:solidFill>
              </a:rPr>
              <a:t>fulminant</a:t>
            </a:r>
            <a:r>
              <a:rPr lang="en-US" sz="1600" dirty="0" smtClean="0">
                <a:solidFill>
                  <a:srgbClr val="C00000"/>
                </a:solidFill>
              </a:rPr>
              <a:t> hepatic failure</a:t>
            </a:r>
            <a:r>
              <a:rPr lang="en-US" sz="1600" dirty="0" smtClean="0"/>
              <a:t>. In addition, </a:t>
            </a:r>
            <a:r>
              <a:rPr lang="en-US" sz="1600" dirty="0" err="1" smtClean="0">
                <a:solidFill>
                  <a:srgbClr val="C00000"/>
                </a:solidFill>
              </a:rPr>
              <a:t>steatosis</a:t>
            </a:r>
            <a:r>
              <a:rPr lang="en-US" sz="1600" dirty="0" smtClean="0">
                <a:solidFill>
                  <a:srgbClr val="C00000"/>
                </a:solidFill>
              </a:rPr>
              <a:t> and inflammation </a:t>
            </a:r>
            <a:r>
              <a:rPr lang="en-US" sz="1600" dirty="0" smtClean="0"/>
              <a:t>can result in this condition. Copper becomes deposited in the CNS, especially in the </a:t>
            </a:r>
            <a:r>
              <a:rPr lang="en-US" sz="1600" dirty="0" err="1" smtClean="0"/>
              <a:t>lenticular</a:t>
            </a:r>
            <a:r>
              <a:rPr lang="en-US" sz="1600" dirty="0" smtClean="0"/>
              <a:t> nucleus of the basal ganglia, causing </a:t>
            </a:r>
            <a:r>
              <a:rPr lang="en-US" sz="1600" dirty="0" smtClean="0">
                <a:solidFill>
                  <a:srgbClr val="C00000"/>
                </a:solidFill>
              </a:rPr>
              <a:t>neuropsychiatric disease</a:t>
            </a:r>
            <a:r>
              <a:rPr lang="en-US" sz="1600" dirty="0" smtClean="0"/>
              <a:t>; it can also be deposited at the edge of the iris, forming the observed </a:t>
            </a:r>
            <a:r>
              <a:rPr lang="en-US" sz="1600" dirty="0" smtClean="0">
                <a:solidFill>
                  <a:srgbClr val="C00000"/>
                </a:solidFill>
              </a:rPr>
              <a:t>Keyser-Fleischer rings</a:t>
            </a:r>
            <a:r>
              <a:rPr lang="en-US" sz="1600" dirty="0" smtClean="0"/>
              <a:t>.</a:t>
            </a:r>
          </a:p>
          <a:p>
            <a:endParaRPr lang="en-US" sz="1600" dirty="0" smtClean="0"/>
          </a:p>
          <a:p>
            <a:r>
              <a:rPr lang="en-US" sz="1600" b="1" dirty="0" smtClean="0"/>
              <a:t>The diagnosis of Wilson’s disease </a:t>
            </a:r>
            <a:r>
              <a:rPr lang="en-US" sz="1600" dirty="0" smtClean="0"/>
              <a:t>is including </a:t>
            </a:r>
            <a:r>
              <a:rPr lang="en-US" sz="1600" u="sng" dirty="0" smtClean="0"/>
              <a:t>low serum </a:t>
            </a:r>
            <a:r>
              <a:rPr lang="en-US" sz="1600" u="sng" dirty="0" err="1" smtClean="0"/>
              <a:t>ceruloplasmin</a:t>
            </a:r>
            <a:r>
              <a:rPr lang="en-US" sz="1600" dirty="0" smtClean="0"/>
              <a:t>, which can be measured </a:t>
            </a:r>
            <a:r>
              <a:rPr lang="en-US" sz="1600" u="sng" dirty="0" smtClean="0"/>
              <a:t>by immunoassay </a:t>
            </a:r>
            <a:r>
              <a:rPr lang="en-US" sz="1600" dirty="0" smtClean="0"/>
              <a:t>or by enzymatic assay, </a:t>
            </a:r>
            <a:r>
              <a:rPr lang="en-US" sz="1600" u="sng" dirty="0" smtClean="0"/>
              <a:t>increased urinary copper excretion, and increased hepatic copper content.</a:t>
            </a:r>
            <a:endParaRPr lang="en-US" sz="1600" b="1" u="sng" dirty="0" smtClean="0">
              <a:solidFill>
                <a:srgbClr val="7030A0"/>
              </a:solidFill>
            </a:endParaRPr>
          </a:p>
        </p:txBody>
      </p:sp>
      <p:sp>
        <p:nvSpPr>
          <p:cNvPr id="6" name="Slide Number Placeholder 5"/>
          <p:cNvSpPr>
            <a:spLocks noGrp="1"/>
          </p:cNvSpPr>
          <p:nvPr>
            <p:ph type="sldNum" sz="quarter" idx="12"/>
          </p:nvPr>
        </p:nvSpPr>
        <p:spPr/>
        <p:txBody>
          <a:bodyPr/>
          <a:lstStyle/>
          <a:p>
            <a:fld id="{E7CECFE1-B73F-41B5-84FE-29F72CFB386B}"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r>
              <a:rPr lang="en-US" sz="1800" b="1" dirty="0" smtClean="0">
                <a:solidFill>
                  <a:srgbClr val="7030A0"/>
                </a:solidFill>
              </a:rPr>
              <a:t> Clotting Factors</a:t>
            </a:r>
          </a:p>
          <a:p>
            <a:pPr>
              <a:buFontTx/>
              <a:buChar char="-"/>
            </a:pPr>
            <a:r>
              <a:rPr lang="en-US" sz="1600" dirty="0" smtClean="0"/>
              <a:t>As mentioned earlier, </a:t>
            </a:r>
            <a:r>
              <a:rPr lang="en-US" sz="1600" dirty="0" smtClean="0">
                <a:solidFill>
                  <a:srgbClr val="00B0F0"/>
                </a:solidFill>
              </a:rPr>
              <a:t>except for the von </a:t>
            </a:r>
            <a:r>
              <a:rPr lang="en-US" sz="1600" dirty="0" err="1" smtClean="0">
                <a:solidFill>
                  <a:srgbClr val="00B0F0"/>
                </a:solidFill>
              </a:rPr>
              <a:t>Willebrand</a:t>
            </a:r>
            <a:r>
              <a:rPr lang="en-US" sz="1600" dirty="0" smtClean="0">
                <a:solidFill>
                  <a:srgbClr val="00B0F0"/>
                </a:solidFill>
              </a:rPr>
              <a:t> factor, which is made by endothelial cells and </a:t>
            </a:r>
            <a:r>
              <a:rPr lang="en-US" sz="1600" dirty="0" err="1" smtClean="0">
                <a:solidFill>
                  <a:srgbClr val="00B0F0"/>
                </a:solidFill>
              </a:rPr>
              <a:t>megakaryocytes</a:t>
            </a:r>
            <a:r>
              <a:rPr lang="en-US" sz="1600" dirty="0" smtClean="0"/>
              <a:t>, coagulation proteins are synthesized in the liver.</a:t>
            </a:r>
          </a:p>
          <a:p>
            <a:pPr>
              <a:buFontTx/>
              <a:buChar char="-"/>
            </a:pPr>
            <a:r>
              <a:rPr lang="en-US" sz="1600" dirty="0" smtClean="0"/>
              <a:t>Inhibitors of coagulation, such as </a:t>
            </a:r>
            <a:r>
              <a:rPr lang="en-US" sz="1600" b="1" dirty="0" err="1" smtClean="0"/>
              <a:t>antithrombin</a:t>
            </a:r>
            <a:r>
              <a:rPr lang="en-US" sz="1600" b="1" dirty="0" smtClean="0"/>
              <a:t> III, </a:t>
            </a:r>
            <a:r>
              <a:rPr lang="el-GR" sz="1600" b="1" dirty="0" smtClean="0"/>
              <a:t>α-2-</a:t>
            </a:r>
            <a:r>
              <a:rPr lang="en-US" sz="1600" b="1" dirty="0" smtClean="0"/>
              <a:t>macroglobulin, </a:t>
            </a:r>
            <a:r>
              <a:rPr lang="el-GR" sz="1600" b="1" dirty="0" smtClean="0"/>
              <a:t>α-1-</a:t>
            </a:r>
            <a:r>
              <a:rPr lang="en-US" sz="1600" b="1" dirty="0" smtClean="0"/>
              <a:t>antitrypsin, C1 esterase inhibitor, and protein C, are synthesized in the liver. </a:t>
            </a:r>
            <a:endParaRPr lang="en-US" sz="1600" dirty="0" smtClean="0"/>
          </a:p>
          <a:p>
            <a:pPr>
              <a:buFontTx/>
              <a:buChar char="-"/>
            </a:pPr>
            <a:r>
              <a:rPr lang="en-US" sz="1600" dirty="0" smtClean="0">
                <a:solidFill>
                  <a:srgbClr val="FF0000"/>
                </a:solidFill>
              </a:rPr>
              <a:t>Low levels of </a:t>
            </a:r>
            <a:r>
              <a:rPr lang="en-US" sz="1600" dirty="0" err="1" smtClean="0">
                <a:solidFill>
                  <a:srgbClr val="FF0000"/>
                </a:solidFill>
              </a:rPr>
              <a:t>antithrombin</a:t>
            </a:r>
            <a:r>
              <a:rPr lang="en-US" sz="1600" dirty="0" smtClean="0">
                <a:solidFill>
                  <a:srgbClr val="FF0000"/>
                </a:solidFill>
              </a:rPr>
              <a:t> III in patients with cirrhosis and hepatitis </a:t>
            </a:r>
            <a:r>
              <a:rPr lang="en-US" sz="1600" dirty="0" smtClean="0"/>
              <a:t>may be caused by decreased synthesis, increased consumption, or alteration in the </a:t>
            </a:r>
            <a:r>
              <a:rPr lang="en-US" sz="1600" dirty="0" err="1" smtClean="0"/>
              <a:t>transcapillary</a:t>
            </a:r>
            <a:r>
              <a:rPr lang="en-US" sz="1600" dirty="0" smtClean="0"/>
              <a:t> flux ratio.</a:t>
            </a:r>
          </a:p>
          <a:p>
            <a:pPr>
              <a:buFontTx/>
              <a:buChar char="-"/>
            </a:pPr>
            <a:r>
              <a:rPr lang="en-US" sz="1600" dirty="0" smtClean="0"/>
              <a:t>The most common </a:t>
            </a:r>
            <a:r>
              <a:rPr lang="en-US" sz="1600" dirty="0" err="1" smtClean="0"/>
              <a:t>coagulopathy</a:t>
            </a:r>
            <a:r>
              <a:rPr lang="en-US" sz="1600" dirty="0" smtClean="0"/>
              <a:t> seen in liver failure (i.e., cirrhosis and acute </a:t>
            </a:r>
            <a:r>
              <a:rPr lang="en-US" sz="1600" dirty="0" err="1" smtClean="0"/>
              <a:t>fulminant</a:t>
            </a:r>
            <a:r>
              <a:rPr lang="en-US" sz="1600" dirty="0" smtClean="0"/>
              <a:t> hepatic failure) is </a:t>
            </a:r>
            <a:r>
              <a:rPr lang="en-US" sz="1600" b="1" dirty="0" smtClean="0"/>
              <a:t>disseminated intravascular </a:t>
            </a:r>
            <a:r>
              <a:rPr lang="en-US" sz="1600" b="1" dirty="0" err="1" smtClean="0"/>
              <a:t>coagulopathy</a:t>
            </a:r>
            <a:r>
              <a:rPr lang="en-US" sz="1600" b="1" dirty="0" smtClean="0"/>
              <a:t> (DIC)</a:t>
            </a:r>
            <a:r>
              <a:rPr lang="en-US" sz="1600" dirty="0" smtClean="0"/>
              <a:t>. This condition is characterized </a:t>
            </a:r>
            <a:r>
              <a:rPr lang="en-US" sz="1600" u="sng" dirty="0" smtClean="0"/>
              <a:t>by increased consumption of clotting factors and platelets, causing thrombocytopenia and elevations of both </a:t>
            </a:r>
            <a:r>
              <a:rPr lang="en-US" sz="1600" u="sng" dirty="0" err="1" smtClean="0"/>
              <a:t>prothrombin</a:t>
            </a:r>
            <a:r>
              <a:rPr lang="en-US" sz="1600" u="sng" dirty="0" smtClean="0"/>
              <a:t> and partial </a:t>
            </a:r>
            <a:r>
              <a:rPr lang="en-US" sz="1600" u="sng" dirty="0" err="1" smtClean="0"/>
              <a:t>thromboplastin</a:t>
            </a:r>
            <a:r>
              <a:rPr lang="en-US" sz="1600" u="sng" dirty="0" smtClean="0"/>
              <a:t> times, PT and PTT, respectively.</a:t>
            </a:r>
            <a:endParaRPr lang="en-US" sz="1600" b="1" u="sng" dirty="0" smtClean="0">
              <a:solidFill>
                <a:srgbClr val="7030A0"/>
              </a:solidFill>
            </a:endParaRPr>
          </a:p>
        </p:txBody>
      </p:sp>
      <p:sp>
        <p:nvSpPr>
          <p:cNvPr id="6" name="Slide Number Placeholder 5"/>
          <p:cNvSpPr>
            <a:spLocks noGrp="1"/>
          </p:cNvSpPr>
          <p:nvPr>
            <p:ph type="sldNum" sz="quarter" idx="12"/>
          </p:nvPr>
        </p:nvSpPr>
        <p:spPr/>
        <p:txBody>
          <a:bodyPr/>
          <a:lstStyle/>
          <a:p>
            <a:fld id="{E7CECFE1-B73F-41B5-84FE-29F72CFB386B}" type="slidenum">
              <a:rPr lang="en-US" smtClean="0"/>
              <a:pPr/>
              <a:t>27</a:t>
            </a:fld>
            <a:endParaRPr lang="en-US"/>
          </a:p>
        </p:txBody>
      </p:sp>
      <p:pic>
        <p:nvPicPr>
          <p:cNvPr id="7" name="Picture 2"/>
          <p:cNvPicPr>
            <a:picLocks noChangeAspect="1" noChangeArrowheads="1"/>
          </p:cNvPicPr>
          <p:nvPr/>
        </p:nvPicPr>
        <p:blipFill>
          <a:blip r:embed="rId3" cstate="print"/>
          <a:srcRect l="17484" t="38654" r="53776" b="20385"/>
          <a:stretch>
            <a:fillRect/>
          </a:stretch>
        </p:blipFill>
        <p:spPr bwMode="auto">
          <a:xfrm>
            <a:off x="1475656" y="1772816"/>
            <a:ext cx="6302199" cy="507233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58"/>
          <p:cNvSpPr>
            <a:spLocks noGrp="1" noChangeArrowheads="1"/>
          </p:cNvSpPr>
          <p:nvPr>
            <p:ph type="title"/>
          </p:nvPr>
        </p:nvSpPr>
        <p:spPr>
          <a:xfrm>
            <a:off x="457200" y="0"/>
            <a:ext cx="8229600" cy="1143000"/>
          </a:xfrm>
        </p:spPr>
        <p:txBody>
          <a:bodyPr>
            <a:normAutofit fontScale="90000"/>
          </a:bodyPr>
          <a:lstStyle/>
          <a:p>
            <a:pPr marL="365760" lvl="0" indent="-256032" algn="ctr">
              <a:spcBef>
                <a:spcPts val="400"/>
              </a:spcBef>
            </a:pPr>
            <a:r>
              <a:rPr lang="en-US" sz="3600" dirty="0" smtClean="0">
                <a:solidFill>
                  <a:srgbClr val="FF0000"/>
                </a:solidFill>
                <a:effectLst>
                  <a:outerShdw blurRad="38100" dist="38100" dir="2700000" algn="tl">
                    <a:srgbClr val="000000">
                      <a:alpha val="43137"/>
                    </a:srgbClr>
                  </a:outerShdw>
                </a:effectLst>
                <a:latin typeface="StoneSans-Bold"/>
                <a:ea typeface="+mn-ea"/>
                <a:cs typeface="+mn-cs"/>
              </a:rPr>
              <a:t>TESTS OF LIVER INJURY </a:t>
            </a:r>
            <a:r>
              <a:rPr lang="en-US" sz="3600" dirty="0" smtClean="0">
                <a:solidFill>
                  <a:srgbClr val="FFC000"/>
                </a:solidFill>
              </a:rPr>
              <a:t/>
            </a:r>
            <a:br>
              <a:rPr lang="en-US" sz="3600" dirty="0" smtClean="0">
                <a:solidFill>
                  <a:srgbClr val="FFC000"/>
                </a:solidFill>
              </a:rPr>
            </a:br>
            <a:r>
              <a:rPr lang="en-US" sz="3600" dirty="0" smtClean="0">
                <a:solidFill>
                  <a:srgbClr val="FFC000"/>
                </a:solidFill>
              </a:rPr>
              <a:t>Plasma enzymes</a:t>
            </a:r>
          </a:p>
        </p:txBody>
      </p:sp>
      <p:sp>
        <p:nvSpPr>
          <p:cNvPr id="25603" name="Rectangle 167"/>
          <p:cNvSpPr>
            <a:spLocks noGrp="1" noChangeArrowheads="1"/>
          </p:cNvSpPr>
          <p:nvPr>
            <p:ph type="body" idx="1"/>
          </p:nvPr>
        </p:nvSpPr>
        <p:spPr>
          <a:xfrm>
            <a:off x="0" y="1219200"/>
            <a:ext cx="9144000" cy="6096000"/>
          </a:xfrm>
        </p:spPr>
        <p:txBody>
          <a:bodyPr/>
          <a:lstStyle/>
          <a:p>
            <a:pPr eaLnBrk="1" hangingPunct="1">
              <a:lnSpc>
                <a:spcPct val="90000"/>
              </a:lnSpc>
            </a:pPr>
            <a:r>
              <a:rPr lang="en-US" b="1" dirty="0" smtClean="0">
                <a:solidFill>
                  <a:srgbClr val="00FF00"/>
                </a:solidFill>
                <a:effectLst>
                  <a:outerShdw blurRad="38100" dist="38100" dir="2700000" algn="tl">
                    <a:srgbClr val="000000">
                      <a:alpha val="43137"/>
                    </a:srgbClr>
                  </a:outerShdw>
                </a:effectLst>
                <a:latin typeface="Times New Roman" pitchFamily="18" charset="0"/>
                <a:cs typeface="Times New Roman" pitchFamily="18" charset="0"/>
              </a:rPr>
              <a:t>Functional enzymes </a:t>
            </a:r>
          </a:p>
          <a:p>
            <a:pPr lvl="1" eaLnBrk="1" hangingPunct="1">
              <a:lnSpc>
                <a:spcPct val="90000"/>
              </a:lnSpc>
            </a:pPr>
            <a:r>
              <a:rPr lang="en-US" dirty="0" smtClean="0">
                <a:latin typeface="Times New Roman" pitchFamily="18" charset="0"/>
                <a:cs typeface="Times New Roman" pitchFamily="18" charset="0"/>
              </a:rPr>
              <a:t>perform a physiological </a:t>
            </a:r>
            <a:r>
              <a:rPr lang="en-US" b="1" dirty="0" smtClean="0">
                <a:latin typeface="Times New Roman" pitchFamily="18" charset="0"/>
                <a:cs typeface="Times New Roman" pitchFamily="18" charset="0"/>
              </a:rPr>
              <a:t>function in the blood</a:t>
            </a:r>
            <a:r>
              <a:rPr lang="en-US" dirty="0" smtClean="0">
                <a:latin typeface="Times New Roman" pitchFamily="18" charset="0"/>
                <a:cs typeface="Times New Roman" pitchFamily="18" charset="0"/>
              </a:rPr>
              <a:t> </a:t>
            </a:r>
          </a:p>
          <a:p>
            <a:pPr lvl="1" eaLnBrk="1" hangingPunct="1">
              <a:lnSpc>
                <a:spcPct val="90000"/>
              </a:lnSpc>
            </a:pPr>
            <a:r>
              <a:rPr lang="en-US" b="1" i="1" dirty="0" smtClean="0">
                <a:solidFill>
                  <a:srgbClr val="FF3B3B"/>
                </a:solidFill>
                <a:latin typeface="Times New Roman" pitchFamily="18" charset="0"/>
                <a:cs typeface="Times New Roman" pitchFamily="18" charset="0"/>
              </a:rPr>
              <a:t>present</a:t>
            </a:r>
            <a:r>
              <a:rPr lang="en-US" dirty="0" smtClean="0">
                <a:latin typeface="Times New Roman" pitchFamily="18" charset="0"/>
                <a:cs typeface="Times New Roman" pitchFamily="18" charset="0"/>
              </a:rPr>
              <a:t> at all times in the circulation </a:t>
            </a:r>
          </a:p>
          <a:p>
            <a:pPr lvl="1" eaLnBrk="1" hangingPunct="1">
              <a:lnSpc>
                <a:spcPct val="90000"/>
              </a:lnSpc>
            </a:pPr>
            <a:r>
              <a:rPr lang="en-US" dirty="0" smtClean="0">
                <a:latin typeface="Times New Roman" pitchFamily="18" charset="0"/>
                <a:cs typeface="Times New Roman" pitchFamily="18" charset="0"/>
              </a:rPr>
              <a:t>lipoprotein lipase, </a:t>
            </a:r>
            <a:r>
              <a:rPr lang="en-US" dirty="0" err="1" smtClean="0">
                <a:latin typeface="Times New Roman" pitchFamily="18" charset="0"/>
                <a:cs typeface="Times New Roman" pitchFamily="18" charset="0"/>
              </a:rPr>
              <a:t>proenzymes</a:t>
            </a:r>
            <a:r>
              <a:rPr lang="en-US" dirty="0" smtClean="0">
                <a:latin typeface="Times New Roman" pitchFamily="18" charset="0"/>
                <a:cs typeface="Times New Roman" pitchFamily="18" charset="0"/>
              </a:rPr>
              <a:t> of blood coagulation </a:t>
            </a:r>
          </a:p>
          <a:p>
            <a:pPr lvl="1" eaLnBrk="1" hangingPunct="1">
              <a:lnSpc>
                <a:spcPct val="90000"/>
              </a:lnSpc>
              <a:buFontTx/>
              <a:buNone/>
            </a:pPr>
            <a:endParaRPr lang="en-US" dirty="0" smtClean="0">
              <a:latin typeface="Times New Roman" pitchFamily="18" charset="0"/>
              <a:cs typeface="Times New Roman" pitchFamily="18" charset="0"/>
            </a:endParaRPr>
          </a:p>
          <a:p>
            <a:pPr eaLnBrk="1" hangingPunct="1">
              <a:lnSpc>
                <a:spcPct val="90000"/>
              </a:lnSpc>
            </a:pPr>
            <a:r>
              <a:rPr lang="en-US" b="1" dirty="0" smtClean="0">
                <a:solidFill>
                  <a:srgbClr val="00FF00"/>
                </a:solidFill>
                <a:effectLst>
                  <a:outerShdw blurRad="38100" dist="38100" dir="2700000" algn="tl">
                    <a:srgbClr val="000000">
                      <a:alpha val="43137"/>
                    </a:srgbClr>
                  </a:outerShdw>
                </a:effectLst>
                <a:latin typeface="Times New Roman" pitchFamily="18" charset="0"/>
                <a:cs typeface="Times New Roman" pitchFamily="18" charset="0"/>
              </a:rPr>
              <a:t>Non functional enzymes </a:t>
            </a:r>
          </a:p>
          <a:p>
            <a:pPr lvl="1" eaLnBrk="1" hangingPunct="1">
              <a:lnSpc>
                <a:spcPct val="90000"/>
              </a:lnSpc>
            </a:pPr>
            <a:r>
              <a:rPr lang="en-US" b="1" dirty="0" smtClean="0">
                <a:latin typeface="Times New Roman" pitchFamily="18" charset="0"/>
                <a:cs typeface="Times New Roman" pitchFamily="18" charset="0"/>
              </a:rPr>
              <a:t>have no physiological function</a:t>
            </a:r>
            <a:r>
              <a:rPr lang="en-US" dirty="0" smtClean="0">
                <a:latin typeface="Times New Roman" pitchFamily="18" charset="0"/>
                <a:cs typeface="Times New Roman" pitchFamily="18" charset="0"/>
              </a:rPr>
              <a:t> in the blood</a:t>
            </a:r>
          </a:p>
          <a:p>
            <a:pPr lvl="1" eaLnBrk="1" hangingPunct="1">
              <a:lnSpc>
                <a:spcPct val="90000"/>
              </a:lnSpc>
            </a:pPr>
            <a:r>
              <a:rPr lang="en-US" dirty="0" smtClean="0">
                <a:latin typeface="Times New Roman" pitchFamily="18" charset="0"/>
                <a:cs typeface="Times New Roman" pitchFamily="18" charset="0"/>
              </a:rPr>
              <a:t>majority of enzymes is frequently </a:t>
            </a:r>
            <a:r>
              <a:rPr lang="en-US" b="1" i="1" dirty="0" smtClean="0">
                <a:solidFill>
                  <a:srgbClr val="FF3B3B"/>
                </a:solidFill>
                <a:latin typeface="Times New Roman" pitchFamily="18" charset="0"/>
                <a:cs typeface="Times New Roman" pitchFamily="18" charset="0"/>
              </a:rPr>
              <a:t>absent</a:t>
            </a:r>
            <a:r>
              <a:rPr lang="en-US" dirty="0" smtClean="0">
                <a:latin typeface="Times New Roman" pitchFamily="18" charset="0"/>
                <a:cs typeface="Times New Roman" pitchFamily="18" charset="0"/>
              </a:rPr>
              <a:t> from plasma</a:t>
            </a:r>
          </a:p>
          <a:p>
            <a:pPr lvl="1" eaLnBrk="1" hangingPunct="1">
              <a:lnSpc>
                <a:spcPct val="90000"/>
              </a:lnSpc>
            </a:pPr>
            <a:r>
              <a:rPr lang="en-US" dirty="0" smtClean="0">
                <a:latin typeface="Times New Roman" pitchFamily="18" charset="0"/>
                <a:cs typeface="Times New Roman" pitchFamily="18" charset="0"/>
              </a:rPr>
              <a:t>normally </a:t>
            </a:r>
            <a:r>
              <a:rPr lang="en-US" b="1" i="1" dirty="0" smtClean="0">
                <a:solidFill>
                  <a:srgbClr val="FF3B3B"/>
                </a:solidFill>
                <a:latin typeface="Times New Roman" pitchFamily="18" charset="0"/>
                <a:cs typeface="Times New Roman" pitchFamily="18" charset="0"/>
              </a:rPr>
              <a:t>intracellular</a:t>
            </a:r>
            <a:r>
              <a:rPr lang="en-US" dirty="0" smtClean="0">
                <a:latin typeface="Times New Roman" pitchFamily="18" charset="0"/>
                <a:cs typeface="Times New Roman" pitchFamily="18" charset="0"/>
              </a:rPr>
              <a:t> enzyme, low levels of these enzyme in plasma. </a:t>
            </a:r>
          </a:p>
          <a:p>
            <a:pPr lvl="1" eaLnBrk="1" hangingPunct="1">
              <a:lnSpc>
                <a:spcPct val="90000"/>
              </a:lnSpc>
            </a:pPr>
            <a:r>
              <a:rPr lang="en-US" dirty="0" smtClean="0">
                <a:latin typeface="Times New Roman" pitchFamily="18" charset="0"/>
                <a:cs typeface="Times New Roman" pitchFamily="18" charset="0"/>
              </a:rPr>
              <a:t>Elevated levels are </a:t>
            </a:r>
            <a:r>
              <a:rPr lang="en-US" b="1" dirty="0" smtClean="0">
                <a:solidFill>
                  <a:srgbClr val="FF3B3B"/>
                </a:solidFill>
                <a:latin typeface="Times New Roman" pitchFamily="18" charset="0"/>
                <a:cs typeface="Times New Roman" pitchFamily="18" charset="0"/>
              </a:rPr>
              <a:t>indicator</a:t>
            </a:r>
            <a:r>
              <a:rPr lang="en-US" dirty="0" smtClean="0">
                <a:latin typeface="Times New Roman" pitchFamily="18" charset="0"/>
                <a:cs typeface="Times New Roman" pitchFamily="18" charset="0"/>
              </a:rPr>
              <a:t> of tissue damage, this is why they are used in clinical diagnosis.</a:t>
            </a:r>
          </a:p>
        </p:txBody>
      </p:sp>
      <p:sp>
        <p:nvSpPr>
          <p:cNvPr id="25604" name="Slide Number Placeholder 3"/>
          <p:cNvSpPr>
            <a:spLocks noGrp="1"/>
          </p:cNvSpPr>
          <p:nvPr>
            <p:ph type="sldNum" sz="quarter" idx="12"/>
          </p:nvPr>
        </p:nvSpPr>
        <p:spPr>
          <a:noFill/>
        </p:spPr>
        <p:txBody>
          <a:bodyPr/>
          <a:lstStyle/>
          <a:p>
            <a:fld id="{FC0F42D9-53C3-4696-9317-47DC49871E55}" type="slidenum">
              <a:rPr lang="ar-SA" smtClean="0">
                <a:latin typeface="Arial" pitchFamily="34" charset="0"/>
                <a:cs typeface="Arial" pitchFamily="34" charset="0"/>
              </a:rPr>
              <a:pPr/>
              <a:t>28</a:t>
            </a:fld>
            <a:endParaRPr lang="en-US"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1"/>
          <p:cNvGrpSpPr>
            <a:grpSpLocks/>
          </p:cNvGrpSpPr>
          <p:nvPr/>
        </p:nvGrpSpPr>
        <p:grpSpPr bwMode="auto">
          <a:xfrm>
            <a:off x="1714500" y="1905000"/>
            <a:ext cx="5981700" cy="838200"/>
            <a:chOff x="1080" y="2016"/>
            <a:chExt cx="3768" cy="528"/>
          </a:xfrm>
        </p:grpSpPr>
        <p:sp>
          <p:nvSpPr>
            <p:cNvPr id="26717" name="Freeform 37"/>
            <p:cNvSpPr>
              <a:spLocks/>
            </p:cNvSpPr>
            <p:nvPr/>
          </p:nvSpPr>
          <p:spPr bwMode="auto">
            <a:xfrm>
              <a:off x="1080" y="2016"/>
              <a:ext cx="600" cy="480"/>
            </a:xfrm>
            <a:custGeom>
              <a:avLst/>
              <a:gdLst>
                <a:gd name="T0" fmla="*/ 160 w 600"/>
                <a:gd name="T1" fmla="*/ 21 h 584"/>
                <a:gd name="T2" fmla="*/ 352 w 600"/>
                <a:gd name="T3" fmla="*/ 3 h 584"/>
                <a:gd name="T4" fmla="*/ 544 w 600"/>
                <a:gd name="T5" fmla="*/ 39 h 584"/>
                <a:gd name="T6" fmla="*/ 592 w 600"/>
                <a:gd name="T7" fmla="*/ 111 h 584"/>
                <a:gd name="T8" fmla="*/ 496 w 600"/>
                <a:gd name="T9" fmla="*/ 183 h 584"/>
                <a:gd name="T10" fmla="*/ 208 w 600"/>
                <a:gd name="T11" fmla="*/ 219 h 584"/>
                <a:gd name="T12" fmla="*/ 112 w 600"/>
                <a:gd name="T13" fmla="*/ 183 h 584"/>
                <a:gd name="T14" fmla="*/ 16 w 600"/>
                <a:gd name="T15" fmla="*/ 93 h 584"/>
                <a:gd name="T16" fmla="*/ 160 w 600"/>
                <a:gd name="T17" fmla="*/ 21 h 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0"/>
                <a:gd name="T28" fmla="*/ 0 h 584"/>
                <a:gd name="T29" fmla="*/ 600 w 600"/>
                <a:gd name="T30" fmla="*/ 584 h 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0" h="584">
                  <a:moveTo>
                    <a:pt x="160" y="56"/>
                  </a:moveTo>
                  <a:cubicBezTo>
                    <a:pt x="216" y="16"/>
                    <a:pt x="288" y="0"/>
                    <a:pt x="352" y="8"/>
                  </a:cubicBezTo>
                  <a:cubicBezTo>
                    <a:pt x="416" y="16"/>
                    <a:pt x="504" y="56"/>
                    <a:pt x="544" y="104"/>
                  </a:cubicBezTo>
                  <a:cubicBezTo>
                    <a:pt x="584" y="152"/>
                    <a:pt x="600" y="232"/>
                    <a:pt x="592" y="296"/>
                  </a:cubicBezTo>
                  <a:cubicBezTo>
                    <a:pt x="584" y="360"/>
                    <a:pt x="560" y="440"/>
                    <a:pt x="496" y="488"/>
                  </a:cubicBezTo>
                  <a:cubicBezTo>
                    <a:pt x="432" y="536"/>
                    <a:pt x="272" y="584"/>
                    <a:pt x="208" y="584"/>
                  </a:cubicBezTo>
                  <a:cubicBezTo>
                    <a:pt x="144" y="584"/>
                    <a:pt x="144" y="544"/>
                    <a:pt x="112" y="488"/>
                  </a:cubicBezTo>
                  <a:cubicBezTo>
                    <a:pt x="80" y="432"/>
                    <a:pt x="0" y="320"/>
                    <a:pt x="16" y="248"/>
                  </a:cubicBezTo>
                  <a:cubicBezTo>
                    <a:pt x="32" y="176"/>
                    <a:pt x="104" y="96"/>
                    <a:pt x="160" y="56"/>
                  </a:cubicBezTo>
                  <a:close/>
                </a:path>
              </a:pathLst>
            </a:custGeom>
            <a:solidFill>
              <a:srgbClr val="FFCCFF"/>
            </a:solidFill>
            <a:ln w="9525">
              <a:solidFill>
                <a:schemeClr val="tx1"/>
              </a:solidFill>
              <a:round/>
              <a:headEnd/>
              <a:tailEnd/>
            </a:ln>
          </p:spPr>
          <p:txBody>
            <a:bodyPr/>
            <a:lstStyle/>
            <a:p>
              <a:endParaRPr lang="en-US"/>
            </a:p>
          </p:txBody>
        </p:sp>
        <p:sp>
          <p:nvSpPr>
            <p:cNvPr id="26718" name="AutoShape 38"/>
            <p:cNvSpPr>
              <a:spLocks noChangeArrowheads="1"/>
            </p:cNvSpPr>
            <p:nvPr/>
          </p:nvSpPr>
          <p:spPr bwMode="auto">
            <a:xfrm>
              <a:off x="1296" y="2304"/>
              <a:ext cx="96" cy="144"/>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719" name="AutoShape 42"/>
            <p:cNvSpPr>
              <a:spLocks noChangeArrowheads="1"/>
            </p:cNvSpPr>
            <p:nvPr/>
          </p:nvSpPr>
          <p:spPr bwMode="auto">
            <a:xfrm>
              <a:off x="1248" y="2160"/>
              <a:ext cx="96" cy="144"/>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720" name="AutoShape 43"/>
            <p:cNvSpPr>
              <a:spLocks noChangeArrowheads="1"/>
            </p:cNvSpPr>
            <p:nvPr/>
          </p:nvSpPr>
          <p:spPr bwMode="auto">
            <a:xfrm>
              <a:off x="1440" y="2112"/>
              <a:ext cx="96" cy="144"/>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721" name="Freeform 44"/>
            <p:cNvSpPr>
              <a:spLocks/>
            </p:cNvSpPr>
            <p:nvPr/>
          </p:nvSpPr>
          <p:spPr bwMode="auto">
            <a:xfrm>
              <a:off x="2952" y="2064"/>
              <a:ext cx="600" cy="480"/>
            </a:xfrm>
            <a:custGeom>
              <a:avLst/>
              <a:gdLst>
                <a:gd name="T0" fmla="*/ 160 w 600"/>
                <a:gd name="T1" fmla="*/ 21 h 584"/>
                <a:gd name="T2" fmla="*/ 352 w 600"/>
                <a:gd name="T3" fmla="*/ 3 h 584"/>
                <a:gd name="T4" fmla="*/ 544 w 600"/>
                <a:gd name="T5" fmla="*/ 39 h 584"/>
                <a:gd name="T6" fmla="*/ 592 w 600"/>
                <a:gd name="T7" fmla="*/ 111 h 584"/>
                <a:gd name="T8" fmla="*/ 496 w 600"/>
                <a:gd name="T9" fmla="*/ 183 h 584"/>
                <a:gd name="T10" fmla="*/ 208 w 600"/>
                <a:gd name="T11" fmla="*/ 219 h 584"/>
                <a:gd name="T12" fmla="*/ 112 w 600"/>
                <a:gd name="T13" fmla="*/ 183 h 584"/>
                <a:gd name="T14" fmla="*/ 16 w 600"/>
                <a:gd name="T15" fmla="*/ 93 h 584"/>
                <a:gd name="T16" fmla="*/ 160 w 600"/>
                <a:gd name="T17" fmla="*/ 21 h 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0"/>
                <a:gd name="T28" fmla="*/ 0 h 584"/>
                <a:gd name="T29" fmla="*/ 600 w 600"/>
                <a:gd name="T30" fmla="*/ 584 h 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0" h="584">
                  <a:moveTo>
                    <a:pt x="160" y="56"/>
                  </a:moveTo>
                  <a:cubicBezTo>
                    <a:pt x="216" y="16"/>
                    <a:pt x="288" y="0"/>
                    <a:pt x="352" y="8"/>
                  </a:cubicBezTo>
                  <a:cubicBezTo>
                    <a:pt x="416" y="16"/>
                    <a:pt x="504" y="56"/>
                    <a:pt x="544" y="104"/>
                  </a:cubicBezTo>
                  <a:cubicBezTo>
                    <a:pt x="584" y="152"/>
                    <a:pt x="600" y="232"/>
                    <a:pt x="592" y="296"/>
                  </a:cubicBezTo>
                  <a:cubicBezTo>
                    <a:pt x="584" y="360"/>
                    <a:pt x="560" y="440"/>
                    <a:pt x="496" y="488"/>
                  </a:cubicBezTo>
                  <a:cubicBezTo>
                    <a:pt x="432" y="536"/>
                    <a:pt x="272" y="584"/>
                    <a:pt x="208" y="584"/>
                  </a:cubicBezTo>
                  <a:cubicBezTo>
                    <a:pt x="144" y="584"/>
                    <a:pt x="144" y="544"/>
                    <a:pt x="112" y="488"/>
                  </a:cubicBezTo>
                  <a:cubicBezTo>
                    <a:pt x="80" y="432"/>
                    <a:pt x="0" y="320"/>
                    <a:pt x="16" y="248"/>
                  </a:cubicBezTo>
                  <a:cubicBezTo>
                    <a:pt x="32" y="176"/>
                    <a:pt x="104" y="96"/>
                    <a:pt x="160" y="56"/>
                  </a:cubicBezTo>
                  <a:close/>
                </a:path>
              </a:pathLst>
            </a:custGeom>
            <a:solidFill>
              <a:srgbClr val="FFCCFF"/>
            </a:solidFill>
            <a:ln w="9525">
              <a:solidFill>
                <a:schemeClr val="tx1"/>
              </a:solidFill>
              <a:round/>
              <a:headEnd/>
              <a:tailEnd/>
            </a:ln>
          </p:spPr>
          <p:txBody>
            <a:bodyPr/>
            <a:lstStyle/>
            <a:p>
              <a:endParaRPr lang="en-US"/>
            </a:p>
          </p:txBody>
        </p:sp>
        <p:sp>
          <p:nvSpPr>
            <p:cNvPr id="26722" name="Freeform 45"/>
            <p:cNvSpPr>
              <a:spLocks/>
            </p:cNvSpPr>
            <p:nvPr/>
          </p:nvSpPr>
          <p:spPr bwMode="auto">
            <a:xfrm>
              <a:off x="3576" y="2064"/>
              <a:ext cx="600" cy="480"/>
            </a:xfrm>
            <a:custGeom>
              <a:avLst/>
              <a:gdLst>
                <a:gd name="T0" fmla="*/ 160 w 600"/>
                <a:gd name="T1" fmla="*/ 21 h 584"/>
                <a:gd name="T2" fmla="*/ 352 w 600"/>
                <a:gd name="T3" fmla="*/ 3 h 584"/>
                <a:gd name="T4" fmla="*/ 544 w 600"/>
                <a:gd name="T5" fmla="*/ 39 h 584"/>
                <a:gd name="T6" fmla="*/ 592 w 600"/>
                <a:gd name="T7" fmla="*/ 111 h 584"/>
                <a:gd name="T8" fmla="*/ 496 w 600"/>
                <a:gd name="T9" fmla="*/ 183 h 584"/>
                <a:gd name="T10" fmla="*/ 208 w 600"/>
                <a:gd name="T11" fmla="*/ 219 h 584"/>
                <a:gd name="T12" fmla="*/ 112 w 600"/>
                <a:gd name="T13" fmla="*/ 183 h 584"/>
                <a:gd name="T14" fmla="*/ 16 w 600"/>
                <a:gd name="T15" fmla="*/ 93 h 584"/>
                <a:gd name="T16" fmla="*/ 160 w 600"/>
                <a:gd name="T17" fmla="*/ 21 h 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0"/>
                <a:gd name="T28" fmla="*/ 0 h 584"/>
                <a:gd name="T29" fmla="*/ 600 w 600"/>
                <a:gd name="T30" fmla="*/ 584 h 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0" h="584">
                  <a:moveTo>
                    <a:pt x="160" y="56"/>
                  </a:moveTo>
                  <a:cubicBezTo>
                    <a:pt x="216" y="16"/>
                    <a:pt x="288" y="0"/>
                    <a:pt x="352" y="8"/>
                  </a:cubicBezTo>
                  <a:cubicBezTo>
                    <a:pt x="416" y="16"/>
                    <a:pt x="504" y="56"/>
                    <a:pt x="544" y="104"/>
                  </a:cubicBezTo>
                  <a:cubicBezTo>
                    <a:pt x="584" y="152"/>
                    <a:pt x="600" y="232"/>
                    <a:pt x="592" y="296"/>
                  </a:cubicBezTo>
                  <a:cubicBezTo>
                    <a:pt x="584" y="360"/>
                    <a:pt x="560" y="440"/>
                    <a:pt x="496" y="488"/>
                  </a:cubicBezTo>
                  <a:cubicBezTo>
                    <a:pt x="432" y="536"/>
                    <a:pt x="272" y="584"/>
                    <a:pt x="208" y="584"/>
                  </a:cubicBezTo>
                  <a:cubicBezTo>
                    <a:pt x="144" y="584"/>
                    <a:pt x="144" y="544"/>
                    <a:pt x="112" y="488"/>
                  </a:cubicBezTo>
                  <a:cubicBezTo>
                    <a:pt x="80" y="432"/>
                    <a:pt x="0" y="320"/>
                    <a:pt x="16" y="248"/>
                  </a:cubicBezTo>
                  <a:cubicBezTo>
                    <a:pt x="32" y="176"/>
                    <a:pt x="104" y="96"/>
                    <a:pt x="160" y="56"/>
                  </a:cubicBezTo>
                  <a:close/>
                </a:path>
              </a:pathLst>
            </a:custGeom>
            <a:solidFill>
              <a:srgbClr val="FFCCFF"/>
            </a:solidFill>
            <a:ln w="9525">
              <a:solidFill>
                <a:schemeClr val="tx1"/>
              </a:solidFill>
              <a:round/>
              <a:headEnd/>
              <a:tailEnd/>
            </a:ln>
          </p:spPr>
          <p:txBody>
            <a:bodyPr/>
            <a:lstStyle/>
            <a:p>
              <a:endParaRPr lang="en-US"/>
            </a:p>
          </p:txBody>
        </p:sp>
        <p:sp>
          <p:nvSpPr>
            <p:cNvPr id="26723" name="Freeform 46"/>
            <p:cNvSpPr>
              <a:spLocks/>
            </p:cNvSpPr>
            <p:nvPr/>
          </p:nvSpPr>
          <p:spPr bwMode="auto">
            <a:xfrm>
              <a:off x="4248" y="2064"/>
              <a:ext cx="600" cy="480"/>
            </a:xfrm>
            <a:custGeom>
              <a:avLst/>
              <a:gdLst>
                <a:gd name="T0" fmla="*/ 160 w 600"/>
                <a:gd name="T1" fmla="*/ 21 h 584"/>
                <a:gd name="T2" fmla="*/ 352 w 600"/>
                <a:gd name="T3" fmla="*/ 3 h 584"/>
                <a:gd name="T4" fmla="*/ 544 w 600"/>
                <a:gd name="T5" fmla="*/ 39 h 584"/>
                <a:gd name="T6" fmla="*/ 592 w 600"/>
                <a:gd name="T7" fmla="*/ 111 h 584"/>
                <a:gd name="T8" fmla="*/ 496 w 600"/>
                <a:gd name="T9" fmla="*/ 183 h 584"/>
                <a:gd name="T10" fmla="*/ 208 w 600"/>
                <a:gd name="T11" fmla="*/ 219 h 584"/>
                <a:gd name="T12" fmla="*/ 112 w 600"/>
                <a:gd name="T13" fmla="*/ 183 h 584"/>
                <a:gd name="T14" fmla="*/ 16 w 600"/>
                <a:gd name="T15" fmla="*/ 93 h 584"/>
                <a:gd name="T16" fmla="*/ 160 w 600"/>
                <a:gd name="T17" fmla="*/ 21 h 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0"/>
                <a:gd name="T28" fmla="*/ 0 h 584"/>
                <a:gd name="T29" fmla="*/ 600 w 600"/>
                <a:gd name="T30" fmla="*/ 584 h 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0" h="584">
                  <a:moveTo>
                    <a:pt x="160" y="56"/>
                  </a:moveTo>
                  <a:cubicBezTo>
                    <a:pt x="216" y="16"/>
                    <a:pt x="288" y="0"/>
                    <a:pt x="352" y="8"/>
                  </a:cubicBezTo>
                  <a:cubicBezTo>
                    <a:pt x="416" y="16"/>
                    <a:pt x="504" y="56"/>
                    <a:pt x="544" y="104"/>
                  </a:cubicBezTo>
                  <a:cubicBezTo>
                    <a:pt x="584" y="152"/>
                    <a:pt x="600" y="232"/>
                    <a:pt x="592" y="296"/>
                  </a:cubicBezTo>
                  <a:cubicBezTo>
                    <a:pt x="584" y="360"/>
                    <a:pt x="560" y="440"/>
                    <a:pt x="496" y="488"/>
                  </a:cubicBezTo>
                  <a:cubicBezTo>
                    <a:pt x="432" y="536"/>
                    <a:pt x="272" y="584"/>
                    <a:pt x="208" y="584"/>
                  </a:cubicBezTo>
                  <a:cubicBezTo>
                    <a:pt x="144" y="584"/>
                    <a:pt x="144" y="544"/>
                    <a:pt x="112" y="488"/>
                  </a:cubicBezTo>
                  <a:cubicBezTo>
                    <a:pt x="80" y="432"/>
                    <a:pt x="0" y="320"/>
                    <a:pt x="16" y="248"/>
                  </a:cubicBezTo>
                  <a:cubicBezTo>
                    <a:pt x="32" y="176"/>
                    <a:pt x="104" y="96"/>
                    <a:pt x="160" y="56"/>
                  </a:cubicBezTo>
                  <a:close/>
                </a:path>
              </a:pathLst>
            </a:custGeom>
            <a:solidFill>
              <a:srgbClr val="FFCCFF"/>
            </a:solidFill>
            <a:ln w="9525">
              <a:solidFill>
                <a:schemeClr val="tx1"/>
              </a:solidFill>
              <a:round/>
              <a:headEnd/>
              <a:tailEnd/>
            </a:ln>
          </p:spPr>
          <p:txBody>
            <a:bodyPr/>
            <a:lstStyle/>
            <a:p>
              <a:endParaRPr lang="en-US"/>
            </a:p>
          </p:txBody>
        </p:sp>
        <p:sp>
          <p:nvSpPr>
            <p:cNvPr id="26724" name="Freeform 47"/>
            <p:cNvSpPr>
              <a:spLocks/>
            </p:cNvSpPr>
            <p:nvPr/>
          </p:nvSpPr>
          <p:spPr bwMode="auto">
            <a:xfrm>
              <a:off x="2352" y="2064"/>
              <a:ext cx="600" cy="480"/>
            </a:xfrm>
            <a:custGeom>
              <a:avLst/>
              <a:gdLst>
                <a:gd name="T0" fmla="*/ 160 w 600"/>
                <a:gd name="T1" fmla="*/ 21 h 584"/>
                <a:gd name="T2" fmla="*/ 352 w 600"/>
                <a:gd name="T3" fmla="*/ 3 h 584"/>
                <a:gd name="T4" fmla="*/ 544 w 600"/>
                <a:gd name="T5" fmla="*/ 39 h 584"/>
                <a:gd name="T6" fmla="*/ 592 w 600"/>
                <a:gd name="T7" fmla="*/ 111 h 584"/>
                <a:gd name="T8" fmla="*/ 496 w 600"/>
                <a:gd name="T9" fmla="*/ 183 h 584"/>
                <a:gd name="T10" fmla="*/ 208 w 600"/>
                <a:gd name="T11" fmla="*/ 219 h 584"/>
                <a:gd name="T12" fmla="*/ 112 w 600"/>
                <a:gd name="T13" fmla="*/ 183 h 584"/>
                <a:gd name="T14" fmla="*/ 16 w 600"/>
                <a:gd name="T15" fmla="*/ 93 h 584"/>
                <a:gd name="T16" fmla="*/ 160 w 600"/>
                <a:gd name="T17" fmla="*/ 21 h 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0"/>
                <a:gd name="T28" fmla="*/ 0 h 584"/>
                <a:gd name="T29" fmla="*/ 600 w 600"/>
                <a:gd name="T30" fmla="*/ 584 h 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0" h="584">
                  <a:moveTo>
                    <a:pt x="160" y="56"/>
                  </a:moveTo>
                  <a:cubicBezTo>
                    <a:pt x="216" y="16"/>
                    <a:pt x="288" y="0"/>
                    <a:pt x="352" y="8"/>
                  </a:cubicBezTo>
                  <a:cubicBezTo>
                    <a:pt x="416" y="16"/>
                    <a:pt x="504" y="56"/>
                    <a:pt x="544" y="104"/>
                  </a:cubicBezTo>
                  <a:cubicBezTo>
                    <a:pt x="584" y="152"/>
                    <a:pt x="600" y="232"/>
                    <a:pt x="592" y="296"/>
                  </a:cubicBezTo>
                  <a:cubicBezTo>
                    <a:pt x="584" y="360"/>
                    <a:pt x="560" y="440"/>
                    <a:pt x="496" y="488"/>
                  </a:cubicBezTo>
                  <a:cubicBezTo>
                    <a:pt x="432" y="536"/>
                    <a:pt x="272" y="584"/>
                    <a:pt x="208" y="584"/>
                  </a:cubicBezTo>
                  <a:cubicBezTo>
                    <a:pt x="144" y="584"/>
                    <a:pt x="144" y="544"/>
                    <a:pt x="112" y="488"/>
                  </a:cubicBezTo>
                  <a:cubicBezTo>
                    <a:pt x="80" y="432"/>
                    <a:pt x="0" y="320"/>
                    <a:pt x="16" y="248"/>
                  </a:cubicBezTo>
                  <a:cubicBezTo>
                    <a:pt x="32" y="176"/>
                    <a:pt x="104" y="96"/>
                    <a:pt x="160" y="56"/>
                  </a:cubicBezTo>
                  <a:close/>
                </a:path>
              </a:pathLst>
            </a:custGeom>
            <a:solidFill>
              <a:srgbClr val="FFCCFF"/>
            </a:solidFill>
            <a:ln w="9525">
              <a:solidFill>
                <a:schemeClr val="tx1"/>
              </a:solidFill>
              <a:round/>
              <a:headEnd/>
              <a:tailEnd/>
            </a:ln>
          </p:spPr>
          <p:txBody>
            <a:bodyPr/>
            <a:lstStyle/>
            <a:p>
              <a:endParaRPr lang="en-US"/>
            </a:p>
          </p:txBody>
        </p:sp>
        <p:sp>
          <p:nvSpPr>
            <p:cNvPr id="26725" name="Freeform 48"/>
            <p:cNvSpPr>
              <a:spLocks/>
            </p:cNvSpPr>
            <p:nvPr/>
          </p:nvSpPr>
          <p:spPr bwMode="auto">
            <a:xfrm>
              <a:off x="1728" y="2064"/>
              <a:ext cx="600" cy="480"/>
            </a:xfrm>
            <a:custGeom>
              <a:avLst/>
              <a:gdLst>
                <a:gd name="T0" fmla="*/ 160 w 600"/>
                <a:gd name="T1" fmla="*/ 21 h 584"/>
                <a:gd name="T2" fmla="*/ 352 w 600"/>
                <a:gd name="T3" fmla="*/ 3 h 584"/>
                <a:gd name="T4" fmla="*/ 544 w 600"/>
                <a:gd name="T5" fmla="*/ 39 h 584"/>
                <a:gd name="T6" fmla="*/ 592 w 600"/>
                <a:gd name="T7" fmla="*/ 111 h 584"/>
                <a:gd name="T8" fmla="*/ 496 w 600"/>
                <a:gd name="T9" fmla="*/ 183 h 584"/>
                <a:gd name="T10" fmla="*/ 208 w 600"/>
                <a:gd name="T11" fmla="*/ 219 h 584"/>
                <a:gd name="T12" fmla="*/ 112 w 600"/>
                <a:gd name="T13" fmla="*/ 183 h 584"/>
                <a:gd name="T14" fmla="*/ 16 w 600"/>
                <a:gd name="T15" fmla="*/ 93 h 584"/>
                <a:gd name="T16" fmla="*/ 160 w 600"/>
                <a:gd name="T17" fmla="*/ 21 h 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0"/>
                <a:gd name="T28" fmla="*/ 0 h 584"/>
                <a:gd name="T29" fmla="*/ 600 w 600"/>
                <a:gd name="T30" fmla="*/ 584 h 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0" h="584">
                  <a:moveTo>
                    <a:pt x="160" y="56"/>
                  </a:moveTo>
                  <a:cubicBezTo>
                    <a:pt x="216" y="16"/>
                    <a:pt x="288" y="0"/>
                    <a:pt x="352" y="8"/>
                  </a:cubicBezTo>
                  <a:cubicBezTo>
                    <a:pt x="416" y="16"/>
                    <a:pt x="504" y="56"/>
                    <a:pt x="544" y="104"/>
                  </a:cubicBezTo>
                  <a:cubicBezTo>
                    <a:pt x="584" y="152"/>
                    <a:pt x="600" y="232"/>
                    <a:pt x="592" y="296"/>
                  </a:cubicBezTo>
                  <a:cubicBezTo>
                    <a:pt x="584" y="360"/>
                    <a:pt x="560" y="440"/>
                    <a:pt x="496" y="488"/>
                  </a:cubicBezTo>
                  <a:cubicBezTo>
                    <a:pt x="432" y="536"/>
                    <a:pt x="272" y="584"/>
                    <a:pt x="208" y="584"/>
                  </a:cubicBezTo>
                  <a:cubicBezTo>
                    <a:pt x="144" y="584"/>
                    <a:pt x="144" y="544"/>
                    <a:pt x="112" y="488"/>
                  </a:cubicBezTo>
                  <a:cubicBezTo>
                    <a:pt x="80" y="432"/>
                    <a:pt x="0" y="320"/>
                    <a:pt x="16" y="248"/>
                  </a:cubicBezTo>
                  <a:cubicBezTo>
                    <a:pt x="32" y="176"/>
                    <a:pt x="104" y="96"/>
                    <a:pt x="160" y="56"/>
                  </a:cubicBezTo>
                  <a:close/>
                </a:path>
              </a:pathLst>
            </a:custGeom>
            <a:solidFill>
              <a:srgbClr val="FFCCFF"/>
            </a:solidFill>
            <a:ln w="9525">
              <a:solidFill>
                <a:schemeClr val="tx1"/>
              </a:solidFill>
              <a:round/>
              <a:headEnd/>
              <a:tailEnd/>
            </a:ln>
          </p:spPr>
          <p:txBody>
            <a:bodyPr/>
            <a:lstStyle/>
            <a:p>
              <a:endParaRPr lang="en-US"/>
            </a:p>
          </p:txBody>
        </p:sp>
        <p:sp>
          <p:nvSpPr>
            <p:cNvPr id="26726" name="AutoShape 39"/>
            <p:cNvSpPr>
              <a:spLocks noChangeArrowheads="1"/>
            </p:cNvSpPr>
            <p:nvPr/>
          </p:nvSpPr>
          <p:spPr bwMode="auto">
            <a:xfrm>
              <a:off x="1920" y="2352"/>
              <a:ext cx="96" cy="144"/>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727" name="AutoShape 40"/>
            <p:cNvSpPr>
              <a:spLocks noChangeArrowheads="1"/>
            </p:cNvSpPr>
            <p:nvPr/>
          </p:nvSpPr>
          <p:spPr bwMode="auto">
            <a:xfrm>
              <a:off x="1824" y="2160"/>
              <a:ext cx="96" cy="144"/>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728" name="AutoShape 41"/>
            <p:cNvSpPr>
              <a:spLocks noChangeArrowheads="1"/>
            </p:cNvSpPr>
            <p:nvPr/>
          </p:nvSpPr>
          <p:spPr bwMode="auto">
            <a:xfrm>
              <a:off x="2064" y="2160"/>
              <a:ext cx="96" cy="144"/>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729" name="AutoShape 49"/>
            <p:cNvSpPr>
              <a:spLocks noChangeArrowheads="1"/>
            </p:cNvSpPr>
            <p:nvPr/>
          </p:nvSpPr>
          <p:spPr bwMode="auto">
            <a:xfrm>
              <a:off x="2160" y="2256"/>
              <a:ext cx="96" cy="144"/>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730" name="AutoShape 51"/>
            <p:cNvSpPr>
              <a:spLocks noChangeArrowheads="1"/>
            </p:cNvSpPr>
            <p:nvPr/>
          </p:nvSpPr>
          <p:spPr bwMode="auto">
            <a:xfrm>
              <a:off x="3888" y="2160"/>
              <a:ext cx="96" cy="144"/>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731" name="AutoShape 52"/>
            <p:cNvSpPr>
              <a:spLocks noChangeArrowheads="1"/>
            </p:cNvSpPr>
            <p:nvPr/>
          </p:nvSpPr>
          <p:spPr bwMode="auto">
            <a:xfrm>
              <a:off x="3936" y="2256"/>
              <a:ext cx="96" cy="144"/>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732" name="AutoShape 53"/>
            <p:cNvSpPr>
              <a:spLocks noChangeArrowheads="1"/>
            </p:cNvSpPr>
            <p:nvPr/>
          </p:nvSpPr>
          <p:spPr bwMode="auto">
            <a:xfrm>
              <a:off x="3744" y="2160"/>
              <a:ext cx="96" cy="144"/>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733" name="AutoShape 54"/>
            <p:cNvSpPr>
              <a:spLocks noChangeArrowheads="1"/>
            </p:cNvSpPr>
            <p:nvPr/>
          </p:nvSpPr>
          <p:spPr bwMode="auto">
            <a:xfrm>
              <a:off x="3744" y="2352"/>
              <a:ext cx="96" cy="144"/>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734" name="AutoShape 55"/>
            <p:cNvSpPr>
              <a:spLocks noChangeArrowheads="1"/>
            </p:cNvSpPr>
            <p:nvPr/>
          </p:nvSpPr>
          <p:spPr bwMode="auto">
            <a:xfrm>
              <a:off x="4512" y="2352"/>
              <a:ext cx="96" cy="144"/>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735" name="AutoShape 56"/>
            <p:cNvSpPr>
              <a:spLocks noChangeArrowheads="1"/>
            </p:cNvSpPr>
            <p:nvPr/>
          </p:nvSpPr>
          <p:spPr bwMode="auto">
            <a:xfrm>
              <a:off x="4608" y="2160"/>
              <a:ext cx="96" cy="144"/>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736" name="AutoShape 57"/>
            <p:cNvSpPr>
              <a:spLocks noChangeArrowheads="1"/>
            </p:cNvSpPr>
            <p:nvPr/>
          </p:nvSpPr>
          <p:spPr bwMode="auto">
            <a:xfrm>
              <a:off x="4416" y="2208"/>
              <a:ext cx="96" cy="144"/>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737" name="AutoShape 60"/>
            <p:cNvSpPr>
              <a:spLocks noChangeArrowheads="1"/>
            </p:cNvSpPr>
            <p:nvPr/>
          </p:nvSpPr>
          <p:spPr bwMode="auto">
            <a:xfrm>
              <a:off x="2544" y="2112"/>
              <a:ext cx="96" cy="144"/>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738" name="AutoShape 61"/>
            <p:cNvSpPr>
              <a:spLocks noChangeArrowheads="1"/>
            </p:cNvSpPr>
            <p:nvPr/>
          </p:nvSpPr>
          <p:spPr bwMode="auto">
            <a:xfrm>
              <a:off x="2544" y="2352"/>
              <a:ext cx="96" cy="144"/>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739" name="AutoShape 62"/>
            <p:cNvSpPr>
              <a:spLocks noChangeArrowheads="1"/>
            </p:cNvSpPr>
            <p:nvPr/>
          </p:nvSpPr>
          <p:spPr bwMode="auto">
            <a:xfrm>
              <a:off x="2736" y="2256"/>
              <a:ext cx="96" cy="144"/>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740" name="AutoShape 63"/>
            <p:cNvSpPr>
              <a:spLocks noChangeArrowheads="1"/>
            </p:cNvSpPr>
            <p:nvPr/>
          </p:nvSpPr>
          <p:spPr bwMode="auto">
            <a:xfrm>
              <a:off x="3216" y="2112"/>
              <a:ext cx="96" cy="144"/>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741" name="AutoShape 64"/>
            <p:cNvSpPr>
              <a:spLocks noChangeArrowheads="1"/>
            </p:cNvSpPr>
            <p:nvPr/>
          </p:nvSpPr>
          <p:spPr bwMode="auto">
            <a:xfrm>
              <a:off x="3072" y="2208"/>
              <a:ext cx="96" cy="144"/>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742" name="AutoShape 65"/>
            <p:cNvSpPr>
              <a:spLocks noChangeArrowheads="1"/>
            </p:cNvSpPr>
            <p:nvPr/>
          </p:nvSpPr>
          <p:spPr bwMode="auto">
            <a:xfrm>
              <a:off x="3312" y="2304"/>
              <a:ext cx="96" cy="144"/>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743" name="AutoShape 66"/>
            <p:cNvSpPr>
              <a:spLocks noChangeArrowheads="1"/>
            </p:cNvSpPr>
            <p:nvPr/>
          </p:nvSpPr>
          <p:spPr bwMode="auto">
            <a:xfrm>
              <a:off x="3120" y="2352"/>
              <a:ext cx="96" cy="144"/>
            </a:xfrm>
            <a:prstGeom prst="irregularSeal2">
              <a:avLst/>
            </a:prstGeom>
            <a:solidFill>
              <a:srgbClr val="FFFF00"/>
            </a:solidFill>
            <a:ln w="9525">
              <a:solidFill>
                <a:schemeClr val="tx1"/>
              </a:solidFill>
              <a:miter lim="800000"/>
              <a:headEnd/>
              <a:tailEnd/>
            </a:ln>
          </p:spPr>
          <p:txBody>
            <a:bodyPr wrap="none" anchor="ctr"/>
            <a:lstStyle/>
            <a:p>
              <a:endParaRPr lang="en-US"/>
            </a:p>
          </p:txBody>
        </p:sp>
      </p:grpSp>
      <p:sp>
        <p:nvSpPr>
          <p:cNvPr id="26627" name="AutoShape 5"/>
          <p:cNvSpPr>
            <a:spLocks noChangeArrowheads="1"/>
          </p:cNvSpPr>
          <p:nvPr/>
        </p:nvSpPr>
        <p:spPr bwMode="auto">
          <a:xfrm rot="5400000">
            <a:off x="4457700" y="-1943100"/>
            <a:ext cx="990600" cy="6705600"/>
          </a:xfrm>
          <a:prstGeom prst="can">
            <a:avLst>
              <a:gd name="adj" fmla="val 47949"/>
            </a:avLst>
          </a:prstGeom>
          <a:solidFill>
            <a:srgbClr val="A80000"/>
          </a:solidFill>
          <a:ln w="9525">
            <a:solidFill>
              <a:schemeClr val="tx1"/>
            </a:solidFill>
            <a:round/>
            <a:headEnd/>
            <a:tailEnd/>
          </a:ln>
        </p:spPr>
        <p:txBody>
          <a:bodyPr rot="10800000" vert="eaVert" wrap="none" anchor="ctr"/>
          <a:lstStyle/>
          <a:p>
            <a:endParaRPr lang="en-US"/>
          </a:p>
        </p:txBody>
      </p:sp>
      <p:sp>
        <p:nvSpPr>
          <p:cNvPr id="26628" name="AutoShape 50"/>
          <p:cNvSpPr>
            <a:spLocks noChangeArrowheads="1"/>
          </p:cNvSpPr>
          <p:nvPr/>
        </p:nvSpPr>
        <p:spPr bwMode="auto">
          <a:xfrm>
            <a:off x="2743200" y="1095375"/>
            <a:ext cx="152400" cy="192088"/>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629" name="AutoShape 58"/>
          <p:cNvSpPr>
            <a:spLocks noChangeArrowheads="1"/>
          </p:cNvSpPr>
          <p:nvPr/>
        </p:nvSpPr>
        <p:spPr bwMode="auto">
          <a:xfrm>
            <a:off x="5943600" y="1339850"/>
            <a:ext cx="152400" cy="192088"/>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630" name="AutoShape 59"/>
          <p:cNvSpPr>
            <a:spLocks noChangeArrowheads="1"/>
          </p:cNvSpPr>
          <p:nvPr/>
        </p:nvSpPr>
        <p:spPr bwMode="auto">
          <a:xfrm>
            <a:off x="4038600" y="1030288"/>
            <a:ext cx="152400" cy="193675"/>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631" name="AutoShape 77"/>
          <p:cNvSpPr>
            <a:spLocks noChangeArrowheads="1"/>
          </p:cNvSpPr>
          <p:nvPr/>
        </p:nvSpPr>
        <p:spPr bwMode="auto">
          <a:xfrm>
            <a:off x="6781800" y="1082675"/>
            <a:ext cx="152400" cy="192088"/>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632" name="Freeform 110"/>
          <p:cNvSpPr>
            <a:spLocks/>
          </p:cNvSpPr>
          <p:nvPr/>
        </p:nvSpPr>
        <p:spPr bwMode="auto">
          <a:xfrm>
            <a:off x="4800600" y="5867400"/>
            <a:ext cx="952500" cy="762000"/>
          </a:xfrm>
          <a:custGeom>
            <a:avLst/>
            <a:gdLst>
              <a:gd name="T0" fmla="*/ 2147483647 w 600"/>
              <a:gd name="T1" fmla="*/ 2147483647 h 584"/>
              <a:gd name="T2" fmla="*/ 2147483647 w 600"/>
              <a:gd name="T3" fmla="*/ 2147483647 h 584"/>
              <a:gd name="T4" fmla="*/ 2147483647 w 600"/>
              <a:gd name="T5" fmla="*/ 2147483647 h 584"/>
              <a:gd name="T6" fmla="*/ 2147483647 w 600"/>
              <a:gd name="T7" fmla="*/ 2147483647 h 584"/>
              <a:gd name="T8" fmla="*/ 2147483647 w 600"/>
              <a:gd name="T9" fmla="*/ 2147483647 h 584"/>
              <a:gd name="T10" fmla="*/ 2147483647 w 600"/>
              <a:gd name="T11" fmla="*/ 2147483647 h 584"/>
              <a:gd name="T12" fmla="*/ 2147483647 w 600"/>
              <a:gd name="T13" fmla="*/ 2147483647 h 584"/>
              <a:gd name="T14" fmla="*/ 2147483647 w 600"/>
              <a:gd name="T15" fmla="*/ 2147483647 h 584"/>
              <a:gd name="T16" fmla="*/ 2147483647 w 600"/>
              <a:gd name="T17" fmla="*/ 2147483647 h 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0"/>
              <a:gd name="T28" fmla="*/ 0 h 584"/>
              <a:gd name="T29" fmla="*/ 600 w 600"/>
              <a:gd name="T30" fmla="*/ 584 h 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0" h="584">
                <a:moveTo>
                  <a:pt x="160" y="56"/>
                </a:moveTo>
                <a:cubicBezTo>
                  <a:pt x="216" y="16"/>
                  <a:pt x="288" y="0"/>
                  <a:pt x="352" y="8"/>
                </a:cubicBezTo>
                <a:cubicBezTo>
                  <a:pt x="416" y="16"/>
                  <a:pt x="504" y="56"/>
                  <a:pt x="544" y="104"/>
                </a:cubicBezTo>
                <a:cubicBezTo>
                  <a:pt x="584" y="152"/>
                  <a:pt x="600" y="232"/>
                  <a:pt x="592" y="296"/>
                </a:cubicBezTo>
                <a:cubicBezTo>
                  <a:pt x="584" y="360"/>
                  <a:pt x="560" y="440"/>
                  <a:pt x="496" y="488"/>
                </a:cubicBezTo>
                <a:cubicBezTo>
                  <a:pt x="432" y="536"/>
                  <a:pt x="272" y="584"/>
                  <a:pt x="208" y="584"/>
                </a:cubicBezTo>
                <a:cubicBezTo>
                  <a:pt x="144" y="584"/>
                  <a:pt x="144" y="544"/>
                  <a:pt x="112" y="488"/>
                </a:cubicBezTo>
                <a:cubicBezTo>
                  <a:pt x="80" y="432"/>
                  <a:pt x="0" y="320"/>
                  <a:pt x="16" y="248"/>
                </a:cubicBezTo>
                <a:cubicBezTo>
                  <a:pt x="32" y="176"/>
                  <a:pt x="104" y="96"/>
                  <a:pt x="160" y="56"/>
                </a:cubicBezTo>
                <a:close/>
              </a:path>
            </a:pathLst>
          </a:custGeom>
          <a:solidFill>
            <a:srgbClr val="FFCCFF"/>
          </a:solidFill>
          <a:ln w="9525">
            <a:solidFill>
              <a:schemeClr val="tx1"/>
            </a:solidFill>
            <a:round/>
            <a:headEnd/>
            <a:tailEnd/>
          </a:ln>
        </p:spPr>
        <p:txBody>
          <a:bodyPr/>
          <a:lstStyle/>
          <a:p>
            <a:endParaRPr lang="en-US"/>
          </a:p>
        </p:txBody>
      </p:sp>
      <p:sp>
        <p:nvSpPr>
          <p:cNvPr id="41076" name="AutoShape 116"/>
          <p:cNvSpPr>
            <a:spLocks noChangeArrowheads="1"/>
          </p:cNvSpPr>
          <p:nvPr/>
        </p:nvSpPr>
        <p:spPr bwMode="auto">
          <a:xfrm>
            <a:off x="2133600" y="2133600"/>
            <a:ext cx="152400" cy="228600"/>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41074" name="Freeform 114"/>
          <p:cNvSpPr>
            <a:spLocks/>
          </p:cNvSpPr>
          <p:nvPr/>
        </p:nvSpPr>
        <p:spPr bwMode="auto">
          <a:xfrm>
            <a:off x="1676400" y="1752600"/>
            <a:ext cx="990600" cy="990600"/>
          </a:xfrm>
          <a:custGeom>
            <a:avLst/>
            <a:gdLst>
              <a:gd name="T0" fmla="*/ 2147483647 w 624"/>
              <a:gd name="T1" fmla="*/ 2147483647 h 624"/>
              <a:gd name="T2" fmla="*/ 2147483647 w 624"/>
              <a:gd name="T3" fmla="*/ 2147483647 h 624"/>
              <a:gd name="T4" fmla="*/ 2147483647 w 624"/>
              <a:gd name="T5" fmla="*/ 2147483647 h 624"/>
              <a:gd name="T6" fmla="*/ 2147483647 w 624"/>
              <a:gd name="T7" fmla="*/ 2147483647 h 624"/>
              <a:gd name="T8" fmla="*/ 2147483647 w 624"/>
              <a:gd name="T9" fmla="*/ 2147483647 h 624"/>
              <a:gd name="T10" fmla="*/ 2147483647 w 624"/>
              <a:gd name="T11" fmla="*/ 2147483647 h 624"/>
              <a:gd name="T12" fmla="*/ 2147483647 w 624"/>
              <a:gd name="T13" fmla="*/ 2147483647 h 624"/>
              <a:gd name="T14" fmla="*/ 2147483647 w 624"/>
              <a:gd name="T15" fmla="*/ 2147483647 h 624"/>
              <a:gd name="T16" fmla="*/ 0 w 624"/>
              <a:gd name="T17" fmla="*/ 2147483647 h 624"/>
              <a:gd name="T18" fmla="*/ 2147483647 w 624"/>
              <a:gd name="T19" fmla="*/ 2147483647 h 624"/>
              <a:gd name="T20" fmla="*/ 2147483647 w 624"/>
              <a:gd name="T21" fmla="*/ 2147483647 h 624"/>
              <a:gd name="T22" fmla="*/ 2147483647 w 624"/>
              <a:gd name="T23" fmla="*/ 0 h 6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624"/>
              <a:gd name="T38" fmla="*/ 624 w 624"/>
              <a:gd name="T39" fmla="*/ 624 h 6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624">
                <a:moveTo>
                  <a:pt x="480" y="48"/>
                </a:moveTo>
                <a:lnTo>
                  <a:pt x="576" y="240"/>
                </a:lnTo>
                <a:lnTo>
                  <a:pt x="624" y="384"/>
                </a:lnTo>
                <a:lnTo>
                  <a:pt x="528" y="528"/>
                </a:lnTo>
                <a:lnTo>
                  <a:pt x="432" y="576"/>
                </a:lnTo>
                <a:lnTo>
                  <a:pt x="240" y="624"/>
                </a:lnTo>
                <a:lnTo>
                  <a:pt x="144" y="576"/>
                </a:lnTo>
                <a:lnTo>
                  <a:pt x="96" y="432"/>
                </a:lnTo>
                <a:lnTo>
                  <a:pt x="0" y="336"/>
                </a:lnTo>
                <a:lnTo>
                  <a:pt x="96" y="192"/>
                </a:lnTo>
                <a:lnTo>
                  <a:pt x="288" y="144"/>
                </a:lnTo>
                <a:lnTo>
                  <a:pt x="336" y="0"/>
                </a:lnTo>
              </a:path>
            </a:pathLst>
          </a:custGeom>
          <a:solidFill>
            <a:srgbClr val="FFCCFF"/>
          </a:solidFill>
          <a:ln w="9525" cap="flat" cmpd="sng">
            <a:solidFill>
              <a:schemeClr val="tx1"/>
            </a:solidFill>
            <a:prstDash val="solid"/>
            <a:round/>
            <a:headEnd/>
            <a:tailEnd/>
          </a:ln>
        </p:spPr>
        <p:txBody>
          <a:bodyPr/>
          <a:lstStyle/>
          <a:p>
            <a:endParaRPr lang="en-US"/>
          </a:p>
        </p:txBody>
      </p:sp>
      <p:sp>
        <p:nvSpPr>
          <p:cNvPr id="41069" name="AutoShape 109"/>
          <p:cNvSpPr>
            <a:spLocks noChangeArrowheads="1"/>
          </p:cNvSpPr>
          <p:nvPr/>
        </p:nvSpPr>
        <p:spPr bwMode="auto">
          <a:xfrm>
            <a:off x="2286000" y="2306638"/>
            <a:ext cx="152400" cy="228600"/>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41075" name="AutoShape 115"/>
          <p:cNvSpPr>
            <a:spLocks noChangeArrowheads="1"/>
          </p:cNvSpPr>
          <p:nvPr/>
        </p:nvSpPr>
        <p:spPr bwMode="auto">
          <a:xfrm>
            <a:off x="2057400" y="2468563"/>
            <a:ext cx="152400" cy="228600"/>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41077" name="AutoShape 117"/>
          <p:cNvSpPr>
            <a:spLocks noChangeArrowheads="1"/>
          </p:cNvSpPr>
          <p:nvPr/>
        </p:nvSpPr>
        <p:spPr bwMode="auto">
          <a:xfrm>
            <a:off x="2286000" y="1905000"/>
            <a:ext cx="152400" cy="228600"/>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638" name="AutoShape 118"/>
          <p:cNvSpPr>
            <a:spLocks noChangeArrowheads="1"/>
          </p:cNvSpPr>
          <p:nvPr/>
        </p:nvSpPr>
        <p:spPr bwMode="auto">
          <a:xfrm>
            <a:off x="1828800" y="2286000"/>
            <a:ext cx="152400" cy="228600"/>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639" name="Text Box 119"/>
          <p:cNvSpPr txBox="1">
            <a:spLocks noChangeArrowheads="1"/>
          </p:cNvSpPr>
          <p:nvPr/>
        </p:nvSpPr>
        <p:spPr bwMode="auto">
          <a:xfrm>
            <a:off x="152400" y="280988"/>
            <a:ext cx="4009431" cy="553998"/>
          </a:xfrm>
          <a:prstGeom prst="rect">
            <a:avLst/>
          </a:prstGeom>
          <a:noFill/>
          <a:ln w="9525" algn="ctr">
            <a:noFill/>
            <a:miter lim="800000"/>
            <a:headEnd/>
            <a:tailEnd/>
          </a:ln>
        </p:spPr>
        <p:txBody>
          <a:bodyPr wrap="none">
            <a:spAutoFit/>
          </a:bodyPr>
          <a:lstStyle/>
          <a:p>
            <a:r>
              <a:rPr lang="en-US" sz="3000" b="1" dirty="0">
                <a:solidFill>
                  <a:srgbClr val="00B050"/>
                </a:solidFill>
                <a:effectLst>
                  <a:outerShdw blurRad="38100" dist="38100" dir="2700000" algn="tl">
                    <a:srgbClr val="000000">
                      <a:alpha val="43137"/>
                    </a:srgbClr>
                  </a:outerShdw>
                </a:effectLst>
              </a:rPr>
              <a:t>Normal cell turnover</a:t>
            </a:r>
          </a:p>
        </p:txBody>
      </p:sp>
      <p:sp>
        <p:nvSpPr>
          <p:cNvPr id="26640" name="AutoShape 122"/>
          <p:cNvSpPr>
            <a:spLocks noChangeArrowheads="1"/>
          </p:cNvSpPr>
          <p:nvPr/>
        </p:nvSpPr>
        <p:spPr bwMode="auto">
          <a:xfrm rot="5400000">
            <a:off x="4457700" y="1790700"/>
            <a:ext cx="990600" cy="6705600"/>
          </a:xfrm>
          <a:prstGeom prst="can">
            <a:avLst>
              <a:gd name="adj" fmla="val 47949"/>
            </a:avLst>
          </a:prstGeom>
          <a:solidFill>
            <a:srgbClr val="A80000"/>
          </a:solidFill>
          <a:ln w="9525">
            <a:solidFill>
              <a:schemeClr val="tx1"/>
            </a:solidFill>
            <a:round/>
            <a:headEnd/>
            <a:tailEnd/>
          </a:ln>
        </p:spPr>
        <p:txBody>
          <a:bodyPr wrap="none" anchor="ctr"/>
          <a:lstStyle/>
          <a:p>
            <a:endParaRPr lang="en-US"/>
          </a:p>
        </p:txBody>
      </p:sp>
      <p:sp>
        <p:nvSpPr>
          <p:cNvPr id="26641" name="AutoShape 144"/>
          <p:cNvSpPr>
            <a:spLocks noChangeArrowheads="1"/>
          </p:cNvSpPr>
          <p:nvPr/>
        </p:nvSpPr>
        <p:spPr bwMode="auto">
          <a:xfrm>
            <a:off x="2743200" y="4829175"/>
            <a:ext cx="152400" cy="192088"/>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642" name="AutoShape 145"/>
          <p:cNvSpPr>
            <a:spLocks noChangeArrowheads="1"/>
          </p:cNvSpPr>
          <p:nvPr/>
        </p:nvSpPr>
        <p:spPr bwMode="auto">
          <a:xfrm>
            <a:off x="5943600" y="5073650"/>
            <a:ext cx="152400" cy="192088"/>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643" name="AutoShape 146"/>
          <p:cNvSpPr>
            <a:spLocks noChangeArrowheads="1"/>
          </p:cNvSpPr>
          <p:nvPr/>
        </p:nvSpPr>
        <p:spPr bwMode="auto">
          <a:xfrm>
            <a:off x="4038600" y="4764088"/>
            <a:ext cx="152400" cy="193675"/>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644" name="AutoShape 156"/>
          <p:cNvSpPr>
            <a:spLocks noChangeArrowheads="1"/>
          </p:cNvSpPr>
          <p:nvPr/>
        </p:nvSpPr>
        <p:spPr bwMode="auto">
          <a:xfrm>
            <a:off x="6781800" y="4816475"/>
            <a:ext cx="152400" cy="192088"/>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41124" name="Freeform 164"/>
          <p:cNvSpPr>
            <a:spLocks/>
          </p:cNvSpPr>
          <p:nvPr/>
        </p:nvSpPr>
        <p:spPr bwMode="auto">
          <a:xfrm>
            <a:off x="3810000" y="5635625"/>
            <a:ext cx="990600" cy="990600"/>
          </a:xfrm>
          <a:custGeom>
            <a:avLst/>
            <a:gdLst>
              <a:gd name="T0" fmla="*/ 2147483647 w 624"/>
              <a:gd name="T1" fmla="*/ 2147483647 h 624"/>
              <a:gd name="T2" fmla="*/ 2147483647 w 624"/>
              <a:gd name="T3" fmla="*/ 2147483647 h 624"/>
              <a:gd name="T4" fmla="*/ 2147483647 w 624"/>
              <a:gd name="T5" fmla="*/ 2147483647 h 624"/>
              <a:gd name="T6" fmla="*/ 2147483647 w 624"/>
              <a:gd name="T7" fmla="*/ 2147483647 h 624"/>
              <a:gd name="T8" fmla="*/ 2147483647 w 624"/>
              <a:gd name="T9" fmla="*/ 2147483647 h 624"/>
              <a:gd name="T10" fmla="*/ 2147483647 w 624"/>
              <a:gd name="T11" fmla="*/ 2147483647 h 624"/>
              <a:gd name="T12" fmla="*/ 2147483647 w 624"/>
              <a:gd name="T13" fmla="*/ 2147483647 h 624"/>
              <a:gd name="T14" fmla="*/ 2147483647 w 624"/>
              <a:gd name="T15" fmla="*/ 2147483647 h 624"/>
              <a:gd name="T16" fmla="*/ 0 w 624"/>
              <a:gd name="T17" fmla="*/ 2147483647 h 624"/>
              <a:gd name="T18" fmla="*/ 2147483647 w 624"/>
              <a:gd name="T19" fmla="*/ 2147483647 h 624"/>
              <a:gd name="T20" fmla="*/ 2147483647 w 624"/>
              <a:gd name="T21" fmla="*/ 2147483647 h 624"/>
              <a:gd name="T22" fmla="*/ 2147483647 w 624"/>
              <a:gd name="T23" fmla="*/ 0 h 6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624"/>
              <a:gd name="T38" fmla="*/ 624 w 624"/>
              <a:gd name="T39" fmla="*/ 624 h 6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624">
                <a:moveTo>
                  <a:pt x="480" y="48"/>
                </a:moveTo>
                <a:lnTo>
                  <a:pt x="576" y="240"/>
                </a:lnTo>
                <a:lnTo>
                  <a:pt x="624" y="384"/>
                </a:lnTo>
                <a:lnTo>
                  <a:pt x="528" y="528"/>
                </a:lnTo>
                <a:lnTo>
                  <a:pt x="432" y="576"/>
                </a:lnTo>
                <a:lnTo>
                  <a:pt x="240" y="624"/>
                </a:lnTo>
                <a:lnTo>
                  <a:pt x="144" y="576"/>
                </a:lnTo>
                <a:lnTo>
                  <a:pt x="96" y="432"/>
                </a:lnTo>
                <a:lnTo>
                  <a:pt x="0" y="336"/>
                </a:lnTo>
                <a:lnTo>
                  <a:pt x="96" y="192"/>
                </a:lnTo>
                <a:lnTo>
                  <a:pt x="288" y="144"/>
                </a:lnTo>
                <a:lnTo>
                  <a:pt x="336" y="0"/>
                </a:lnTo>
              </a:path>
            </a:pathLst>
          </a:custGeom>
          <a:solidFill>
            <a:srgbClr val="FFCCFF"/>
          </a:solidFill>
          <a:ln w="9525" cap="flat" cmpd="sng">
            <a:solidFill>
              <a:schemeClr val="tx1"/>
            </a:solidFill>
            <a:prstDash val="solid"/>
            <a:round/>
            <a:headEnd/>
            <a:tailEnd/>
          </a:ln>
        </p:spPr>
        <p:txBody>
          <a:bodyPr/>
          <a:lstStyle/>
          <a:p>
            <a:endParaRPr lang="en-US"/>
          </a:p>
        </p:txBody>
      </p:sp>
      <p:sp>
        <p:nvSpPr>
          <p:cNvPr id="41125" name="AutoShape 165"/>
          <p:cNvSpPr>
            <a:spLocks noChangeArrowheads="1"/>
          </p:cNvSpPr>
          <p:nvPr/>
        </p:nvSpPr>
        <p:spPr bwMode="auto">
          <a:xfrm>
            <a:off x="4419600" y="6096000"/>
            <a:ext cx="152400" cy="228600"/>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41126" name="AutoShape 166"/>
          <p:cNvSpPr>
            <a:spLocks noChangeArrowheads="1"/>
          </p:cNvSpPr>
          <p:nvPr/>
        </p:nvSpPr>
        <p:spPr bwMode="auto">
          <a:xfrm>
            <a:off x="4191000" y="6278563"/>
            <a:ext cx="152400" cy="228600"/>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648" name="AutoShape 167"/>
          <p:cNvSpPr>
            <a:spLocks noChangeArrowheads="1"/>
          </p:cNvSpPr>
          <p:nvPr/>
        </p:nvSpPr>
        <p:spPr bwMode="auto">
          <a:xfrm>
            <a:off x="3962400" y="6096000"/>
            <a:ext cx="152400" cy="228600"/>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41128" name="AutoShape 168"/>
          <p:cNvSpPr>
            <a:spLocks noChangeArrowheads="1"/>
          </p:cNvSpPr>
          <p:nvPr/>
        </p:nvSpPr>
        <p:spPr bwMode="auto">
          <a:xfrm>
            <a:off x="4343400" y="5791200"/>
            <a:ext cx="152400" cy="228600"/>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650" name="Freeform 169"/>
          <p:cNvSpPr>
            <a:spLocks/>
          </p:cNvSpPr>
          <p:nvPr/>
        </p:nvSpPr>
        <p:spPr bwMode="auto">
          <a:xfrm>
            <a:off x="6705600" y="5638800"/>
            <a:ext cx="990600" cy="990600"/>
          </a:xfrm>
          <a:custGeom>
            <a:avLst/>
            <a:gdLst>
              <a:gd name="T0" fmla="*/ 2147483647 w 624"/>
              <a:gd name="T1" fmla="*/ 2147483647 h 624"/>
              <a:gd name="T2" fmla="*/ 2147483647 w 624"/>
              <a:gd name="T3" fmla="*/ 2147483647 h 624"/>
              <a:gd name="T4" fmla="*/ 2147483647 w 624"/>
              <a:gd name="T5" fmla="*/ 2147483647 h 624"/>
              <a:gd name="T6" fmla="*/ 2147483647 w 624"/>
              <a:gd name="T7" fmla="*/ 2147483647 h 624"/>
              <a:gd name="T8" fmla="*/ 2147483647 w 624"/>
              <a:gd name="T9" fmla="*/ 2147483647 h 624"/>
              <a:gd name="T10" fmla="*/ 2147483647 w 624"/>
              <a:gd name="T11" fmla="*/ 2147483647 h 624"/>
              <a:gd name="T12" fmla="*/ 2147483647 w 624"/>
              <a:gd name="T13" fmla="*/ 2147483647 h 624"/>
              <a:gd name="T14" fmla="*/ 2147483647 w 624"/>
              <a:gd name="T15" fmla="*/ 2147483647 h 624"/>
              <a:gd name="T16" fmla="*/ 0 w 624"/>
              <a:gd name="T17" fmla="*/ 2147483647 h 624"/>
              <a:gd name="T18" fmla="*/ 2147483647 w 624"/>
              <a:gd name="T19" fmla="*/ 2147483647 h 624"/>
              <a:gd name="T20" fmla="*/ 2147483647 w 624"/>
              <a:gd name="T21" fmla="*/ 2147483647 h 624"/>
              <a:gd name="T22" fmla="*/ 2147483647 w 624"/>
              <a:gd name="T23" fmla="*/ 0 h 6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624"/>
              <a:gd name="T38" fmla="*/ 624 w 624"/>
              <a:gd name="T39" fmla="*/ 624 h 6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624">
                <a:moveTo>
                  <a:pt x="480" y="48"/>
                </a:moveTo>
                <a:lnTo>
                  <a:pt x="576" y="240"/>
                </a:lnTo>
                <a:lnTo>
                  <a:pt x="624" y="384"/>
                </a:lnTo>
                <a:lnTo>
                  <a:pt x="528" y="528"/>
                </a:lnTo>
                <a:lnTo>
                  <a:pt x="432" y="576"/>
                </a:lnTo>
                <a:lnTo>
                  <a:pt x="240" y="624"/>
                </a:lnTo>
                <a:lnTo>
                  <a:pt x="144" y="576"/>
                </a:lnTo>
                <a:lnTo>
                  <a:pt x="96" y="432"/>
                </a:lnTo>
                <a:lnTo>
                  <a:pt x="0" y="336"/>
                </a:lnTo>
                <a:lnTo>
                  <a:pt x="96" y="192"/>
                </a:lnTo>
                <a:lnTo>
                  <a:pt x="288" y="144"/>
                </a:lnTo>
                <a:lnTo>
                  <a:pt x="336" y="0"/>
                </a:lnTo>
              </a:path>
            </a:pathLst>
          </a:custGeom>
          <a:solidFill>
            <a:srgbClr val="FFCCFF"/>
          </a:solidFill>
          <a:ln w="9525" cap="flat" cmpd="sng">
            <a:solidFill>
              <a:schemeClr val="tx1"/>
            </a:solidFill>
            <a:prstDash val="solid"/>
            <a:round/>
            <a:headEnd/>
            <a:tailEnd/>
          </a:ln>
        </p:spPr>
        <p:txBody>
          <a:bodyPr/>
          <a:lstStyle/>
          <a:p>
            <a:endParaRPr lang="en-US"/>
          </a:p>
        </p:txBody>
      </p:sp>
      <p:sp>
        <p:nvSpPr>
          <p:cNvPr id="41130" name="AutoShape 170"/>
          <p:cNvSpPr>
            <a:spLocks noChangeArrowheads="1"/>
          </p:cNvSpPr>
          <p:nvPr/>
        </p:nvSpPr>
        <p:spPr bwMode="auto">
          <a:xfrm>
            <a:off x="7315200" y="6116638"/>
            <a:ext cx="152400" cy="228600"/>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41131" name="AutoShape 171"/>
          <p:cNvSpPr>
            <a:spLocks noChangeArrowheads="1"/>
          </p:cNvSpPr>
          <p:nvPr/>
        </p:nvSpPr>
        <p:spPr bwMode="auto">
          <a:xfrm>
            <a:off x="7086600" y="6269038"/>
            <a:ext cx="152400" cy="228600"/>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653" name="AutoShape 172"/>
          <p:cNvSpPr>
            <a:spLocks noChangeArrowheads="1"/>
          </p:cNvSpPr>
          <p:nvPr/>
        </p:nvSpPr>
        <p:spPr bwMode="auto">
          <a:xfrm>
            <a:off x="6858000" y="6073775"/>
            <a:ext cx="152400" cy="228600"/>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41133" name="AutoShape 173"/>
          <p:cNvSpPr>
            <a:spLocks noChangeArrowheads="1"/>
          </p:cNvSpPr>
          <p:nvPr/>
        </p:nvSpPr>
        <p:spPr bwMode="auto">
          <a:xfrm>
            <a:off x="7239000" y="5791200"/>
            <a:ext cx="152400" cy="228600"/>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41134" name="Freeform 174"/>
          <p:cNvSpPr>
            <a:spLocks/>
          </p:cNvSpPr>
          <p:nvPr/>
        </p:nvSpPr>
        <p:spPr bwMode="auto">
          <a:xfrm>
            <a:off x="5715000" y="5638800"/>
            <a:ext cx="990600" cy="990600"/>
          </a:xfrm>
          <a:custGeom>
            <a:avLst/>
            <a:gdLst>
              <a:gd name="T0" fmla="*/ 2147483647 w 624"/>
              <a:gd name="T1" fmla="*/ 2147483647 h 624"/>
              <a:gd name="T2" fmla="*/ 2147483647 w 624"/>
              <a:gd name="T3" fmla="*/ 2147483647 h 624"/>
              <a:gd name="T4" fmla="*/ 2147483647 w 624"/>
              <a:gd name="T5" fmla="*/ 2147483647 h 624"/>
              <a:gd name="T6" fmla="*/ 2147483647 w 624"/>
              <a:gd name="T7" fmla="*/ 2147483647 h 624"/>
              <a:gd name="T8" fmla="*/ 2147483647 w 624"/>
              <a:gd name="T9" fmla="*/ 2147483647 h 624"/>
              <a:gd name="T10" fmla="*/ 2147483647 w 624"/>
              <a:gd name="T11" fmla="*/ 2147483647 h 624"/>
              <a:gd name="T12" fmla="*/ 2147483647 w 624"/>
              <a:gd name="T13" fmla="*/ 2147483647 h 624"/>
              <a:gd name="T14" fmla="*/ 2147483647 w 624"/>
              <a:gd name="T15" fmla="*/ 2147483647 h 624"/>
              <a:gd name="T16" fmla="*/ 0 w 624"/>
              <a:gd name="T17" fmla="*/ 2147483647 h 624"/>
              <a:gd name="T18" fmla="*/ 2147483647 w 624"/>
              <a:gd name="T19" fmla="*/ 2147483647 h 624"/>
              <a:gd name="T20" fmla="*/ 2147483647 w 624"/>
              <a:gd name="T21" fmla="*/ 2147483647 h 624"/>
              <a:gd name="T22" fmla="*/ 2147483647 w 624"/>
              <a:gd name="T23" fmla="*/ 0 h 6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624"/>
              <a:gd name="T38" fmla="*/ 624 w 624"/>
              <a:gd name="T39" fmla="*/ 624 h 6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624">
                <a:moveTo>
                  <a:pt x="480" y="48"/>
                </a:moveTo>
                <a:lnTo>
                  <a:pt x="576" y="240"/>
                </a:lnTo>
                <a:lnTo>
                  <a:pt x="624" y="384"/>
                </a:lnTo>
                <a:lnTo>
                  <a:pt x="528" y="528"/>
                </a:lnTo>
                <a:lnTo>
                  <a:pt x="432" y="576"/>
                </a:lnTo>
                <a:lnTo>
                  <a:pt x="240" y="624"/>
                </a:lnTo>
                <a:lnTo>
                  <a:pt x="144" y="576"/>
                </a:lnTo>
                <a:lnTo>
                  <a:pt x="96" y="432"/>
                </a:lnTo>
                <a:lnTo>
                  <a:pt x="0" y="336"/>
                </a:lnTo>
                <a:lnTo>
                  <a:pt x="96" y="192"/>
                </a:lnTo>
                <a:lnTo>
                  <a:pt x="288" y="144"/>
                </a:lnTo>
                <a:lnTo>
                  <a:pt x="336" y="0"/>
                </a:lnTo>
              </a:path>
            </a:pathLst>
          </a:custGeom>
          <a:solidFill>
            <a:srgbClr val="FFCCFF"/>
          </a:solidFill>
          <a:ln w="9525" cap="flat" cmpd="sng">
            <a:solidFill>
              <a:schemeClr val="tx1"/>
            </a:solidFill>
            <a:prstDash val="solid"/>
            <a:round/>
            <a:headEnd/>
            <a:tailEnd/>
          </a:ln>
        </p:spPr>
        <p:txBody>
          <a:bodyPr/>
          <a:lstStyle/>
          <a:p>
            <a:endParaRPr lang="en-US"/>
          </a:p>
        </p:txBody>
      </p:sp>
      <p:sp>
        <p:nvSpPr>
          <p:cNvPr id="41135" name="AutoShape 175"/>
          <p:cNvSpPr>
            <a:spLocks noChangeArrowheads="1"/>
          </p:cNvSpPr>
          <p:nvPr/>
        </p:nvSpPr>
        <p:spPr bwMode="auto">
          <a:xfrm>
            <a:off x="6324600" y="6116638"/>
            <a:ext cx="152400" cy="228600"/>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41136" name="AutoShape 176"/>
          <p:cNvSpPr>
            <a:spLocks noChangeArrowheads="1"/>
          </p:cNvSpPr>
          <p:nvPr/>
        </p:nvSpPr>
        <p:spPr bwMode="auto">
          <a:xfrm>
            <a:off x="6096000" y="6269038"/>
            <a:ext cx="152400" cy="228600"/>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658" name="AutoShape 177"/>
          <p:cNvSpPr>
            <a:spLocks noChangeArrowheads="1"/>
          </p:cNvSpPr>
          <p:nvPr/>
        </p:nvSpPr>
        <p:spPr bwMode="auto">
          <a:xfrm>
            <a:off x="5867400" y="6096000"/>
            <a:ext cx="152400" cy="228600"/>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41138" name="AutoShape 178"/>
          <p:cNvSpPr>
            <a:spLocks noChangeArrowheads="1"/>
          </p:cNvSpPr>
          <p:nvPr/>
        </p:nvSpPr>
        <p:spPr bwMode="auto">
          <a:xfrm>
            <a:off x="6248400" y="5791200"/>
            <a:ext cx="152400" cy="228600"/>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41139" name="Freeform 179"/>
          <p:cNvSpPr>
            <a:spLocks/>
          </p:cNvSpPr>
          <p:nvPr/>
        </p:nvSpPr>
        <p:spPr bwMode="auto">
          <a:xfrm>
            <a:off x="1828800" y="5635625"/>
            <a:ext cx="990600" cy="990600"/>
          </a:xfrm>
          <a:custGeom>
            <a:avLst/>
            <a:gdLst>
              <a:gd name="T0" fmla="*/ 2147483647 w 624"/>
              <a:gd name="T1" fmla="*/ 2147483647 h 624"/>
              <a:gd name="T2" fmla="*/ 2147483647 w 624"/>
              <a:gd name="T3" fmla="*/ 2147483647 h 624"/>
              <a:gd name="T4" fmla="*/ 2147483647 w 624"/>
              <a:gd name="T5" fmla="*/ 2147483647 h 624"/>
              <a:gd name="T6" fmla="*/ 2147483647 w 624"/>
              <a:gd name="T7" fmla="*/ 2147483647 h 624"/>
              <a:gd name="T8" fmla="*/ 2147483647 w 624"/>
              <a:gd name="T9" fmla="*/ 2147483647 h 624"/>
              <a:gd name="T10" fmla="*/ 2147483647 w 624"/>
              <a:gd name="T11" fmla="*/ 2147483647 h 624"/>
              <a:gd name="T12" fmla="*/ 2147483647 w 624"/>
              <a:gd name="T13" fmla="*/ 2147483647 h 624"/>
              <a:gd name="T14" fmla="*/ 2147483647 w 624"/>
              <a:gd name="T15" fmla="*/ 2147483647 h 624"/>
              <a:gd name="T16" fmla="*/ 0 w 624"/>
              <a:gd name="T17" fmla="*/ 2147483647 h 624"/>
              <a:gd name="T18" fmla="*/ 2147483647 w 624"/>
              <a:gd name="T19" fmla="*/ 2147483647 h 624"/>
              <a:gd name="T20" fmla="*/ 2147483647 w 624"/>
              <a:gd name="T21" fmla="*/ 2147483647 h 624"/>
              <a:gd name="T22" fmla="*/ 2147483647 w 624"/>
              <a:gd name="T23" fmla="*/ 0 h 6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624"/>
              <a:gd name="T38" fmla="*/ 624 w 624"/>
              <a:gd name="T39" fmla="*/ 624 h 6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624">
                <a:moveTo>
                  <a:pt x="480" y="48"/>
                </a:moveTo>
                <a:lnTo>
                  <a:pt x="576" y="240"/>
                </a:lnTo>
                <a:lnTo>
                  <a:pt x="624" y="384"/>
                </a:lnTo>
                <a:lnTo>
                  <a:pt x="528" y="528"/>
                </a:lnTo>
                <a:lnTo>
                  <a:pt x="432" y="576"/>
                </a:lnTo>
                <a:lnTo>
                  <a:pt x="240" y="624"/>
                </a:lnTo>
                <a:lnTo>
                  <a:pt x="144" y="576"/>
                </a:lnTo>
                <a:lnTo>
                  <a:pt x="96" y="432"/>
                </a:lnTo>
                <a:lnTo>
                  <a:pt x="0" y="336"/>
                </a:lnTo>
                <a:lnTo>
                  <a:pt x="96" y="192"/>
                </a:lnTo>
                <a:lnTo>
                  <a:pt x="288" y="144"/>
                </a:lnTo>
                <a:lnTo>
                  <a:pt x="336" y="0"/>
                </a:lnTo>
              </a:path>
            </a:pathLst>
          </a:custGeom>
          <a:solidFill>
            <a:srgbClr val="FFCCFF"/>
          </a:solidFill>
          <a:ln w="9525" cap="flat" cmpd="sng">
            <a:solidFill>
              <a:schemeClr val="tx1"/>
            </a:solidFill>
            <a:prstDash val="solid"/>
            <a:round/>
            <a:headEnd/>
            <a:tailEnd/>
          </a:ln>
        </p:spPr>
        <p:txBody>
          <a:bodyPr/>
          <a:lstStyle/>
          <a:p>
            <a:endParaRPr lang="en-US"/>
          </a:p>
        </p:txBody>
      </p:sp>
      <p:sp>
        <p:nvSpPr>
          <p:cNvPr id="41140" name="AutoShape 180"/>
          <p:cNvSpPr>
            <a:spLocks noChangeArrowheads="1"/>
          </p:cNvSpPr>
          <p:nvPr/>
        </p:nvSpPr>
        <p:spPr bwMode="auto">
          <a:xfrm>
            <a:off x="2438400" y="6096000"/>
            <a:ext cx="152400" cy="228600"/>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41141" name="AutoShape 181"/>
          <p:cNvSpPr>
            <a:spLocks noChangeArrowheads="1"/>
          </p:cNvSpPr>
          <p:nvPr/>
        </p:nvSpPr>
        <p:spPr bwMode="auto">
          <a:xfrm>
            <a:off x="2209800" y="6278563"/>
            <a:ext cx="152400" cy="228600"/>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663" name="AutoShape 182"/>
          <p:cNvSpPr>
            <a:spLocks noChangeArrowheads="1"/>
          </p:cNvSpPr>
          <p:nvPr/>
        </p:nvSpPr>
        <p:spPr bwMode="auto">
          <a:xfrm>
            <a:off x="1981200" y="6096000"/>
            <a:ext cx="152400" cy="228600"/>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41143" name="AutoShape 183"/>
          <p:cNvSpPr>
            <a:spLocks noChangeArrowheads="1"/>
          </p:cNvSpPr>
          <p:nvPr/>
        </p:nvSpPr>
        <p:spPr bwMode="auto">
          <a:xfrm>
            <a:off x="2362200" y="5791200"/>
            <a:ext cx="152400" cy="228600"/>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665" name="Freeform 184"/>
          <p:cNvSpPr>
            <a:spLocks/>
          </p:cNvSpPr>
          <p:nvPr/>
        </p:nvSpPr>
        <p:spPr bwMode="auto">
          <a:xfrm>
            <a:off x="2895600" y="5867400"/>
            <a:ext cx="952500" cy="762000"/>
          </a:xfrm>
          <a:custGeom>
            <a:avLst/>
            <a:gdLst>
              <a:gd name="T0" fmla="*/ 2147483647 w 600"/>
              <a:gd name="T1" fmla="*/ 2147483647 h 584"/>
              <a:gd name="T2" fmla="*/ 2147483647 w 600"/>
              <a:gd name="T3" fmla="*/ 2147483647 h 584"/>
              <a:gd name="T4" fmla="*/ 2147483647 w 600"/>
              <a:gd name="T5" fmla="*/ 2147483647 h 584"/>
              <a:gd name="T6" fmla="*/ 2147483647 w 600"/>
              <a:gd name="T7" fmla="*/ 2147483647 h 584"/>
              <a:gd name="T8" fmla="*/ 2147483647 w 600"/>
              <a:gd name="T9" fmla="*/ 2147483647 h 584"/>
              <a:gd name="T10" fmla="*/ 2147483647 w 600"/>
              <a:gd name="T11" fmla="*/ 2147483647 h 584"/>
              <a:gd name="T12" fmla="*/ 2147483647 w 600"/>
              <a:gd name="T13" fmla="*/ 2147483647 h 584"/>
              <a:gd name="T14" fmla="*/ 2147483647 w 600"/>
              <a:gd name="T15" fmla="*/ 2147483647 h 584"/>
              <a:gd name="T16" fmla="*/ 2147483647 w 600"/>
              <a:gd name="T17" fmla="*/ 2147483647 h 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0"/>
              <a:gd name="T28" fmla="*/ 0 h 584"/>
              <a:gd name="T29" fmla="*/ 600 w 600"/>
              <a:gd name="T30" fmla="*/ 584 h 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0" h="584">
                <a:moveTo>
                  <a:pt x="160" y="56"/>
                </a:moveTo>
                <a:cubicBezTo>
                  <a:pt x="216" y="16"/>
                  <a:pt x="288" y="0"/>
                  <a:pt x="352" y="8"/>
                </a:cubicBezTo>
                <a:cubicBezTo>
                  <a:pt x="416" y="16"/>
                  <a:pt x="504" y="56"/>
                  <a:pt x="544" y="104"/>
                </a:cubicBezTo>
                <a:cubicBezTo>
                  <a:pt x="584" y="152"/>
                  <a:pt x="600" y="232"/>
                  <a:pt x="592" y="296"/>
                </a:cubicBezTo>
                <a:cubicBezTo>
                  <a:pt x="584" y="360"/>
                  <a:pt x="560" y="440"/>
                  <a:pt x="496" y="488"/>
                </a:cubicBezTo>
                <a:cubicBezTo>
                  <a:pt x="432" y="536"/>
                  <a:pt x="272" y="584"/>
                  <a:pt x="208" y="584"/>
                </a:cubicBezTo>
                <a:cubicBezTo>
                  <a:pt x="144" y="584"/>
                  <a:pt x="144" y="544"/>
                  <a:pt x="112" y="488"/>
                </a:cubicBezTo>
                <a:cubicBezTo>
                  <a:pt x="80" y="432"/>
                  <a:pt x="0" y="320"/>
                  <a:pt x="16" y="248"/>
                </a:cubicBezTo>
                <a:cubicBezTo>
                  <a:pt x="32" y="176"/>
                  <a:pt x="104" y="96"/>
                  <a:pt x="160" y="56"/>
                </a:cubicBezTo>
                <a:close/>
              </a:path>
            </a:pathLst>
          </a:custGeom>
          <a:solidFill>
            <a:srgbClr val="FFCCFF"/>
          </a:solidFill>
          <a:ln w="9525">
            <a:solidFill>
              <a:schemeClr val="tx1"/>
            </a:solidFill>
            <a:round/>
            <a:headEnd/>
            <a:tailEnd/>
          </a:ln>
        </p:spPr>
        <p:txBody>
          <a:bodyPr/>
          <a:lstStyle/>
          <a:p>
            <a:endParaRPr lang="en-US"/>
          </a:p>
        </p:txBody>
      </p:sp>
      <p:sp>
        <p:nvSpPr>
          <p:cNvPr id="41145" name="AutoShape 185"/>
          <p:cNvSpPr>
            <a:spLocks noChangeArrowheads="1"/>
          </p:cNvSpPr>
          <p:nvPr/>
        </p:nvSpPr>
        <p:spPr bwMode="auto">
          <a:xfrm>
            <a:off x="1676400" y="5715000"/>
            <a:ext cx="1295400" cy="1143000"/>
          </a:xfrm>
          <a:prstGeom prst="irregularSeal1">
            <a:avLst/>
          </a:prstGeom>
          <a:solidFill>
            <a:srgbClr val="FF3B3B"/>
          </a:solidFill>
          <a:ln w="28575" algn="ctr">
            <a:solidFill>
              <a:srgbClr val="CC0000"/>
            </a:solidFill>
            <a:miter lim="800000"/>
            <a:headEnd/>
            <a:tailEnd/>
          </a:ln>
        </p:spPr>
        <p:txBody>
          <a:bodyPr wrap="none" anchor="ctr"/>
          <a:lstStyle/>
          <a:p>
            <a:endParaRPr lang="en-US"/>
          </a:p>
        </p:txBody>
      </p:sp>
      <p:sp>
        <p:nvSpPr>
          <p:cNvPr id="41146" name="AutoShape 186"/>
          <p:cNvSpPr>
            <a:spLocks noChangeArrowheads="1"/>
          </p:cNvSpPr>
          <p:nvPr/>
        </p:nvSpPr>
        <p:spPr bwMode="auto">
          <a:xfrm>
            <a:off x="3657600" y="5638800"/>
            <a:ext cx="1295400" cy="1143000"/>
          </a:xfrm>
          <a:prstGeom prst="irregularSeal1">
            <a:avLst/>
          </a:prstGeom>
          <a:solidFill>
            <a:srgbClr val="FF3B3B"/>
          </a:solidFill>
          <a:ln w="28575" algn="ctr">
            <a:solidFill>
              <a:srgbClr val="CC0000"/>
            </a:solidFill>
            <a:miter lim="800000"/>
            <a:headEnd/>
            <a:tailEnd/>
          </a:ln>
        </p:spPr>
        <p:txBody>
          <a:bodyPr wrap="none" anchor="ctr"/>
          <a:lstStyle/>
          <a:p>
            <a:endParaRPr lang="en-US"/>
          </a:p>
        </p:txBody>
      </p:sp>
      <p:sp>
        <p:nvSpPr>
          <p:cNvPr id="41147" name="AutoShape 187"/>
          <p:cNvSpPr>
            <a:spLocks noChangeArrowheads="1"/>
          </p:cNvSpPr>
          <p:nvPr/>
        </p:nvSpPr>
        <p:spPr bwMode="auto">
          <a:xfrm>
            <a:off x="5486400" y="5638800"/>
            <a:ext cx="1295400" cy="1143000"/>
          </a:xfrm>
          <a:prstGeom prst="irregularSeal1">
            <a:avLst/>
          </a:prstGeom>
          <a:solidFill>
            <a:srgbClr val="FF3B3B"/>
          </a:solidFill>
          <a:ln w="28575" algn="ctr">
            <a:solidFill>
              <a:srgbClr val="CC0000"/>
            </a:solidFill>
            <a:miter lim="800000"/>
            <a:headEnd/>
            <a:tailEnd/>
          </a:ln>
        </p:spPr>
        <p:txBody>
          <a:bodyPr wrap="none" anchor="ctr"/>
          <a:lstStyle/>
          <a:p>
            <a:endParaRPr lang="en-US"/>
          </a:p>
        </p:txBody>
      </p:sp>
      <p:sp>
        <p:nvSpPr>
          <p:cNvPr id="41148" name="AutoShape 188"/>
          <p:cNvSpPr>
            <a:spLocks noChangeArrowheads="1"/>
          </p:cNvSpPr>
          <p:nvPr/>
        </p:nvSpPr>
        <p:spPr bwMode="auto">
          <a:xfrm>
            <a:off x="6629400" y="5638800"/>
            <a:ext cx="1295400" cy="1143000"/>
          </a:xfrm>
          <a:prstGeom prst="irregularSeal1">
            <a:avLst/>
          </a:prstGeom>
          <a:solidFill>
            <a:srgbClr val="FF3B3B"/>
          </a:solidFill>
          <a:ln w="28575" algn="ctr">
            <a:solidFill>
              <a:srgbClr val="CC0000"/>
            </a:solidFill>
            <a:miter lim="800000"/>
            <a:headEnd/>
            <a:tailEnd/>
          </a:ln>
        </p:spPr>
        <p:txBody>
          <a:bodyPr wrap="none" anchor="ctr"/>
          <a:lstStyle/>
          <a:p>
            <a:endParaRPr lang="en-US"/>
          </a:p>
        </p:txBody>
      </p:sp>
      <p:grpSp>
        <p:nvGrpSpPr>
          <p:cNvPr id="3" name="Group 189"/>
          <p:cNvGrpSpPr>
            <a:grpSpLocks/>
          </p:cNvGrpSpPr>
          <p:nvPr/>
        </p:nvGrpSpPr>
        <p:grpSpPr bwMode="auto">
          <a:xfrm>
            <a:off x="1828800" y="5791200"/>
            <a:ext cx="5981700" cy="838200"/>
            <a:chOff x="1080" y="2016"/>
            <a:chExt cx="3768" cy="528"/>
          </a:xfrm>
        </p:grpSpPr>
        <p:sp>
          <p:nvSpPr>
            <p:cNvPr id="26690" name="Freeform 190"/>
            <p:cNvSpPr>
              <a:spLocks/>
            </p:cNvSpPr>
            <p:nvPr/>
          </p:nvSpPr>
          <p:spPr bwMode="auto">
            <a:xfrm>
              <a:off x="1080" y="2016"/>
              <a:ext cx="600" cy="480"/>
            </a:xfrm>
            <a:custGeom>
              <a:avLst/>
              <a:gdLst>
                <a:gd name="T0" fmla="*/ 160 w 600"/>
                <a:gd name="T1" fmla="*/ 21 h 584"/>
                <a:gd name="T2" fmla="*/ 352 w 600"/>
                <a:gd name="T3" fmla="*/ 3 h 584"/>
                <a:gd name="T4" fmla="*/ 544 w 600"/>
                <a:gd name="T5" fmla="*/ 39 h 584"/>
                <a:gd name="T6" fmla="*/ 592 w 600"/>
                <a:gd name="T7" fmla="*/ 111 h 584"/>
                <a:gd name="T8" fmla="*/ 496 w 600"/>
                <a:gd name="T9" fmla="*/ 183 h 584"/>
                <a:gd name="T10" fmla="*/ 208 w 600"/>
                <a:gd name="T11" fmla="*/ 219 h 584"/>
                <a:gd name="T12" fmla="*/ 112 w 600"/>
                <a:gd name="T13" fmla="*/ 183 h 584"/>
                <a:gd name="T14" fmla="*/ 16 w 600"/>
                <a:gd name="T15" fmla="*/ 93 h 584"/>
                <a:gd name="T16" fmla="*/ 160 w 600"/>
                <a:gd name="T17" fmla="*/ 21 h 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0"/>
                <a:gd name="T28" fmla="*/ 0 h 584"/>
                <a:gd name="T29" fmla="*/ 600 w 600"/>
                <a:gd name="T30" fmla="*/ 584 h 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0" h="584">
                  <a:moveTo>
                    <a:pt x="160" y="56"/>
                  </a:moveTo>
                  <a:cubicBezTo>
                    <a:pt x="216" y="16"/>
                    <a:pt x="288" y="0"/>
                    <a:pt x="352" y="8"/>
                  </a:cubicBezTo>
                  <a:cubicBezTo>
                    <a:pt x="416" y="16"/>
                    <a:pt x="504" y="56"/>
                    <a:pt x="544" y="104"/>
                  </a:cubicBezTo>
                  <a:cubicBezTo>
                    <a:pt x="584" y="152"/>
                    <a:pt x="600" y="232"/>
                    <a:pt x="592" y="296"/>
                  </a:cubicBezTo>
                  <a:cubicBezTo>
                    <a:pt x="584" y="360"/>
                    <a:pt x="560" y="440"/>
                    <a:pt x="496" y="488"/>
                  </a:cubicBezTo>
                  <a:cubicBezTo>
                    <a:pt x="432" y="536"/>
                    <a:pt x="272" y="584"/>
                    <a:pt x="208" y="584"/>
                  </a:cubicBezTo>
                  <a:cubicBezTo>
                    <a:pt x="144" y="584"/>
                    <a:pt x="144" y="544"/>
                    <a:pt x="112" y="488"/>
                  </a:cubicBezTo>
                  <a:cubicBezTo>
                    <a:pt x="80" y="432"/>
                    <a:pt x="0" y="320"/>
                    <a:pt x="16" y="248"/>
                  </a:cubicBezTo>
                  <a:cubicBezTo>
                    <a:pt x="32" y="176"/>
                    <a:pt x="104" y="96"/>
                    <a:pt x="160" y="56"/>
                  </a:cubicBezTo>
                  <a:close/>
                </a:path>
              </a:pathLst>
            </a:custGeom>
            <a:solidFill>
              <a:srgbClr val="FFCCFF"/>
            </a:solidFill>
            <a:ln w="9525">
              <a:solidFill>
                <a:schemeClr val="tx1"/>
              </a:solidFill>
              <a:round/>
              <a:headEnd/>
              <a:tailEnd/>
            </a:ln>
          </p:spPr>
          <p:txBody>
            <a:bodyPr/>
            <a:lstStyle/>
            <a:p>
              <a:endParaRPr lang="en-US"/>
            </a:p>
          </p:txBody>
        </p:sp>
        <p:sp>
          <p:nvSpPr>
            <p:cNvPr id="26691" name="AutoShape 191"/>
            <p:cNvSpPr>
              <a:spLocks noChangeArrowheads="1"/>
            </p:cNvSpPr>
            <p:nvPr/>
          </p:nvSpPr>
          <p:spPr bwMode="auto">
            <a:xfrm>
              <a:off x="1296" y="2304"/>
              <a:ext cx="96" cy="144"/>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692" name="AutoShape 192"/>
            <p:cNvSpPr>
              <a:spLocks noChangeArrowheads="1"/>
            </p:cNvSpPr>
            <p:nvPr/>
          </p:nvSpPr>
          <p:spPr bwMode="auto">
            <a:xfrm>
              <a:off x="1248" y="2160"/>
              <a:ext cx="96" cy="144"/>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693" name="AutoShape 193"/>
            <p:cNvSpPr>
              <a:spLocks noChangeArrowheads="1"/>
            </p:cNvSpPr>
            <p:nvPr/>
          </p:nvSpPr>
          <p:spPr bwMode="auto">
            <a:xfrm>
              <a:off x="1440" y="2112"/>
              <a:ext cx="96" cy="144"/>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694" name="Freeform 194"/>
            <p:cNvSpPr>
              <a:spLocks/>
            </p:cNvSpPr>
            <p:nvPr/>
          </p:nvSpPr>
          <p:spPr bwMode="auto">
            <a:xfrm>
              <a:off x="2952" y="2064"/>
              <a:ext cx="600" cy="480"/>
            </a:xfrm>
            <a:custGeom>
              <a:avLst/>
              <a:gdLst>
                <a:gd name="T0" fmla="*/ 160 w 600"/>
                <a:gd name="T1" fmla="*/ 21 h 584"/>
                <a:gd name="T2" fmla="*/ 352 w 600"/>
                <a:gd name="T3" fmla="*/ 3 h 584"/>
                <a:gd name="T4" fmla="*/ 544 w 600"/>
                <a:gd name="T5" fmla="*/ 39 h 584"/>
                <a:gd name="T6" fmla="*/ 592 w 600"/>
                <a:gd name="T7" fmla="*/ 111 h 584"/>
                <a:gd name="T8" fmla="*/ 496 w 600"/>
                <a:gd name="T9" fmla="*/ 183 h 584"/>
                <a:gd name="T10" fmla="*/ 208 w 600"/>
                <a:gd name="T11" fmla="*/ 219 h 584"/>
                <a:gd name="T12" fmla="*/ 112 w 600"/>
                <a:gd name="T13" fmla="*/ 183 h 584"/>
                <a:gd name="T14" fmla="*/ 16 w 600"/>
                <a:gd name="T15" fmla="*/ 93 h 584"/>
                <a:gd name="T16" fmla="*/ 160 w 600"/>
                <a:gd name="T17" fmla="*/ 21 h 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0"/>
                <a:gd name="T28" fmla="*/ 0 h 584"/>
                <a:gd name="T29" fmla="*/ 600 w 600"/>
                <a:gd name="T30" fmla="*/ 584 h 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0" h="584">
                  <a:moveTo>
                    <a:pt x="160" y="56"/>
                  </a:moveTo>
                  <a:cubicBezTo>
                    <a:pt x="216" y="16"/>
                    <a:pt x="288" y="0"/>
                    <a:pt x="352" y="8"/>
                  </a:cubicBezTo>
                  <a:cubicBezTo>
                    <a:pt x="416" y="16"/>
                    <a:pt x="504" y="56"/>
                    <a:pt x="544" y="104"/>
                  </a:cubicBezTo>
                  <a:cubicBezTo>
                    <a:pt x="584" y="152"/>
                    <a:pt x="600" y="232"/>
                    <a:pt x="592" y="296"/>
                  </a:cubicBezTo>
                  <a:cubicBezTo>
                    <a:pt x="584" y="360"/>
                    <a:pt x="560" y="440"/>
                    <a:pt x="496" y="488"/>
                  </a:cubicBezTo>
                  <a:cubicBezTo>
                    <a:pt x="432" y="536"/>
                    <a:pt x="272" y="584"/>
                    <a:pt x="208" y="584"/>
                  </a:cubicBezTo>
                  <a:cubicBezTo>
                    <a:pt x="144" y="584"/>
                    <a:pt x="144" y="544"/>
                    <a:pt x="112" y="488"/>
                  </a:cubicBezTo>
                  <a:cubicBezTo>
                    <a:pt x="80" y="432"/>
                    <a:pt x="0" y="320"/>
                    <a:pt x="16" y="248"/>
                  </a:cubicBezTo>
                  <a:cubicBezTo>
                    <a:pt x="32" y="176"/>
                    <a:pt x="104" y="96"/>
                    <a:pt x="160" y="56"/>
                  </a:cubicBezTo>
                  <a:close/>
                </a:path>
              </a:pathLst>
            </a:custGeom>
            <a:solidFill>
              <a:srgbClr val="FFCCFF"/>
            </a:solidFill>
            <a:ln w="9525">
              <a:solidFill>
                <a:schemeClr val="tx1"/>
              </a:solidFill>
              <a:round/>
              <a:headEnd/>
              <a:tailEnd/>
            </a:ln>
          </p:spPr>
          <p:txBody>
            <a:bodyPr/>
            <a:lstStyle/>
            <a:p>
              <a:endParaRPr lang="en-US"/>
            </a:p>
          </p:txBody>
        </p:sp>
        <p:sp>
          <p:nvSpPr>
            <p:cNvPr id="26695" name="Freeform 195"/>
            <p:cNvSpPr>
              <a:spLocks/>
            </p:cNvSpPr>
            <p:nvPr/>
          </p:nvSpPr>
          <p:spPr bwMode="auto">
            <a:xfrm>
              <a:off x="3576" y="2064"/>
              <a:ext cx="600" cy="480"/>
            </a:xfrm>
            <a:custGeom>
              <a:avLst/>
              <a:gdLst>
                <a:gd name="T0" fmla="*/ 160 w 600"/>
                <a:gd name="T1" fmla="*/ 21 h 584"/>
                <a:gd name="T2" fmla="*/ 352 w 600"/>
                <a:gd name="T3" fmla="*/ 3 h 584"/>
                <a:gd name="T4" fmla="*/ 544 w 600"/>
                <a:gd name="T5" fmla="*/ 39 h 584"/>
                <a:gd name="T6" fmla="*/ 592 w 600"/>
                <a:gd name="T7" fmla="*/ 111 h 584"/>
                <a:gd name="T8" fmla="*/ 496 w 600"/>
                <a:gd name="T9" fmla="*/ 183 h 584"/>
                <a:gd name="T10" fmla="*/ 208 w 600"/>
                <a:gd name="T11" fmla="*/ 219 h 584"/>
                <a:gd name="T12" fmla="*/ 112 w 600"/>
                <a:gd name="T13" fmla="*/ 183 h 584"/>
                <a:gd name="T14" fmla="*/ 16 w 600"/>
                <a:gd name="T15" fmla="*/ 93 h 584"/>
                <a:gd name="T16" fmla="*/ 160 w 600"/>
                <a:gd name="T17" fmla="*/ 21 h 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0"/>
                <a:gd name="T28" fmla="*/ 0 h 584"/>
                <a:gd name="T29" fmla="*/ 600 w 600"/>
                <a:gd name="T30" fmla="*/ 584 h 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0" h="584">
                  <a:moveTo>
                    <a:pt x="160" y="56"/>
                  </a:moveTo>
                  <a:cubicBezTo>
                    <a:pt x="216" y="16"/>
                    <a:pt x="288" y="0"/>
                    <a:pt x="352" y="8"/>
                  </a:cubicBezTo>
                  <a:cubicBezTo>
                    <a:pt x="416" y="16"/>
                    <a:pt x="504" y="56"/>
                    <a:pt x="544" y="104"/>
                  </a:cubicBezTo>
                  <a:cubicBezTo>
                    <a:pt x="584" y="152"/>
                    <a:pt x="600" y="232"/>
                    <a:pt x="592" y="296"/>
                  </a:cubicBezTo>
                  <a:cubicBezTo>
                    <a:pt x="584" y="360"/>
                    <a:pt x="560" y="440"/>
                    <a:pt x="496" y="488"/>
                  </a:cubicBezTo>
                  <a:cubicBezTo>
                    <a:pt x="432" y="536"/>
                    <a:pt x="272" y="584"/>
                    <a:pt x="208" y="584"/>
                  </a:cubicBezTo>
                  <a:cubicBezTo>
                    <a:pt x="144" y="584"/>
                    <a:pt x="144" y="544"/>
                    <a:pt x="112" y="488"/>
                  </a:cubicBezTo>
                  <a:cubicBezTo>
                    <a:pt x="80" y="432"/>
                    <a:pt x="0" y="320"/>
                    <a:pt x="16" y="248"/>
                  </a:cubicBezTo>
                  <a:cubicBezTo>
                    <a:pt x="32" y="176"/>
                    <a:pt x="104" y="96"/>
                    <a:pt x="160" y="56"/>
                  </a:cubicBezTo>
                  <a:close/>
                </a:path>
              </a:pathLst>
            </a:custGeom>
            <a:solidFill>
              <a:srgbClr val="FFCCFF"/>
            </a:solidFill>
            <a:ln w="9525">
              <a:solidFill>
                <a:schemeClr val="tx1"/>
              </a:solidFill>
              <a:round/>
              <a:headEnd/>
              <a:tailEnd/>
            </a:ln>
          </p:spPr>
          <p:txBody>
            <a:bodyPr/>
            <a:lstStyle/>
            <a:p>
              <a:endParaRPr lang="en-US"/>
            </a:p>
          </p:txBody>
        </p:sp>
        <p:sp>
          <p:nvSpPr>
            <p:cNvPr id="26696" name="Freeform 196"/>
            <p:cNvSpPr>
              <a:spLocks/>
            </p:cNvSpPr>
            <p:nvPr/>
          </p:nvSpPr>
          <p:spPr bwMode="auto">
            <a:xfrm>
              <a:off x="4248" y="2064"/>
              <a:ext cx="600" cy="480"/>
            </a:xfrm>
            <a:custGeom>
              <a:avLst/>
              <a:gdLst>
                <a:gd name="T0" fmla="*/ 160 w 600"/>
                <a:gd name="T1" fmla="*/ 21 h 584"/>
                <a:gd name="T2" fmla="*/ 352 w 600"/>
                <a:gd name="T3" fmla="*/ 3 h 584"/>
                <a:gd name="T4" fmla="*/ 544 w 600"/>
                <a:gd name="T5" fmla="*/ 39 h 584"/>
                <a:gd name="T6" fmla="*/ 592 w 600"/>
                <a:gd name="T7" fmla="*/ 111 h 584"/>
                <a:gd name="T8" fmla="*/ 496 w 600"/>
                <a:gd name="T9" fmla="*/ 183 h 584"/>
                <a:gd name="T10" fmla="*/ 208 w 600"/>
                <a:gd name="T11" fmla="*/ 219 h 584"/>
                <a:gd name="T12" fmla="*/ 112 w 600"/>
                <a:gd name="T13" fmla="*/ 183 h 584"/>
                <a:gd name="T14" fmla="*/ 16 w 600"/>
                <a:gd name="T15" fmla="*/ 93 h 584"/>
                <a:gd name="T16" fmla="*/ 160 w 600"/>
                <a:gd name="T17" fmla="*/ 21 h 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0"/>
                <a:gd name="T28" fmla="*/ 0 h 584"/>
                <a:gd name="T29" fmla="*/ 600 w 600"/>
                <a:gd name="T30" fmla="*/ 584 h 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0" h="584">
                  <a:moveTo>
                    <a:pt x="160" y="56"/>
                  </a:moveTo>
                  <a:cubicBezTo>
                    <a:pt x="216" y="16"/>
                    <a:pt x="288" y="0"/>
                    <a:pt x="352" y="8"/>
                  </a:cubicBezTo>
                  <a:cubicBezTo>
                    <a:pt x="416" y="16"/>
                    <a:pt x="504" y="56"/>
                    <a:pt x="544" y="104"/>
                  </a:cubicBezTo>
                  <a:cubicBezTo>
                    <a:pt x="584" y="152"/>
                    <a:pt x="600" y="232"/>
                    <a:pt x="592" y="296"/>
                  </a:cubicBezTo>
                  <a:cubicBezTo>
                    <a:pt x="584" y="360"/>
                    <a:pt x="560" y="440"/>
                    <a:pt x="496" y="488"/>
                  </a:cubicBezTo>
                  <a:cubicBezTo>
                    <a:pt x="432" y="536"/>
                    <a:pt x="272" y="584"/>
                    <a:pt x="208" y="584"/>
                  </a:cubicBezTo>
                  <a:cubicBezTo>
                    <a:pt x="144" y="584"/>
                    <a:pt x="144" y="544"/>
                    <a:pt x="112" y="488"/>
                  </a:cubicBezTo>
                  <a:cubicBezTo>
                    <a:pt x="80" y="432"/>
                    <a:pt x="0" y="320"/>
                    <a:pt x="16" y="248"/>
                  </a:cubicBezTo>
                  <a:cubicBezTo>
                    <a:pt x="32" y="176"/>
                    <a:pt x="104" y="96"/>
                    <a:pt x="160" y="56"/>
                  </a:cubicBezTo>
                  <a:close/>
                </a:path>
              </a:pathLst>
            </a:custGeom>
            <a:solidFill>
              <a:srgbClr val="FFCCFF"/>
            </a:solidFill>
            <a:ln w="9525">
              <a:solidFill>
                <a:schemeClr val="tx1"/>
              </a:solidFill>
              <a:round/>
              <a:headEnd/>
              <a:tailEnd/>
            </a:ln>
          </p:spPr>
          <p:txBody>
            <a:bodyPr/>
            <a:lstStyle/>
            <a:p>
              <a:endParaRPr lang="en-US"/>
            </a:p>
          </p:txBody>
        </p:sp>
        <p:sp>
          <p:nvSpPr>
            <p:cNvPr id="26697" name="Freeform 197"/>
            <p:cNvSpPr>
              <a:spLocks/>
            </p:cNvSpPr>
            <p:nvPr/>
          </p:nvSpPr>
          <p:spPr bwMode="auto">
            <a:xfrm>
              <a:off x="2352" y="2064"/>
              <a:ext cx="600" cy="480"/>
            </a:xfrm>
            <a:custGeom>
              <a:avLst/>
              <a:gdLst>
                <a:gd name="T0" fmla="*/ 160 w 600"/>
                <a:gd name="T1" fmla="*/ 21 h 584"/>
                <a:gd name="T2" fmla="*/ 352 w 600"/>
                <a:gd name="T3" fmla="*/ 3 h 584"/>
                <a:gd name="T4" fmla="*/ 544 w 600"/>
                <a:gd name="T5" fmla="*/ 39 h 584"/>
                <a:gd name="T6" fmla="*/ 592 w 600"/>
                <a:gd name="T7" fmla="*/ 111 h 584"/>
                <a:gd name="T8" fmla="*/ 496 w 600"/>
                <a:gd name="T9" fmla="*/ 183 h 584"/>
                <a:gd name="T10" fmla="*/ 208 w 600"/>
                <a:gd name="T11" fmla="*/ 219 h 584"/>
                <a:gd name="T12" fmla="*/ 112 w 600"/>
                <a:gd name="T13" fmla="*/ 183 h 584"/>
                <a:gd name="T14" fmla="*/ 16 w 600"/>
                <a:gd name="T15" fmla="*/ 93 h 584"/>
                <a:gd name="T16" fmla="*/ 160 w 600"/>
                <a:gd name="T17" fmla="*/ 21 h 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0"/>
                <a:gd name="T28" fmla="*/ 0 h 584"/>
                <a:gd name="T29" fmla="*/ 600 w 600"/>
                <a:gd name="T30" fmla="*/ 584 h 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0" h="584">
                  <a:moveTo>
                    <a:pt x="160" y="56"/>
                  </a:moveTo>
                  <a:cubicBezTo>
                    <a:pt x="216" y="16"/>
                    <a:pt x="288" y="0"/>
                    <a:pt x="352" y="8"/>
                  </a:cubicBezTo>
                  <a:cubicBezTo>
                    <a:pt x="416" y="16"/>
                    <a:pt x="504" y="56"/>
                    <a:pt x="544" y="104"/>
                  </a:cubicBezTo>
                  <a:cubicBezTo>
                    <a:pt x="584" y="152"/>
                    <a:pt x="600" y="232"/>
                    <a:pt x="592" y="296"/>
                  </a:cubicBezTo>
                  <a:cubicBezTo>
                    <a:pt x="584" y="360"/>
                    <a:pt x="560" y="440"/>
                    <a:pt x="496" y="488"/>
                  </a:cubicBezTo>
                  <a:cubicBezTo>
                    <a:pt x="432" y="536"/>
                    <a:pt x="272" y="584"/>
                    <a:pt x="208" y="584"/>
                  </a:cubicBezTo>
                  <a:cubicBezTo>
                    <a:pt x="144" y="584"/>
                    <a:pt x="144" y="544"/>
                    <a:pt x="112" y="488"/>
                  </a:cubicBezTo>
                  <a:cubicBezTo>
                    <a:pt x="80" y="432"/>
                    <a:pt x="0" y="320"/>
                    <a:pt x="16" y="248"/>
                  </a:cubicBezTo>
                  <a:cubicBezTo>
                    <a:pt x="32" y="176"/>
                    <a:pt x="104" y="96"/>
                    <a:pt x="160" y="56"/>
                  </a:cubicBezTo>
                  <a:close/>
                </a:path>
              </a:pathLst>
            </a:custGeom>
            <a:solidFill>
              <a:srgbClr val="FFCCFF"/>
            </a:solidFill>
            <a:ln w="9525">
              <a:solidFill>
                <a:schemeClr val="tx1"/>
              </a:solidFill>
              <a:round/>
              <a:headEnd/>
              <a:tailEnd/>
            </a:ln>
          </p:spPr>
          <p:txBody>
            <a:bodyPr/>
            <a:lstStyle/>
            <a:p>
              <a:endParaRPr lang="en-US"/>
            </a:p>
          </p:txBody>
        </p:sp>
        <p:sp>
          <p:nvSpPr>
            <p:cNvPr id="26698" name="Freeform 198"/>
            <p:cNvSpPr>
              <a:spLocks/>
            </p:cNvSpPr>
            <p:nvPr/>
          </p:nvSpPr>
          <p:spPr bwMode="auto">
            <a:xfrm>
              <a:off x="1728" y="2064"/>
              <a:ext cx="600" cy="480"/>
            </a:xfrm>
            <a:custGeom>
              <a:avLst/>
              <a:gdLst>
                <a:gd name="T0" fmla="*/ 160 w 600"/>
                <a:gd name="T1" fmla="*/ 21 h 584"/>
                <a:gd name="T2" fmla="*/ 352 w 600"/>
                <a:gd name="T3" fmla="*/ 3 h 584"/>
                <a:gd name="T4" fmla="*/ 544 w 600"/>
                <a:gd name="T5" fmla="*/ 39 h 584"/>
                <a:gd name="T6" fmla="*/ 592 w 600"/>
                <a:gd name="T7" fmla="*/ 111 h 584"/>
                <a:gd name="T8" fmla="*/ 496 w 600"/>
                <a:gd name="T9" fmla="*/ 183 h 584"/>
                <a:gd name="T10" fmla="*/ 208 w 600"/>
                <a:gd name="T11" fmla="*/ 219 h 584"/>
                <a:gd name="T12" fmla="*/ 112 w 600"/>
                <a:gd name="T13" fmla="*/ 183 h 584"/>
                <a:gd name="T14" fmla="*/ 16 w 600"/>
                <a:gd name="T15" fmla="*/ 93 h 584"/>
                <a:gd name="T16" fmla="*/ 160 w 600"/>
                <a:gd name="T17" fmla="*/ 21 h 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0"/>
                <a:gd name="T28" fmla="*/ 0 h 584"/>
                <a:gd name="T29" fmla="*/ 600 w 600"/>
                <a:gd name="T30" fmla="*/ 584 h 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0" h="584">
                  <a:moveTo>
                    <a:pt x="160" y="56"/>
                  </a:moveTo>
                  <a:cubicBezTo>
                    <a:pt x="216" y="16"/>
                    <a:pt x="288" y="0"/>
                    <a:pt x="352" y="8"/>
                  </a:cubicBezTo>
                  <a:cubicBezTo>
                    <a:pt x="416" y="16"/>
                    <a:pt x="504" y="56"/>
                    <a:pt x="544" y="104"/>
                  </a:cubicBezTo>
                  <a:cubicBezTo>
                    <a:pt x="584" y="152"/>
                    <a:pt x="600" y="232"/>
                    <a:pt x="592" y="296"/>
                  </a:cubicBezTo>
                  <a:cubicBezTo>
                    <a:pt x="584" y="360"/>
                    <a:pt x="560" y="440"/>
                    <a:pt x="496" y="488"/>
                  </a:cubicBezTo>
                  <a:cubicBezTo>
                    <a:pt x="432" y="536"/>
                    <a:pt x="272" y="584"/>
                    <a:pt x="208" y="584"/>
                  </a:cubicBezTo>
                  <a:cubicBezTo>
                    <a:pt x="144" y="584"/>
                    <a:pt x="144" y="544"/>
                    <a:pt x="112" y="488"/>
                  </a:cubicBezTo>
                  <a:cubicBezTo>
                    <a:pt x="80" y="432"/>
                    <a:pt x="0" y="320"/>
                    <a:pt x="16" y="248"/>
                  </a:cubicBezTo>
                  <a:cubicBezTo>
                    <a:pt x="32" y="176"/>
                    <a:pt x="104" y="96"/>
                    <a:pt x="160" y="56"/>
                  </a:cubicBezTo>
                  <a:close/>
                </a:path>
              </a:pathLst>
            </a:custGeom>
            <a:solidFill>
              <a:srgbClr val="FFCCFF"/>
            </a:solidFill>
            <a:ln w="9525">
              <a:solidFill>
                <a:schemeClr val="tx1"/>
              </a:solidFill>
              <a:round/>
              <a:headEnd/>
              <a:tailEnd/>
            </a:ln>
          </p:spPr>
          <p:txBody>
            <a:bodyPr/>
            <a:lstStyle/>
            <a:p>
              <a:endParaRPr lang="en-US"/>
            </a:p>
          </p:txBody>
        </p:sp>
        <p:sp>
          <p:nvSpPr>
            <p:cNvPr id="26699" name="AutoShape 199"/>
            <p:cNvSpPr>
              <a:spLocks noChangeArrowheads="1"/>
            </p:cNvSpPr>
            <p:nvPr/>
          </p:nvSpPr>
          <p:spPr bwMode="auto">
            <a:xfrm>
              <a:off x="1920" y="2352"/>
              <a:ext cx="96" cy="144"/>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700" name="AutoShape 200"/>
            <p:cNvSpPr>
              <a:spLocks noChangeArrowheads="1"/>
            </p:cNvSpPr>
            <p:nvPr/>
          </p:nvSpPr>
          <p:spPr bwMode="auto">
            <a:xfrm>
              <a:off x="1824" y="2160"/>
              <a:ext cx="96" cy="144"/>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701" name="AutoShape 201"/>
            <p:cNvSpPr>
              <a:spLocks noChangeArrowheads="1"/>
            </p:cNvSpPr>
            <p:nvPr/>
          </p:nvSpPr>
          <p:spPr bwMode="auto">
            <a:xfrm>
              <a:off x="2064" y="2160"/>
              <a:ext cx="96" cy="144"/>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702" name="AutoShape 202"/>
            <p:cNvSpPr>
              <a:spLocks noChangeArrowheads="1"/>
            </p:cNvSpPr>
            <p:nvPr/>
          </p:nvSpPr>
          <p:spPr bwMode="auto">
            <a:xfrm>
              <a:off x="2160" y="2256"/>
              <a:ext cx="96" cy="144"/>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703" name="AutoShape 203"/>
            <p:cNvSpPr>
              <a:spLocks noChangeArrowheads="1"/>
            </p:cNvSpPr>
            <p:nvPr/>
          </p:nvSpPr>
          <p:spPr bwMode="auto">
            <a:xfrm>
              <a:off x="3888" y="2160"/>
              <a:ext cx="96" cy="144"/>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704" name="AutoShape 204"/>
            <p:cNvSpPr>
              <a:spLocks noChangeArrowheads="1"/>
            </p:cNvSpPr>
            <p:nvPr/>
          </p:nvSpPr>
          <p:spPr bwMode="auto">
            <a:xfrm>
              <a:off x="3936" y="2256"/>
              <a:ext cx="96" cy="144"/>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705" name="AutoShape 205"/>
            <p:cNvSpPr>
              <a:spLocks noChangeArrowheads="1"/>
            </p:cNvSpPr>
            <p:nvPr/>
          </p:nvSpPr>
          <p:spPr bwMode="auto">
            <a:xfrm>
              <a:off x="3744" y="2160"/>
              <a:ext cx="96" cy="144"/>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706" name="AutoShape 206"/>
            <p:cNvSpPr>
              <a:spLocks noChangeArrowheads="1"/>
            </p:cNvSpPr>
            <p:nvPr/>
          </p:nvSpPr>
          <p:spPr bwMode="auto">
            <a:xfrm>
              <a:off x="3744" y="2352"/>
              <a:ext cx="96" cy="144"/>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707" name="AutoShape 207"/>
            <p:cNvSpPr>
              <a:spLocks noChangeArrowheads="1"/>
            </p:cNvSpPr>
            <p:nvPr/>
          </p:nvSpPr>
          <p:spPr bwMode="auto">
            <a:xfrm>
              <a:off x="4512" y="2352"/>
              <a:ext cx="96" cy="144"/>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708" name="AutoShape 208"/>
            <p:cNvSpPr>
              <a:spLocks noChangeArrowheads="1"/>
            </p:cNvSpPr>
            <p:nvPr/>
          </p:nvSpPr>
          <p:spPr bwMode="auto">
            <a:xfrm>
              <a:off x="4608" y="2160"/>
              <a:ext cx="96" cy="144"/>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709" name="AutoShape 209"/>
            <p:cNvSpPr>
              <a:spLocks noChangeArrowheads="1"/>
            </p:cNvSpPr>
            <p:nvPr/>
          </p:nvSpPr>
          <p:spPr bwMode="auto">
            <a:xfrm>
              <a:off x="4416" y="2208"/>
              <a:ext cx="96" cy="144"/>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710" name="AutoShape 210"/>
            <p:cNvSpPr>
              <a:spLocks noChangeArrowheads="1"/>
            </p:cNvSpPr>
            <p:nvPr/>
          </p:nvSpPr>
          <p:spPr bwMode="auto">
            <a:xfrm>
              <a:off x="2544" y="2112"/>
              <a:ext cx="96" cy="144"/>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711" name="AutoShape 211"/>
            <p:cNvSpPr>
              <a:spLocks noChangeArrowheads="1"/>
            </p:cNvSpPr>
            <p:nvPr/>
          </p:nvSpPr>
          <p:spPr bwMode="auto">
            <a:xfrm>
              <a:off x="2544" y="2352"/>
              <a:ext cx="96" cy="144"/>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712" name="AutoShape 212"/>
            <p:cNvSpPr>
              <a:spLocks noChangeArrowheads="1"/>
            </p:cNvSpPr>
            <p:nvPr/>
          </p:nvSpPr>
          <p:spPr bwMode="auto">
            <a:xfrm>
              <a:off x="2736" y="2256"/>
              <a:ext cx="96" cy="144"/>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713" name="AutoShape 213"/>
            <p:cNvSpPr>
              <a:spLocks noChangeArrowheads="1"/>
            </p:cNvSpPr>
            <p:nvPr/>
          </p:nvSpPr>
          <p:spPr bwMode="auto">
            <a:xfrm>
              <a:off x="3216" y="2112"/>
              <a:ext cx="96" cy="144"/>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714" name="AutoShape 214"/>
            <p:cNvSpPr>
              <a:spLocks noChangeArrowheads="1"/>
            </p:cNvSpPr>
            <p:nvPr/>
          </p:nvSpPr>
          <p:spPr bwMode="auto">
            <a:xfrm>
              <a:off x="3072" y="2208"/>
              <a:ext cx="96" cy="144"/>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715" name="AutoShape 215"/>
            <p:cNvSpPr>
              <a:spLocks noChangeArrowheads="1"/>
            </p:cNvSpPr>
            <p:nvPr/>
          </p:nvSpPr>
          <p:spPr bwMode="auto">
            <a:xfrm>
              <a:off x="3312" y="2304"/>
              <a:ext cx="96" cy="144"/>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26716" name="AutoShape 216"/>
            <p:cNvSpPr>
              <a:spLocks noChangeArrowheads="1"/>
            </p:cNvSpPr>
            <p:nvPr/>
          </p:nvSpPr>
          <p:spPr bwMode="auto">
            <a:xfrm>
              <a:off x="3120" y="2352"/>
              <a:ext cx="96" cy="144"/>
            </a:xfrm>
            <a:prstGeom prst="irregularSeal2">
              <a:avLst/>
            </a:prstGeom>
            <a:solidFill>
              <a:srgbClr val="FFFF00"/>
            </a:solidFill>
            <a:ln w="9525">
              <a:solidFill>
                <a:schemeClr val="tx1"/>
              </a:solidFill>
              <a:miter lim="800000"/>
              <a:headEnd/>
              <a:tailEnd/>
            </a:ln>
          </p:spPr>
          <p:txBody>
            <a:bodyPr wrap="none" anchor="ctr"/>
            <a:lstStyle/>
            <a:p>
              <a:endParaRPr lang="en-US"/>
            </a:p>
          </p:txBody>
        </p:sp>
      </p:grpSp>
      <p:sp>
        <p:nvSpPr>
          <p:cNvPr id="26671" name="Text Box 217"/>
          <p:cNvSpPr txBox="1">
            <a:spLocks noChangeArrowheads="1"/>
          </p:cNvSpPr>
          <p:nvPr/>
        </p:nvSpPr>
        <p:spPr bwMode="auto">
          <a:xfrm>
            <a:off x="69850" y="3938588"/>
            <a:ext cx="8911414" cy="553998"/>
          </a:xfrm>
          <a:prstGeom prst="rect">
            <a:avLst/>
          </a:prstGeom>
          <a:noFill/>
          <a:ln w="9525" algn="ctr">
            <a:noFill/>
            <a:miter lim="800000"/>
            <a:headEnd/>
            <a:tailEnd/>
          </a:ln>
        </p:spPr>
        <p:txBody>
          <a:bodyPr wrap="none">
            <a:spAutoFit/>
          </a:bodyPr>
          <a:lstStyle/>
          <a:p>
            <a:r>
              <a:rPr lang="en-US" sz="3000" b="1" dirty="0">
                <a:solidFill>
                  <a:srgbClr val="FF0000"/>
                </a:solidFill>
                <a:effectLst>
                  <a:outerShdw blurRad="38100" dist="38100" dir="2700000" algn="tl">
                    <a:srgbClr val="000000">
                      <a:alpha val="43137"/>
                    </a:srgbClr>
                  </a:outerShdw>
                </a:effectLst>
              </a:rPr>
              <a:t>Cell necrosis as a result of a disease or trauma</a:t>
            </a:r>
          </a:p>
        </p:txBody>
      </p:sp>
      <p:sp>
        <p:nvSpPr>
          <p:cNvPr id="26672" name="AutoShape 218"/>
          <p:cNvSpPr>
            <a:spLocks noChangeArrowheads="1"/>
          </p:cNvSpPr>
          <p:nvPr/>
        </p:nvSpPr>
        <p:spPr bwMode="auto">
          <a:xfrm>
            <a:off x="7239000" y="1066800"/>
            <a:ext cx="152400" cy="152400"/>
          </a:xfrm>
          <a:prstGeom prst="irregularSeal2">
            <a:avLst/>
          </a:prstGeom>
          <a:solidFill>
            <a:srgbClr val="66FF33"/>
          </a:solidFill>
          <a:ln w="9525">
            <a:solidFill>
              <a:schemeClr val="tx1"/>
            </a:solidFill>
            <a:miter lim="800000"/>
            <a:headEnd/>
            <a:tailEnd/>
          </a:ln>
        </p:spPr>
        <p:txBody>
          <a:bodyPr wrap="none" anchor="ctr"/>
          <a:lstStyle/>
          <a:p>
            <a:endParaRPr lang="en-US"/>
          </a:p>
        </p:txBody>
      </p:sp>
      <p:sp>
        <p:nvSpPr>
          <p:cNvPr id="26673" name="AutoShape 222"/>
          <p:cNvSpPr>
            <a:spLocks noChangeArrowheads="1"/>
          </p:cNvSpPr>
          <p:nvPr/>
        </p:nvSpPr>
        <p:spPr bwMode="auto">
          <a:xfrm>
            <a:off x="3505200" y="1676400"/>
            <a:ext cx="152400" cy="152400"/>
          </a:xfrm>
          <a:prstGeom prst="irregularSeal2">
            <a:avLst/>
          </a:prstGeom>
          <a:solidFill>
            <a:srgbClr val="66FF33"/>
          </a:solidFill>
          <a:ln w="9525">
            <a:solidFill>
              <a:schemeClr val="tx1"/>
            </a:solidFill>
            <a:miter lim="800000"/>
            <a:headEnd/>
            <a:tailEnd/>
          </a:ln>
        </p:spPr>
        <p:txBody>
          <a:bodyPr wrap="none" anchor="ctr"/>
          <a:lstStyle/>
          <a:p>
            <a:endParaRPr lang="en-US"/>
          </a:p>
        </p:txBody>
      </p:sp>
      <p:sp>
        <p:nvSpPr>
          <p:cNvPr id="26674" name="AutoShape 224"/>
          <p:cNvSpPr>
            <a:spLocks noChangeArrowheads="1"/>
          </p:cNvSpPr>
          <p:nvPr/>
        </p:nvSpPr>
        <p:spPr bwMode="auto">
          <a:xfrm>
            <a:off x="5638800" y="1676400"/>
            <a:ext cx="152400" cy="152400"/>
          </a:xfrm>
          <a:prstGeom prst="irregularSeal2">
            <a:avLst/>
          </a:prstGeom>
          <a:solidFill>
            <a:srgbClr val="66FF33"/>
          </a:solidFill>
          <a:ln w="9525">
            <a:solidFill>
              <a:schemeClr val="tx1"/>
            </a:solidFill>
            <a:miter lim="800000"/>
            <a:headEnd/>
            <a:tailEnd/>
          </a:ln>
        </p:spPr>
        <p:txBody>
          <a:bodyPr wrap="none" anchor="ctr"/>
          <a:lstStyle/>
          <a:p>
            <a:endParaRPr lang="en-US"/>
          </a:p>
        </p:txBody>
      </p:sp>
      <p:sp>
        <p:nvSpPr>
          <p:cNvPr id="26675" name="AutoShape 225"/>
          <p:cNvSpPr>
            <a:spLocks noChangeArrowheads="1"/>
          </p:cNvSpPr>
          <p:nvPr/>
        </p:nvSpPr>
        <p:spPr bwMode="auto">
          <a:xfrm>
            <a:off x="4724400" y="1066800"/>
            <a:ext cx="152400" cy="152400"/>
          </a:xfrm>
          <a:prstGeom prst="irregularSeal2">
            <a:avLst/>
          </a:prstGeom>
          <a:solidFill>
            <a:srgbClr val="66FF33"/>
          </a:solidFill>
          <a:ln w="9525">
            <a:solidFill>
              <a:schemeClr val="tx1"/>
            </a:solidFill>
            <a:miter lim="800000"/>
            <a:headEnd/>
            <a:tailEnd/>
          </a:ln>
        </p:spPr>
        <p:txBody>
          <a:bodyPr wrap="none" anchor="ctr"/>
          <a:lstStyle/>
          <a:p>
            <a:endParaRPr lang="en-US"/>
          </a:p>
        </p:txBody>
      </p:sp>
      <p:sp>
        <p:nvSpPr>
          <p:cNvPr id="26676" name="AutoShape 226"/>
          <p:cNvSpPr>
            <a:spLocks noChangeArrowheads="1"/>
          </p:cNvSpPr>
          <p:nvPr/>
        </p:nvSpPr>
        <p:spPr bwMode="auto">
          <a:xfrm>
            <a:off x="4724400" y="1600200"/>
            <a:ext cx="152400" cy="152400"/>
          </a:xfrm>
          <a:prstGeom prst="irregularSeal2">
            <a:avLst/>
          </a:prstGeom>
          <a:solidFill>
            <a:srgbClr val="66FF33"/>
          </a:solidFill>
          <a:ln w="9525">
            <a:solidFill>
              <a:schemeClr val="tx1"/>
            </a:solidFill>
            <a:miter lim="800000"/>
            <a:headEnd/>
            <a:tailEnd/>
          </a:ln>
        </p:spPr>
        <p:txBody>
          <a:bodyPr wrap="none" anchor="ctr"/>
          <a:lstStyle/>
          <a:p>
            <a:endParaRPr lang="en-US"/>
          </a:p>
        </p:txBody>
      </p:sp>
      <p:sp>
        <p:nvSpPr>
          <p:cNvPr id="26677" name="AutoShape 227"/>
          <p:cNvSpPr>
            <a:spLocks noChangeArrowheads="1"/>
          </p:cNvSpPr>
          <p:nvPr/>
        </p:nvSpPr>
        <p:spPr bwMode="auto">
          <a:xfrm>
            <a:off x="3124200" y="1371600"/>
            <a:ext cx="152400" cy="152400"/>
          </a:xfrm>
          <a:prstGeom prst="irregularSeal2">
            <a:avLst/>
          </a:prstGeom>
          <a:solidFill>
            <a:srgbClr val="66FF33"/>
          </a:solidFill>
          <a:ln w="9525">
            <a:solidFill>
              <a:schemeClr val="tx1"/>
            </a:solidFill>
            <a:miter lim="800000"/>
            <a:headEnd/>
            <a:tailEnd/>
          </a:ln>
        </p:spPr>
        <p:txBody>
          <a:bodyPr wrap="none" anchor="ctr"/>
          <a:lstStyle/>
          <a:p>
            <a:endParaRPr lang="en-US"/>
          </a:p>
        </p:txBody>
      </p:sp>
      <p:sp>
        <p:nvSpPr>
          <p:cNvPr id="26678" name="AutoShape 228"/>
          <p:cNvSpPr>
            <a:spLocks noChangeArrowheads="1"/>
          </p:cNvSpPr>
          <p:nvPr/>
        </p:nvSpPr>
        <p:spPr bwMode="auto">
          <a:xfrm>
            <a:off x="6400800" y="1371600"/>
            <a:ext cx="152400" cy="152400"/>
          </a:xfrm>
          <a:prstGeom prst="irregularSeal2">
            <a:avLst/>
          </a:prstGeom>
          <a:solidFill>
            <a:srgbClr val="66FF33"/>
          </a:solidFill>
          <a:ln w="9525">
            <a:solidFill>
              <a:schemeClr val="tx1"/>
            </a:solidFill>
            <a:miter lim="800000"/>
            <a:headEnd/>
            <a:tailEnd/>
          </a:ln>
        </p:spPr>
        <p:txBody>
          <a:bodyPr wrap="none" anchor="ctr"/>
          <a:lstStyle/>
          <a:p>
            <a:endParaRPr lang="en-US"/>
          </a:p>
        </p:txBody>
      </p:sp>
      <p:sp>
        <p:nvSpPr>
          <p:cNvPr id="26679" name="AutoShape 229"/>
          <p:cNvSpPr>
            <a:spLocks noChangeArrowheads="1"/>
          </p:cNvSpPr>
          <p:nvPr/>
        </p:nvSpPr>
        <p:spPr bwMode="auto">
          <a:xfrm>
            <a:off x="7467600" y="1752600"/>
            <a:ext cx="152400" cy="152400"/>
          </a:xfrm>
          <a:prstGeom prst="irregularSeal2">
            <a:avLst/>
          </a:prstGeom>
          <a:solidFill>
            <a:srgbClr val="66FF33"/>
          </a:solidFill>
          <a:ln w="9525">
            <a:solidFill>
              <a:schemeClr val="tx1"/>
            </a:solidFill>
            <a:miter lim="800000"/>
            <a:headEnd/>
            <a:tailEnd/>
          </a:ln>
        </p:spPr>
        <p:txBody>
          <a:bodyPr wrap="none" anchor="ctr"/>
          <a:lstStyle/>
          <a:p>
            <a:endParaRPr lang="en-US"/>
          </a:p>
        </p:txBody>
      </p:sp>
      <p:sp>
        <p:nvSpPr>
          <p:cNvPr id="26680" name="AutoShape 230"/>
          <p:cNvSpPr>
            <a:spLocks noChangeArrowheads="1"/>
          </p:cNvSpPr>
          <p:nvPr/>
        </p:nvSpPr>
        <p:spPr bwMode="auto">
          <a:xfrm>
            <a:off x="7239000" y="4876800"/>
            <a:ext cx="152400" cy="152400"/>
          </a:xfrm>
          <a:prstGeom prst="irregularSeal2">
            <a:avLst/>
          </a:prstGeom>
          <a:solidFill>
            <a:srgbClr val="66FF33"/>
          </a:solidFill>
          <a:ln w="9525">
            <a:solidFill>
              <a:schemeClr val="tx1"/>
            </a:solidFill>
            <a:miter lim="800000"/>
            <a:headEnd/>
            <a:tailEnd/>
          </a:ln>
        </p:spPr>
        <p:txBody>
          <a:bodyPr wrap="none" anchor="ctr"/>
          <a:lstStyle/>
          <a:p>
            <a:endParaRPr lang="en-US"/>
          </a:p>
        </p:txBody>
      </p:sp>
      <p:sp>
        <p:nvSpPr>
          <p:cNvPr id="26681" name="AutoShape 231"/>
          <p:cNvSpPr>
            <a:spLocks noChangeArrowheads="1"/>
          </p:cNvSpPr>
          <p:nvPr/>
        </p:nvSpPr>
        <p:spPr bwMode="auto">
          <a:xfrm>
            <a:off x="4114800" y="5029200"/>
            <a:ext cx="152400" cy="152400"/>
          </a:xfrm>
          <a:prstGeom prst="irregularSeal2">
            <a:avLst/>
          </a:prstGeom>
          <a:solidFill>
            <a:srgbClr val="66FF33"/>
          </a:solidFill>
          <a:ln w="9525">
            <a:solidFill>
              <a:schemeClr val="tx1"/>
            </a:solidFill>
            <a:miter lim="800000"/>
            <a:headEnd/>
            <a:tailEnd/>
          </a:ln>
        </p:spPr>
        <p:txBody>
          <a:bodyPr wrap="none" anchor="ctr"/>
          <a:lstStyle/>
          <a:p>
            <a:endParaRPr lang="en-US"/>
          </a:p>
        </p:txBody>
      </p:sp>
      <p:sp>
        <p:nvSpPr>
          <p:cNvPr id="26682" name="AutoShape 232"/>
          <p:cNvSpPr>
            <a:spLocks noChangeArrowheads="1"/>
          </p:cNvSpPr>
          <p:nvPr/>
        </p:nvSpPr>
        <p:spPr bwMode="auto">
          <a:xfrm>
            <a:off x="3505200" y="5410200"/>
            <a:ext cx="152400" cy="152400"/>
          </a:xfrm>
          <a:prstGeom prst="irregularSeal2">
            <a:avLst/>
          </a:prstGeom>
          <a:solidFill>
            <a:srgbClr val="66FF33"/>
          </a:solidFill>
          <a:ln w="9525">
            <a:solidFill>
              <a:schemeClr val="tx1"/>
            </a:solidFill>
            <a:miter lim="800000"/>
            <a:headEnd/>
            <a:tailEnd/>
          </a:ln>
        </p:spPr>
        <p:txBody>
          <a:bodyPr wrap="none" anchor="ctr"/>
          <a:lstStyle/>
          <a:p>
            <a:endParaRPr lang="en-US"/>
          </a:p>
        </p:txBody>
      </p:sp>
      <p:sp>
        <p:nvSpPr>
          <p:cNvPr id="26683" name="AutoShape 233"/>
          <p:cNvSpPr>
            <a:spLocks noChangeArrowheads="1"/>
          </p:cNvSpPr>
          <p:nvPr/>
        </p:nvSpPr>
        <p:spPr bwMode="auto">
          <a:xfrm>
            <a:off x="5486400" y="4724400"/>
            <a:ext cx="152400" cy="152400"/>
          </a:xfrm>
          <a:prstGeom prst="irregularSeal2">
            <a:avLst/>
          </a:prstGeom>
          <a:solidFill>
            <a:srgbClr val="66FF33"/>
          </a:solidFill>
          <a:ln w="9525">
            <a:solidFill>
              <a:schemeClr val="tx1"/>
            </a:solidFill>
            <a:miter lim="800000"/>
            <a:headEnd/>
            <a:tailEnd/>
          </a:ln>
        </p:spPr>
        <p:txBody>
          <a:bodyPr wrap="none" anchor="ctr"/>
          <a:lstStyle/>
          <a:p>
            <a:endParaRPr lang="en-US"/>
          </a:p>
        </p:txBody>
      </p:sp>
      <p:sp>
        <p:nvSpPr>
          <p:cNvPr id="26684" name="AutoShape 234"/>
          <p:cNvSpPr>
            <a:spLocks noChangeArrowheads="1"/>
          </p:cNvSpPr>
          <p:nvPr/>
        </p:nvSpPr>
        <p:spPr bwMode="auto">
          <a:xfrm>
            <a:off x="5638800" y="5410200"/>
            <a:ext cx="152400" cy="152400"/>
          </a:xfrm>
          <a:prstGeom prst="irregularSeal2">
            <a:avLst/>
          </a:prstGeom>
          <a:solidFill>
            <a:srgbClr val="66FF33"/>
          </a:solidFill>
          <a:ln w="9525">
            <a:solidFill>
              <a:schemeClr val="tx1"/>
            </a:solidFill>
            <a:miter lim="800000"/>
            <a:headEnd/>
            <a:tailEnd/>
          </a:ln>
        </p:spPr>
        <p:txBody>
          <a:bodyPr wrap="none" anchor="ctr"/>
          <a:lstStyle/>
          <a:p>
            <a:endParaRPr lang="en-US"/>
          </a:p>
        </p:txBody>
      </p:sp>
      <p:sp>
        <p:nvSpPr>
          <p:cNvPr id="26685" name="AutoShape 236"/>
          <p:cNvSpPr>
            <a:spLocks noChangeArrowheads="1"/>
          </p:cNvSpPr>
          <p:nvPr/>
        </p:nvSpPr>
        <p:spPr bwMode="auto">
          <a:xfrm>
            <a:off x="4724400" y="5334000"/>
            <a:ext cx="152400" cy="152400"/>
          </a:xfrm>
          <a:prstGeom prst="irregularSeal2">
            <a:avLst/>
          </a:prstGeom>
          <a:solidFill>
            <a:srgbClr val="66FF33"/>
          </a:solidFill>
          <a:ln w="9525">
            <a:solidFill>
              <a:schemeClr val="tx1"/>
            </a:solidFill>
            <a:miter lim="800000"/>
            <a:headEnd/>
            <a:tailEnd/>
          </a:ln>
        </p:spPr>
        <p:txBody>
          <a:bodyPr wrap="none" anchor="ctr"/>
          <a:lstStyle/>
          <a:p>
            <a:endParaRPr lang="en-US"/>
          </a:p>
        </p:txBody>
      </p:sp>
      <p:sp>
        <p:nvSpPr>
          <p:cNvPr id="26686" name="AutoShape 237"/>
          <p:cNvSpPr>
            <a:spLocks noChangeArrowheads="1"/>
          </p:cNvSpPr>
          <p:nvPr/>
        </p:nvSpPr>
        <p:spPr bwMode="auto">
          <a:xfrm>
            <a:off x="3124200" y="4953000"/>
            <a:ext cx="152400" cy="152400"/>
          </a:xfrm>
          <a:prstGeom prst="irregularSeal2">
            <a:avLst/>
          </a:prstGeom>
          <a:solidFill>
            <a:srgbClr val="66FF33"/>
          </a:solidFill>
          <a:ln w="9525">
            <a:solidFill>
              <a:schemeClr val="tx1"/>
            </a:solidFill>
            <a:miter lim="800000"/>
            <a:headEnd/>
            <a:tailEnd/>
          </a:ln>
        </p:spPr>
        <p:txBody>
          <a:bodyPr wrap="none" anchor="ctr"/>
          <a:lstStyle/>
          <a:p>
            <a:endParaRPr lang="en-US"/>
          </a:p>
        </p:txBody>
      </p:sp>
      <p:sp>
        <p:nvSpPr>
          <p:cNvPr id="26687" name="AutoShape 238"/>
          <p:cNvSpPr>
            <a:spLocks noChangeArrowheads="1"/>
          </p:cNvSpPr>
          <p:nvPr/>
        </p:nvSpPr>
        <p:spPr bwMode="auto">
          <a:xfrm>
            <a:off x="6400800" y="4953000"/>
            <a:ext cx="152400" cy="152400"/>
          </a:xfrm>
          <a:prstGeom prst="irregularSeal2">
            <a:avLst/>
          </a:prstGeom>
          <a:solidFill>
            <a:srgbClr val="66FF33"/>
          </a:solidFill>
          <a:ln w="9525">
            <a:solidFill>
              <a:schemeClr val="tx1"/>
            </a:solidFill>
            <a:miter lim="800000"/>
            <a:headEnd/>
            <a:tailEnd/>
          </a:ln>
        </p:spPr>
        <p:txBody>
          <a:bodyPr wrap="none" anchor="ctr"/>
          <a:lstStyle/>
          <a:p>
            <a:endParaRPr lang="en-US"/>
          </a:p>
        </p:txBody>
      </p:sp>
      <p:sp>
        <p:nvSpPr>
          <p:cNvPr id="26688" name="AutoShape 239"/>
          <p:cNvSpPr>
            <a:spLocks noChangeArrowheads="1"/>
          </p:cNvSpPr>
          <p:nvPr/>
        </p:nvSpPr>
        <p:spPr bwMode="auto">
          <a:xfrm>
            <a:off x="7467600" y="5334000"/>
            <a:ext cx="152400" cy="152400"/>
          </a:xfrm>
          <a:prstGeom prst="irregularSeal2">
            <a:avLst/>
          </a:prstGeom>
          <a:solidFill>
            <a:srgbClr val="66FF33"/>
          </a:solidFill>
          <a:ln w="9525">
            <a:solidFill>
              <a:schemeClr val="tx1"/>
            </a:solidFill>
            <a:miter lim="800000"/>
            <a:headEnd/>
            <a:tailEnd/>
          </a:ln>
        </p:spPr>
        <p:txBody>
          <a:bodyPr wrap="none" anchor="ctr"/>
          <a:lstStyle/>
          <a:p>
            <a:endParaRPr lang="en-US"/>
          </a:p>
        </p:txBody>
      </p:sp>
      <p:sp>
        <p:nvSpPr>
          <p:cNvPr id="26689" name="Slide Number Placeholder 118"/>
          <p:cNvSpPr>
            <a:spLocks noGrp="1"/>
          </p:cNvSpPr>
          <p:nvPr>
            <p:ph type="sldNum" sz="quarter" idx="12"/>
          </p:nvPr>
        </p:nvSpPr>
        <p:spPr>
          <a:noFill/>
        </p:spPr>
        <p:txBody>
          <a:bodyPr/>
          <a:lstStyle/>
          <a:p>
            <a:fld id="{2940E1CC-FF58-46B5-9C42-FC01F1F2B496}" type="slidenum">
              <a:rPr lang="ar-SA" smtClean="0">
                <a:latin typeface="Arial" pitchFamily="34" charset="0"/>
                <a:cs typeface="Arial" pitchFamily="34" charset="0"/>
              </a:rPr>
              <a:pPr/>
              <a:t>29</a:t>
            </a:fld>
            <a:endParaRPr lang="en-US"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3.33333E-6 2.22222E-6 L 3.33333E-6 -0.08334 " pathEditMode="relative" rAng="0" ptsTypes="AA">
                                      <p:cBhvr>
                                        <p:cTn id="6" dur="1000" fill="hold"/>
                                        <p:tgtEl>
                                          <p:spTgt spid="41076"/>
                                        </p:tgtEl>
                                        <p:attrNameLst>
                                          <p:attrName>ppt_x</p:attrName>
                                          <p:attrName>ppt_y</p:attrName>
                                        </p:attrNameLst>
                                      </p:cBhvr>
                                      <p:rCtr x="0" y="-42"/>
                                    </p:animMotion>
                                  </p:childTnLst>
                                </p:cTn>
                              </p:par>
                              <p:par>
                                <p:cTn id="7" presetID="64" presetClass="path" presetSubtype="0" accel="50000" decel="50000" fill="hold" grpId="0" nodeType="withEffect">
                                  <p:stCondLst>
                                    <p:cond delay="0"/>
                                  </p:stCondLst>
                                  <p:childTnLst>
                                    <p:animMotion origin="layout" path="M 3.33333E-6 7.40741E-7 L 0.025 -0.19745 " pathEditMode="relative" rAng="0" ptsTypes="AA">
                                      <p:cBhvr>
                                        <p:cTn id="8" dur="1000" fill="hold"/>
                                        <p:tgtEl>
                                          <p:spTgt spid="41069"/>
                                        </p:tgtEl>
                                        <p:attrNameLst>
                                          <p:attrName>ppt_x</p:attrName>
                                          <p:attrName>ppt_y</p:attrName>
                                        </p:attrNameLst>
                                      </p:cBhvr>
                                      <p:rCtr x="13" y="-99"/>
                                    </p:animMotion>
                                  </p:childTnLst>
                                </p:cTn>
                              </p:par>
                              <p:par>
                                <p:cTn id="9" presetID="64" presetClass="path" presetSubtype="0" accel="50000" decel="50000" fill="hold" grpId="0" nodeType="withEffect">
                                  <p:stCondLst>
                                    <p:cond delay="0"/>
                                  </p:stCondLst>
                                  <p:childTnLst>
                                    <p:animMotion origin="layout" path="M -3.33333E-6 -3.7037E-7 L -0.01666 -0.17662 " pathEditMode="relative" rAng="0" ptsTypes="AA">
                                      <p:cBhvr>
                                        <p:cTn id="10" dur="1000" fill="hold"/>
                                        <p:tgtEl>
                                          <p:spTgt spid="41075"/>
                                        </p:tgtEl>
                                        <p:attrNameLst>
                                          <p:attrName>ppt_x</p:attrName>
                                          <p:attrName>ppt_y</p:attrName>
                                        </p:attrNameLst>
                                      </p:cBhvr>
                                      <p:rCtr x="-8" y="-88"/>
                                    </p:animMotion>
                                  </p:childTnLst>
                                </p:cTn>
                              </p:par>
                              <p:par>
                                <p:cTn id="11" presetID="64" presetClass="path" presetSubtype="0" accel="50000" decel="50000" fill="hold" grpId="0" nodeType="withEffect">
                                  <p:stCondLst>
                                    <p:cond delay="0"/>
                                  </p:stCondLst>
                                  <p:childTnLst>
                                    <p:animMotion origin="layout" path="M -3.33333E-6 -4.44444E-6 L -0.00833 -0.10555 " pathEditMode="relative" rAng="0" ptsTypes="AA">
                                      <p:cBhvr>
                                        <p:cTn id="12" dur="1000" fill="hold"/>
                                        <p:tgtEl>
                                          <p:spTgt spid="41077"/>
                                        </p:tgtEl>
                                        <p:attrNameLst>
                                          <p:attrName>ppt_x</p:attrName>
                                          <p:attrName>ppt_y</p:attrName>
                                        </p:attrNameLst>
                                      </p:cBhvr>
                                      <p:rCtr x="-4" y="-53"/>
                                    </p:animMotion>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41074"/>
                                        </p:tgtEl>
                                      </p:cBhvr>
                                    </p:animEffect>
                                    <p:set>
                                      <p:cBhvr>
                                        <p:cTn id="17" dur="1" fill="hold">
                                          <p:stCondLst>
                                            <p:cond delay="499"/>
                                          </p:stCondLst>
                                        </p:cTn>
                                        <p:tgtEl>
                                          <p:spTgt spid="4107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1145"/>
                                        </p:tgtEl>
                                        <p:attrNameLst>
                                          <p:attrName>style.visibility</p:attrName>
                                        </p:attrNameLst>
                                      </p:cBhvr>
                                      <p:to>
                                        <p:strVal val="visible"/>
                                      </p:to>
                                    </p:set>
                                  </p:childTnLst>
                                  <p:subTnLst>
                                    <p:set>
                                      <p:cBhvr override="childStyle">
                                        <p:cTn dur="1" fill="hold" display="0" masterRel="nextClick" afterEffect="1"/>
                                        <p:tgtEl>
                                          <p:spTgt spid="41145"/>
                                        </p:tgtEl>
                                        <p:attrNameLst>
                                          <p:attrName>style.visibility</p:attrName>
                                        </p:attrNameLst>
                                      </p:cBhvr>
                                      <p:to>
                                        <p:strVal val="hidden"/>
                                      </p:to>
                                    </p:set>
                                  </p:subTnLst>
                                </p:cTn>
                              </p:par>
                              <p:par>
                                <p:cTn id="22" presetID="1" presetClass="entr" presetSubtype="0" fill="hold" grpId="0" nodeType="withEffect">
                                  <p:stCondLst>
                                    <p:cond delay="0"/>
                                  </p:stCondLst>
                                  <p:childTnLst>
                                    <p:set>
                                      <p:cBhvr>
                                        <p:cTn id="23" dur="1" fill="hold">
                                          <p:stCondLst>
                                            <p:cond delay="0"/>
                                          </p:stCondLst>
                                        </p:cTn>
                                        <p:tgtEl>
                                          <p:spTgt spid="41146"/>
                                        </p:tgtEl>
                                        <p:attrNameLst>
                                          <p:attrName>style.visibility</p:attrName>
                                        </p:attrNameLst>
                                      </p:cBhvr>
                                      <p:to>
                                        <p:strVal val="visible"/>
                                      </p:to>
                                    </p:set>
                                  </p:childTnLst>
                                  <p:subTnLst>
                                    <p:set>
                                      <p:cBhvr override="childStyle">
                                        <p:cTn dur="1" fill="hold" display="0" masterRel="nextClick" afterEffect="1"/>
                                        <p:tgtEl>
                                          <p:spTgt spid="41146"/>
                                        </p:tgtEl>
                                        <p:attrNameLst>
                                          <p:attrName>style.visibility</p:attrName>
                                        </p:attrNameLst>
                                      </p:cBhvr>
                                      <p:to>
                                        <p:strVal val="hidden"/>
                                      </p:to>
                                    </p:set>
                                  </p:subTnLst>
                                </p:cTn>
                              </p:par>
                              <p:par>
                                <p:cTn id="24" presetID="1" presetClass="entr" presetSubtype="0" fill="hold" grpId="0" nodeType="withEffect">
                                  <p:stCondLst>
                                    <p:cond delay="0"/>
                                  </p:stCondLst>
                                  <p:childTnLst>
                                    <p:set>
                                      <p:cBhvr>
                                        <p:cTn id="25" dur="1" fill="hold">
                                          <p:stCondLst>
                                            <p:cond delay="0"/>
                                          </p:stCondLst>
                                        </p:cTn>
                                        <p:tgtEl>
                                          <p:spTgt spid="41147"/>
                                        </p:tgtEl>
                                        <p:attrNameLst>
                                          <p:attrName>style.visibility</p:attrName>
                                        </p:attrNameLst>
                                      </p:cBhvr>
                                      <p:to>
                                        <p:strVal val="visible"/>
                                      </p:to>
                                    </p:set>
                                  </p:childTnLst>
                                  <p:subTnLst>
                                    <p:set>
                                      <p:cBhvr override="childStyle">
                                        <p:cTn dur="1" fill="hold" display="0" masterRel="nextClick" afterEffect="1"/>
                                        <p:tgtEl>
                                          <p:spTgt spid="41147"/>
                                        </p:tgtEl>
                                        <p:attrNameLst>
                                          <p:attrName>style.visibility</p:attrName>
                                        </p:attrNameLst>
                                      </p:cBhvr>
                                      <p:to>
                                        <p:strVal val="hidden"/>
                                      </p:to>
                                    </p:set>
                                  </p:subTnLst>
                                </p:cTn>
                              </p:par>
                              <p:par>
                                <p:cTn id="26" presetID="1" presetClass="entr" presetSubtype="0" fill="hold" grpId="0" nodeType="withEffect">
                                  <p:stCondLst>
                                    <p:cond delay="0"/>
                                  </p:stCondLst>
                                  <p:childTnLst>
                                    <p:set>
                                      <p:cBhvr>
                                        <p:cTn id="27" dur="1" fill="hold">
                                          <p:stCondLst>
                                            <p:cond delay="0"/>
                                          </p:stCondLst>
                                        </p:cTn>
                                        <p:tgtEl>
                                          <p:spTgt spid="41148"/>
                                        </p:tgtEl>
                                        <p:attrNameLst>
                                          <p:attrName>style.visibility</p:attrName>
                                        </p:attrNameLst>
                                      </p:cBhvr>
                                      <p:to>
                                        <p:strVal val="visible"/>
                                      </p:to>
                                    </p:set>
                                  </p:childTnLst>
                                  <p:subTnLst>
                                    <p:set>
                                      <p:cBhvr override="childStyle">
                                        <p:cTn dur="1" fill="hold" display="0" masterRel="nextClick" afterEffect="1"/>
                                        <p:tgtEl>
                                          <p:spTgt spid="41148"/>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3"/>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41139"/>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1124"/>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113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64" presetClass="path" presetSubtype="0" accel="50000" decel="50000" fill="hold" grpId="0" nodeType="clickEffect">
                                  <p:stCondLst>
                                    <p:cond delay="0"/>
                                  </p:stCondLst>
                                  <p:childTnLst>
                                    <p:animMotion origin="layout" path="M 0 -4.81481E-6 L 0.00729 -0.20856 " pathEditMode="relative" rAng="0" ptsTypes="AA">
                                      <p:cBhvr>
                                        <p:cTn id="41" dur="1000" fill="hold"/>
                                        <p:tgtEl>
                                          <p:spTgt spid="41125"/>
                                        </p:tgtEl>
                                        <p:attrNameLst>
                                          <p:attrName>ppt_x</p:attrName>
                                          <p:attrName>ppt_y</p:attrName>
                                        </p:attrNameLst>
                                      </p:cBhvr>
                                      <p:rCtr x="4" y="-104"/>
                                    </p:animMotion>
                                  </p:childTnLst>
                                </p:cTn>
                              </p:par>
                              <p:par>
                                <p:cTn id="42" presetID="64" presetClass="path" presetSubtype="0" accel="50000" decel="50000" fill="hold" grpId="0" nodeType="withEffect">
                                  <p:stCondLst>
                                    <p:cond delay="0"/>
                                  </p:stCondLst>
                                  <p:childTnLst>
                                    <p:animMotion origin="layout" path="M 3.33333E-6 4.07407E-6 L -0.00834 -0.14329 " pathEditMode="relative" rAng="0" ptsTypes="AA">
                                      <p:cBhvr>
                                        <p:cTn id="43" dur="1000" fill="hold"/>
                                        <p:tgtEl>
                                          <p:spTgt spid="41126"/>
                                        </p:tgtEl>
                                        <p:attrNameLst>
                                          <p:attrName>ppt_x</p:attrName>
                                          <p:attrName>ppt_y</p:attrName>
                                        </p:attrNameLst>
                                      </p:cBhvr>
                                      <p:rCtr x="-4" y="-72"/>
                                    </p:animMotion>
                                  </p:childTnLst>
                                </p:cTn>
                              </p:par>
                              <p:par>
                                <p:cTn id="44" presetID="64" presetClass="path" presetSubtype="0" accel="50000" decel="50000" fill="hold" grpId="0" nodeType="withEffect">
                                  <p:stCondLst>
                                    <p:cond delay="0"/>
                                  </p:stCondLst>
                                  <p:childTnLst>
                                    <p:animMotion origin="layout" path="M 0 -1.11111E-6 L 0 -0.09444 " pathEditMode="relative" rAng="0" ptsTypes="AA">
                                      <p:cBhvr>
                                        <p:cTn id="45" dur="1000" fill="hold"/>
                                        <p:tgtEl>
                                          <p:spTgt spid="41128"/>
                                        </p:tgtEl>
                                        <p:attrNameLst>
                                          <p:attrName>ppt_x</p:attrName>
                                          <p:attrName>ppt_y</p:attrName>
                                        </p:attrNameLst>
                                      </p:cBhvr>
                                      <p:rCtr x="0" y="-47"/>
                                    </p:animMotion>
                                  </p:childTnLst>
                                </p:cTn>
                              </p:par>
                              <p:par>
                                <p:cTn id="46" presetID="64" presetClass="path" presetSubtype="0" accel="50000" decel="50000" fill="hold" grpId="0" nodeType="withEffect">
                                  <p:stCondLst>
                                    <p:cond delay="0"/>
                                  </p:stCondLst>
                                  <p:childTnLst>
                                    <p:animMotion origin="layout" path="M -3.33333E-6 7.40741E-7 L 0.0073 -0.20857 " pathEditMode="relative" rAng="0" ptsTypes="AA">
                                      <p:cBhvr>
                                        <p:cTn id="47" dur="1000" fill="hold"/>
                                        <p:tgtEl>
                                          <p:spTgt spid="41130"/>
                                        </p:tgtEl>
                                        <p:attrNameLst>
                                          <p:attrName>ppt_x</p:attrName>
                                          <p:attrName>ppt_y</p:attrName>
                                        </p:attrNameLst>
                                      </p:cBhvr>
                                      <p:rCtr x="4" y="-104"/>
                                    </p:animMotion>
                                  </p:childTnLst>
                                </p:cTn>
                              </p:par>
                              <p:par>
                                <p:cTn id="48" presetID="64" presetClass="path" presetSubtype="0" accel="50000" decel="50000" fill="hold" grpId="0" nodeType="withEffect">
                                  <p:stCondLst>
                                    <p:cond delay="0"/>
                                  </p:stCondLst>
                                  <p:childTnLst>
                                    <p:animMotion origin="layout" path="M -3.33333E-6 0.00185 L -0.00833 -0.20972 " pathEditMode="relative" rAng="0" ptsTypes="AA">
                                      <p:cBhvr>
                                        <p:cTn id="49" dur="1000" fill="hold"/>
                                        <p:tgtEl>
                                          <p:spTgt spid="41131"/>
                                        </p:tgtEl>
                                        <p:attrNameLst>
                                          <p:attrName>ppt_x</p:attrName>
                                          <p:attrName>ppt_y</p:attrName>
                                        </p:attrNameLst>
                                      </p:cBhvr>
                                      <p:rCtr x="-4" y="-106"/>
                                    </p:animMotion>
                                  </p:childTnLst>
                                </p:cTn>
                              </p:par>
                              <p:par>
                                <p:cTn id="50" presetID="64" presetClass="path" presetSubtype="0" accel="50000" decel="50000" fill="hold" grpId="0" nodeType="withEffect">
                                  <p:stCondLst>
                                    <p:cond delay="0"/>
                                  </p:stCondLst>
                                  <p:childTnLst>
                                    <p:animMotion origin="layout" path="M 0 -1.11111E-6 L 0 -0.06111 " pathEditMode="relative" rAng="0" ptsTypes="AA">
                                      <p:cBhvr>
                                        <p:cTn id="51" dur="1000" fill="hold"/>
                                        <p:tgtEl>
                                          <p:spTgt spid="41133"/>
                                        </p:tgtEl>
                                        <p:attrNameLst>
                                          <p:attrName>ppt_x</p:attrName>
                                          <p:attrName>ppt_y</p:attrName>
                                        </p:attrNameLst>
                                      </p:cBhvr>
                                      <p:rCtr x="0" y="-31"/>
                                    </p:animMotion>
                                  </p:childTnLst>
                                </p:cTn>
                              </p:par>
                              <p:par>
                                <p:cTn id="52" presetID="64" presetClass="path" presetSubtype="0" accel="50000" decel="50000" fill="hold" grpId="0" nodeType="withEffect">
                                  <p:stCondLst>
                                    <p:cond delay="0"/>
                                  </p:stCondLst>
                                  <p:childTnLst>
                                    <p:animMotion origin="layout" path="M -3.33333E-6 7.40741E-7 L 0.0073 -0.20857 " pathEditMode="relative" rAng="0" ptsTypes="AA">
                                      <p:cBhvr>
                                        <p:cTn id="53" dur="1000" fill="hold"/>
                                        <p:tgtEl>
                                          <p:spTgt spid="41135"/>
                                        </p:tgtEl>
                                        <p:attrNameLst>
                                          <p:attrName>ppt_x</p:attrName>
                                          <p:attrName>ppt_y</p:attrName>
                                        </p:attrNameLst>
                                      </p:cBhvr>
                                      <p:rCtr x="4" y="-104"/>
                                    </p:animMotion>
                                  </p:childTnLst>
                                </p:cTn>
                              </p:par>
                              <p:par>
                                <p:cTn id="54" presetID="64" presetClass="path" presetSubtype="0" accel="50000" decel="50000" fill="hold" grpId="0" nodeType="withEffect">
                                  <p:stCondLst>
                                    <p:cond delay="0"/>
                                  </p:stCondLst>
                                  <p:childTnLst>
                                    <p:animMotion origin="layout" path="M 1.11022E-16 1.11111E-6 L -0.00833 -0.14375 " pathEditMode="relative" rAng="0" ptsTypes="AA">
                                      <p:cBhvr>
                                        <p:cTn id="55" dur="1000" fill="hold"/>
                                        <p:tgtEl>
                                          <p:spTgt spid="41136"/>
                                        </p:tgtEl>
                                        <p:attrNameLst>
                                          <p:attrName>ppt_x</p:attrName>
                                          <p:attrName>ppt_y</p:attrName>
                                        </p:attrNameLst>
                                      </p:cBhvr>
                                      <p:rCtr x="-4" y="-72"/>
                                    </p:animMotion>
                                  </p:childTnLst>
                                </p:cTn>
                              </p:par>
                              <p:par>
                                <p:cTn id="56" presetID="64" presetClass="path" presetSubtype="0" accel="50000" decel="50000" fill="hold" grpId="0" nodeType="withEffect">
                                  <p:stCondLst>
                                    <p:cond delay="0"/>
                                  </p:stCondLst>
                                  <p:childTnLst>
                                    <p:animMotion origin="layout" path="M 0 -1.11111E-6 L 0 -0.09444 " pathEditMode="relative" rAng="0" ptsTypes="AA">
                                      <p:cBhvr>
                                        <p:cTn id="57" dur="1000" fill="hold"/>
                                        <p:tgtEl>
                                          <p:spTgt spid="41138"/>
                                        </p:tgtEl>
                                        <p:attrNameLst>
                                          <p:attrName>ppt_x</p:attrName>
                                          <p:attrName>ppt_y</p:attrName>
                                        </p:attrNameLst>
                                      </p:cBhvr>
                                      <p:rCtr x="0" y="-47"/>
                                    </p:animMotion>
                                  </p:childTnLst>
                                </p:cTn>
                              </p:par>
                              <p:par>
                                <p:cTn id="58" presetID="64" presetClass="path" presetSubtype="0" accel="50000" decel="50000" fill="hold" grpId="0" nodeType="withEffect">
                                  <p:stCondLst>
                                    <p:cond delay="0"/>
                                  </p:stCondLst>
                                  <p:childTnLst>
                                    <p:animMotion origin="layout" path="M 0 4.44444E-6 L 0 -0.19445 " pathEditMode="relative" rAng="0" ptsTypes="AA">
                                      <p:cBhvr>
                                        <p:cTn id="59" dur="1000" fill="hold"/>
                                        <p:tgtEl>
                                          <p:spTgt spid="41140"/>
                                        </p:tgtEl>
                                        <p:attrNameLst>
                                          <p:attrName>ppt_x</p:attrName>
                                          <p:attrName>ppt_y</p:attrName>
                                        </p:attrNameLst>
                                      </p:cBhvr>
                                      <p:rCtr x="0" y="-97"/>
                                    </p:animMotion>
                                  </p:childTnLst>
                                </p:cTn>
                              </p:par>
                              <p:par>
                                <p:cTn id="60" presetID="64" presetClass="path" presetSubtype="0" accel="50000" decel="50000" fill="hold" grpId="0" nodeType="withEffect">
                                  <p:stCondLst>
                                    <p:cond delay="0"/>
                                  </p:stCondLst>
                                  <p:childTnLst>
                                    <p:animMotion origin="layout" path="M 3.33333E-6 3.33333E-6 L -0.00834 -0.17848 " pathEditMode="relative" rAng="0" ptsTypes="AA">
                                      <p:cBhvr>
                                        <p:cTn id="61" dur="1000" fill="hold"/>
                                        <p:tgtEl>
                                          <p:spTgt spid="41141"/>
                                        </p:tgtEl>
                                        <p:attrNameLst>
                                          <p:attrName>ppt_x</p:attrName>
                                          <p:attrName>ppt_y</p:attrName>
                                        </p:attrNameLst>
                                      </p:cBhvr>
                                      <p:rCtr x="-4" y="-89"/>
                                    </p:animMotion>
                                  </p:childTnLst>
                                </p:cTn>
                              </p:par>
                              <p:par>
                                <p:cTn id="62" presetID="64" presetClass="path" presetSubtype="0" accel="50000" decel="50000" fill="hold" grpId="0" nodeType="withEffect">
                                  <p:stCondLst>
                                    <p:cond delay="0"/>
                                  </p:stCondLst>
                                  <p:childTnLst>
                                    <p:animMotion origin="layout" path="M 0 -1.11111E-6 L 0 -0.09444 " pathEditMode="relative" rAng="0" ptsTypes="AA">
                                      <p:cBhvr>
                                        <p:cTn id="63" dur="1000" fill="hold"/>
                                        <p:tgtEl>
                                          <p:spTgt spid="41143"/>
                                        </p:tgtEl>
                                        <p:attrNameLst>
                                          <p:attrName>ppt_x</p:attrName>
                                          <p:attrName>ppt_y</p:attrName>
                                        </p:attrNameLst>
                                      </p:cBhvr>
                                      <p:rCtr x="0" y="-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6" grpId="0" animBg="1"/>
      <p:bldP spid="41074" grpId="0" animBg="1"/>
      <p:bldP spid="41069" grpId="0" animBg="1"/>
      <p:bldP spid="41075" grpId="0" animBg="1"/>
      <p:bldP spid="41077" grpId="0" animBg="1"/>
      <p:bldP spid="41124" grpId="0" animBg="1"/>
      <p:bldP spid="41125" grpId="0" animBg="1"/>
      <p:bldP spid="41126" grpId="0" animBg="1"/>
      <p:bldP spid="41128" grpId="0" animBg="1"/>
      <p:bldP spid="41130" grpId="0" animBg="1"/>
      <p:bldP spid="41131" grpId="0" animBg="1"/>
      <p:bldP spid="41133" grpId="0" animBg="1"/>
      <p:bldP spid="41134" grpId="0" animBg="1"/>
      <p:bldP spid="41135" grpId="0" animBg="1"/>
      <p:bldP spid="41136" grpId="0" animBg="1"/>
      <p:bldP spid="41138" grpId="0" animBg="1"/>
      <p:bldP spid="41139" grpId="0" animBg="1"/>
      <p:bldP spid="41140" grpId="0" animBg="1"/>
      <p:bldP spid="41141" grpId="0" animBg="1"/>
      <p:bldP spid="41143" grpId="0" animBg="1"/>
      <p:bldP spid="41145" grpId="0" animBg="1"/>
      <p:bldP spid="41146" grpId="0" animBg="1"/>
      <p:bldP spid="41147" grpId="0" animBg="1"/>
      <p:bldP spid="4114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9144000" cy="5376672"/>
          </a:xfrm>
        </p:spPr>
        <p:txBody>
          <a:bodyPr>
            <a:normAutofit/>
          </a:bodyPr>
          <a:lstStyle/>
          <a:p>
            <a:pPr>
              <a:buFontTx/>
              <a:buChar char="-"/>
            </a:pPr>
            <a:r>
              <a:rPr lang="en-US" sz="1800" b="1" dirty="0" smtClean="0">
                <a:solidFill>
                  <a:srgbClr val="002060"/>
                </a:solidFill>
              </a:rPr>
              <a:t>The second major hepatic system is the </a:t>
            </a:r>
            <a:r>
              <a:rPr lang="en-US" sz="1800" b="1" dirty="0" err="1" smtClean="0">
                <a:solidFill>
                  <a:srgbClr val="002060"/>
                </a:solidFill>
              </a:rPr>
              <a:t>hepatobiliary</a:t>
            </a:r>
            <a:r>
              <a:rPr lang="en-US" sz="1800" b="1" dirty="0" smtClean="0">
                <a:solidFill>
                  <a:srgbClr val="002060"/>
                </a:solidFill>
              </a:rPr>
              <a:t> system</a:t>
            </a:r>
            <a:r>
              <a:rPr lang="en-US" sz="1800" dirty="0" smtClean="0"/>
              <a:t>, which is concerned with the </a:t>
            </a:r>
            <a:r>
              <a:rPr lang="en-US" sz="1800" dirty="0" smtClean="0">
                <a:solidFill>
                  <a:srgbClr val="00B050"/>
                </a:solidFill>
              </a:rPr>
              <a:t>metabolism of </a:t>
            </a:r>
            <a:r>
              <a:rPr lang="en-US" sz="1800" dirty="0" err="1" smtClean="0">
                <a:solidFill>
                  <a:srgbClr val="00B050"/>
                </a:solidFill>
              </a:rPr>
              <a:t>bilirubin</a:t>
            </a:r>
            <a:r>
              <a:rPr lang="en-US" sz="1800" dirty="0" smtClean="0"/>
              <a:t>, a process that involves transport of </a:t>
            </a:r>
            <a:r>
              <a:rPr lang="en-US" sz="1800" dirty="0" err="1" smtClean="0"/>
              <a:t>bilirubin</a:t>
            </a:r>
            <a:r>
              <a:rPr lang="en-US" sz="1800" dirty="0" smtClean="0"/>
              <a:t> into the </a:t>
            </a:r>
            <a:r>
              <a:rPr lang="en-US" sz="1800" dirty="0" err="1" smtClean="0"/>
              <a:t>hepatocyte</a:t>
            </a:r>
            <a:r>
              <a:rPr lang="en-US" sz="1800" dirty="0" smtClean="0"/>
              <a:t> and its conjugation to </a:t>
            </a:r>
            <a:r>
              <a:rPr lang="en-US" sz="1800" dirty="0" err="1" smtClean="0"/>
              <a:t>glucuronic</a:t>
            </a:r>
            <a:r>
              <a:rPr lang="en-US" sz="1800" dirty="0" smtClean="0"/>
              <a:t> acid and its secretion into bile </a:t>
            </a:r>
            <a:r>
              <a:rPr lang="en-US" sz="1800" dirty="0" err="1" smtClean="0"/>
              <a:t>canaliculi</a:t>
            </a:r>
            <a:r>
              <a:rPr lang="en-US" sz="1800" dirty="0" smtClean="0"/>
              <a:t> and the </a:t>
            </a:r>
            <a:r>
              <a:rPr lang="en-US" sz="1800" dirty="0" err="1" smtClean="0"/>
              <a:t>enterohepatic</a:t>
            </a:r>
            <a:r>
              <a:rPr lang="en-US" sz="1800" dirty="0" smtClean="0"/>
              <a:t> system.</a:t>
            </a:r>
          </a:p>
          <a:p>
            <a:pPr>
              <a:buFontTx/>
              <a:buChar char="-"/>
            </a:pPr>
            <a:r>
              <a:rPr lang="en-US" sz="1800" b="1" dirty="0" smtClean="0">
                <a:solidFill>
                  <a:srgbClr val="002060"/>
                </a:solidFill>
              </a:rPr>
              <a:t>Last is the </a:t>
            </a:r>
            <a:r>
              <a:rPr lang="en-US" sz="1800" b="1" dirty="0" err="1" smtClean="0">
                <a:solidFill>
                  <a:srgbClr val="002060"/>
                </a:solidFill>
              </a:rPr>
              <a:t>reticuloendothelial</a:t>
            </a:r>
            <a:r>
              <a:rPr lang="en-US" sz="1800" b="1" dirty="0" smtClean="0">
                <a:solidFill>
                  <a:srgbClr val="002060"/>
                </a:solidFill>
              </a:rPr>
              <a:t> system—that is, </a:t>
            </a:r>
            <a:r>
              <a:rPr lang="en-US" sz="1800" b="1" dirty="0" err="1" smtClean="0">
                <a:solidFill>
                  <a:srgbClr val="002060"/>
                </a:solidFill>
              </a:rPr>
              <a:t>Kupffer</a:t>
            </a:r>
            <a:r>
              <a:rPr lang="en-US" sz="1800" b="1" dirty="0" smtClean="0">
                <a:solidFill>
                  <a:srgbClr val="002060"/>
                </a:solidFill>
              </a:rPr>
              <a:t> cells</a:t>
            </a:r>
            <a:r>
              <a:rPr lang="en-US" sz="1800" dirty="0" smtClean="0"/>
              <a:t>. These are a form of macrophage involved:</a:t>
            </a:r>
          </a:p>
          <a:p>
            <a:pPr>
              <a:buNone/>
            </a:pPr>
            <a:r>
              <a:rPr lang="en-US" sz="1800" dirty="0" smtClean="0"/>
              <a:t>   (a) with </a:t>
            </a:r>
            <a:r>
              <a:rPr lang="en-US" sz="1800" dirty="0" smtClean="0">
                <a:solidFill>
                  <a:srgbClr val="00B050"/>
                </a:solidFill>
              </a:rPr>
              <a:t>the immune system</a:t>
            </a:r>
            <a:r>
              <a:rPr lang="en-US" sz="1800" dirty="0" smtClean="0"/>
              <a:t>, including being a major site of defense </a:t>
            </a:r>
            <a:r>
              <a:rPr lang="en-US" sz="1800" dirty="0" smtClean="0">
                <a:solidFill>
                  <a:srgbClr val="00B050"/>
                </a:solidFill>
              </a:rPr>
              <a:t>against intestinal bacteria </a:t>
            </a:r>
            <a:r>
              <a:rPr lang="en-US" sz="1800" dirty="0" smtClean="0"/>
              <a:t>and the primary location for removal of antigen–antibody complexes from the circulation.</a:t>
            </a:r>
          </a:p>
          <a:p>
            <a:pPr>
              <a:buNone/>
            </a:pPr>
            <a:r>
              <a:rPr lang="en-US" sz="1800" dirty="0" smtClean="0"/>
              <a:t>   (b) with the </a:t>
            </a:r>
            <a:r>
              <a:rPr lang="en-US" sz="1800" dirty="0" smtClean="0">
                <a:solidFill>
                  <a:srgbClr val="00B050"/>
                </a:solidFill>
              </a:rPr>
              <a:t>breakdown of hemoglobin </a:t>
            </a:r>
            <a:r>
              <a:rPr lang="en-US" sz="1800" dirty="0" smtClean="0"/>
              <a:t>from dead erythrocytes, giving rise to </a:t>
            </a:r>
            <a:r>
              <a:rPr lang="en-US" sz="1800" dirty="0" err="1" smtClean="0"/>
              <a:t>bilirubin</a:t>
            </a:r>
            <a:r>
              <a:rPr lang="en-US" sz="1800" dirty="0" smtClean="0"/>
              <a:t>, which, together with </a:t>
            </a:r>
            <a:r>
              <a:rPr lang="en-US" sz="1800" dirty="0" err="1" smtClean="0"/>
              <a:t>bilirubin</a:t>
            </a:r>
            <a:r>
              <a:rPr lang="en-US" sz="1800" dirty="0" smtClean="0"/>
              <a:t> from the spleen, enters the </a:t>
            </a:r>
            <a:r>
              <a:rPr lang="en-US" sz="1800" dirty="0" err="1" smtClean="0"/>
              <a:t>hepatocyte</a:t>
            </a:r>
            <a:r>
              <a:rPr lang="en-US" sz="1800" dirty="0" smtClean="0"/>
              <a:t>.</a:t>
            </a:r>
            <a:endParaRPr lang="en-US" sz="1700" u="sng" dirty="0"/>
          </a:p>
        </p:txBody>
      </p:sp>
      <p:sp>
        <p:nvSpPr>
          <p:cNvPr id="3" name="Slide Number Placeholder 2"/>
          <p:cNvSpPr>
            <a:spLocks noGrp="1"/>
          </p:cNvSpPr>
          <p:nvPr>
            <p:ph type="sldNum" sz="quarter" idx="12"/>
          </p:nvPr>
        </p:nvSpPr>
        <p:spPr/>
        <p:txBody>
          <a:bodyPr/>
          <a:lstStyle/>
          <a:p>
            <a:fld id="{E7CECFE1-B73F-41B5-84FE-29F72CFB386B}" type="slidenum">
              <a:rPr lang="en-US" smtClean="0"/>
              <a:pPr/>
              <a:t>3</a:t>
            </a:fld>
            <a:endParaRPr lang="en-US"/>
          </a:p>
        </p:txBody>
      </p:sp>
      <p:sp>
        <p:nvSpPr>
          <p:cNvPr id="4" name="Title 3"/>
          <p:cNvSpPr>
            <a:spLocks noGrp="1"/>
          </p:cNvSpPr>
          <p:nvPr>
            <p:ph type="title"/>
          </p:nvPr>
        </p:nvSpPr>
        <p:spPr/>
        <p:txBody>
          <a:bodyPr/>
          <a:lstStyle/>
          <a:p>
            <a:r>
              <a:rPr lang="en-US" dirty="0" smtClean="0"/>
              <a:t>NORMAL LIVER FUNCTION</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7384"/>
            <a:ext cx="9144000" cy="6858000"/>
          </a:xfrm>
        </p:spPr>
        <p:txBody>
          <a:bodyPr>
            <a:normAutofit/>
          </a:bodyPr>
          <a:lstStyle/>
          <a:p>
            <a:pPr algn="ctr">
              <a:buNone/>
            </a:pPr>
            <a:r>
              <a:rPr lang="en-US" sz="3200" b="1" dirty="0" smtClean="0">
                <a:latin typeface="StoneSans-Semibold"/>
              </a:rPr>
              <a:t>Cellular Locations of Enzymes </a:t>
            </a:r>
          </a:p>
          <a:p>
            <a:endParaRPr lang="en-US" sz="1600" dirty="0" smtClean="0"/>
          </a:p>
          <a:p>
            <a:r>
              <a:rPr lang="en-US" sz="1600" dirty="0" err="1" smtClean="0">
                <a:solidFill>
                  <a:srgbClr val="0070C0"/>
                </a:solidFill>
              </a:rPr>
              <a:t>Cytoplasmic</a:t>
            </a:r>
            <a:r>
              <a:rPr lang="en-US" sz="1600" dirty="0" smtClean="0"/>
              <a:t> enzymes include lactate </a:t>
            </a:r>
            <a:r>
              <a:rPr lang="en-US" sz="1600" dirty="0" err="1" smtClean="0"/>
              <a:t>dehydrogenase</a:t>
            </a:r>
            <a:r>
              <a:rPr lang="en-US" sz="1600" dirty="0" smtClean="0"/>
              <a:t> (</a:t>
            </a:r>
            <a:r>
              <a:rPr lang="en-US" sz="1600" dirty="0" smtClean="0">
                <a:solidFill>
                  <a:srgbClr val="0070C0"/>
                </a:solidFill>
              </a:rPr>
              <a:t>LD</a:t>
            </a:r>
            <a:r>
              <a:rPr lang="en-US" sz="1600" dirty="0" smtClean="0"/>
              <a:t>), </a:t>
            </a:r>
            <a:r>
              <a:rPr lang="en-US" sz="1600" dirty="0" err="1" smtClean="0"/>
              <a:t>aspartate</a:t>
            </a:r>
            <a:r>
              <a:rPr lang="en-US" sz="1600" dirty="0" smtClean="0"/>
              <a:t> </a:t>
            </a:r>
            <a:r>
              <a:rPr lang="en-US" sz="1600" dirty="0" err="1" smtClean="0"/>
              <a:t>aminotransferase</a:t>
            </a:r>
            <a:r>
              <a:rPr lang="en-US" sz="1600" dirty="0" smtClean="0"/>
              <a:t> (</a:t>
            </a:r>
            <a:r>
              <a:rPr lang="en-US" sz="1600" dirty="0" smtClean="0">
                <a:solidFill>
                  <a:srgbClr val="0070C0"/>
                </a:solidFill>
              </a:rPr>
              <a:t>AST</a:t>
            </a:r>
            <a:r>
              <a:rPr lang="en-US" sz="1600" dirty="0" smtClean="0"/>
              <a:t>), and </a:t>
            </a:r>
            <a:r>
              <a:rPr lang="en-US" sz="1600" dirty="0" err="1" smtClean="0"/>
              <a:t>alanine</a:t>
            </a:r>
            <a:r>
              <a:rPr lang="en-US" sz="1600" dirty="0" smtClean="0"/>
              <a:t> </a:t>
            </a:r>
            <a:r>
              <a:rPr lang="en-US" sz="1600" dirty="0" err="1" smtClean="0"/>
              <a:t>aminotransferase</a:t>
            </a:r>
            <a:r>
              <a:rPr lang="en-US" sz="1600" dirty="0" smtClean="0"/>
              <a:t> (</a:t>
            </a:r>
            <a:r>
              <a:rPr lang="en-US" sz="1600" dirty="0" smtClean="0">
                <a:solidFill>
                  <a:srgbClr val="0070C0"/>
                </a:solidFill>
              </a:rPr>
              <a:t>ALT</a:t>
            </a:r>
            <a:r>
              <a:rPr lang="en-US" sz="1600" dirty="0" smtClean="0"/>
              <a:t>).</a:t>
            </a:r>
          </a:p>
          <a:p>
            <a:r>
              <a:rPr lang="en-US" sz="1600" dirty="0" smtClean="0">
                <a:solidFill>
                  <a:srgbClr val="C00000"/>
                </a:solidFill>
              </a:rPr>
              <a:t>Mitochondrial enzymes</a:t>
            </a:r>
            <a:r>
              <a:rPr lang="en-US" sz="1600" dirty="0" smtClean="0"/>
              <a:t>, such as the </a:t>
            </a:r>
            <a:r>
              <a:rPr lang="en-US" sz="1600" dirty="0" smtClean="0">
                <a:solidFill>
                  <a:srgbClr val="C00000"/>
                </a:solidFill>
              </a:rPr>
              <a:t>mitochondrial </a:t>
            </a:r>
            <a:r>
              <a:rPr lang="en-US" sz="1600" dirty="0" err="1" smtClean="0">
                <a:solidFill>
                  <a:srgbClr val="C00000"/>
                </a:solidFill>
              </a:rPr>
              <a:t>isoenzyme</a:t>
            </a:r>
            <a:r>
              <a:rPr lang="en-US" sz="1600" dirty="0" smtClean="0">
                <a:solidFill>
                  <a:srgbClr val="C00000"/>
                </a:solidFill>
              </a:rPr>
              <a:t> of AST</a:t>
            </a:r>
            <a:r>
              <a:rPr lang="en-US" sz="1600" dirty="0" smtClean="0"/>
              <a:t>, are released with mitochondrial damage.</a:t>
            </a:r>
          </a:p>
          <a:p>
            <a:r>
              <a:rPr lang="en-US" sz="1600" dirty="0" err="1" smtClean="0">
                <a:solidFill>
                  <a:srgbClr val="7030A0"/>
                </a:solidFill>
              </a:rPr>
              <a:t>Canalicular</a:t>
            </a:r>
            <a:r>
              <a:rPr lang="en-US" sz="1600" dirty="0" smtClean="0"/>
              <a:t> enzymes, such as </a:t>
            </a:r>
            <a:r>
              <a:rPr lang="en-US" sz="1600" dirty="0" smtClean="0">
                <a:solidFill>
                  <a:srgbClr val="7030A0"/>
                </a:solidFill>
              </a:rPr>
              <a:t>alkaline </a:t>
            </a:r>
            <a:r>
              <a:rPr lang="en-US" sz="1600" dirty="0" err="1" smtClean="0">
                <a:solidFill>
                  <a:srgbClr val="7030A0"/>
                </a:solidFill>
              </a:rPr>
              <a:t>phosphatase</a:t>
            </a:r>
            <a:r>
              <a:rPr lang="en-US" sz="1600" dirty="0" smtClean="0">
                <a:solidFill>
                  <a:srgbClr val="7030A0"/>
                </a:solidFill>
              </a:rPr>
              <a:t> and γ-</a:t>
            </a:r>
            <a:r>
              <a:rPr lang="en-US" sz="1600" dirty="0" err="1" smtClean="0">
                <a:solidFill>
                  <a:srgbClr val="7030A0"/>
                </a:solidFill>
              </a:rPr>
              <a:t>glutamyl</a:t>
            </a:r>
            <a:r>
              <a:rPr lang="en-US" sz="1600" dirty="0" smtClean="0">
                <a:solidFill>
                  <a:srgbClr val="7030A0"/>
                </a:solidFill>
              </a:rPr>
              <a:t> </a:t>
            </a:r>
            <a:r>
              <a:rPr lang="en-US" sz="1600" dirty="0" err="1" smtClean="0">
                <a:solidFill>
                  <a:srgbClr val="7030A0"/>
                </a:solidFill>
              </a:rPr>
              <a:t>transferase</a:t>
            </a:r>
            <a:r>
              <a:rPr lang="en-US" sz="1600" dirty="0" smtClean="0">
                <a:solidFill>
                  <a:srgbClr val="7030A0"/>
                </a:solidFill>
              </a:rPr>
              <a:t> (GGT), </a:t>
            </a:r>
            <a:r>
              <a:rPr lang="en-US" sz="1600" dirty="0" smtClean="0"/>
              <a:t>are increased by obstructive processes.</a:t>
            </a:r>
            <a:endParaRPr lang="en-US" sz="1600" b="1" dirty="0" smtClean="0">
              <a:solidFill>
                <a:srgbClr val="7030A0"/>
              </a:solidFill>
            </a:endParaRPr>
          </a:p>
        </p:txBody>
      </p:sp>
      <p:sp>
        <p:nvSpPr>
          <p:cNvPr id="6" name="Slide Number Placeholder 5"/>
          <p:cNvSpPr>
            <a:spLocks noGrp="1"/>
          </p:cNvSpPr>
          <p:nvPr>
            <p:ph type="sldNum" sz="quarter" idx="12"/>
          </p:nvPr>
        </p:nvSpPr>
        <p:spPr/>
        <p:txBody>
          <a:bodyPr/>
          <a:lstStyle/>
          <a:p>
            <a:fld id="{E7CECFE1-B73F-41B5-84FE-29F72CFB386B}" type="slidenum">
              <a:rPr lang="en-US" smtClean="0"/>
              <a:pPr/>
              <a:t>30</a:t>
            </a:fld>
            <a:endParaRPr lang="en-US"/>
          </a:p>
        </p:txBody>
      </p:sp>
      <p:pic>
        <p:nvPicPr>
          <p:cNvPr id="5122" name="Picture 2"/>
          <p:cNvPicPr>
            <a:picLocks noChangeAspect="1" noChangeArrowheads="1"/>
          </p:cNvPicPr>
          <p:nvPr/>
        </p:nvPicPr>
        <p:blipFill>
          <a:blip r:embed="rId2" cstate="print"/>
          <a:srcRect l="11077" t="8485" r="51271" b="5769"/>
          <a:stretch>
            <a:fillRect/>
          </a:stretch>
        </p:blipFill>
        <p:spPr bwMode="auto">
          <a:xfrm>
            <a:off x="1475656" y="2420888"/>
            <a:ext cx="6048672" cy="4437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9144000" cy="4972008"/>
          </a:xfrm>
        </p:spPr>
        <p:txBody>
          <a:bodyPr>
            <a:normAutofit/>
          </a:bodyPr>
          <a:lstStyle/>
          <a:p>
            <a:r>
              <a:rPr lang="en-US" sz="1800" b="1" dirty="0" smtClean="0"/>
              <a:t>AST</a:t>
            </a:r>
            <a:r>
              <a:rPr lang="en-US" sz="1800" dirty="0" smtClean="0"/>
              <a:t> </a:t>
            </a:r>
            <a:r>
              <a:rPr lang="en-US" sz="1800" dirty="0" smtClean="0"/>
              <a:t>is ubiquitously distributed in the body tissues, including the </a:t>
            </a:r>
            <a:r>
              <a:rPr lang="en-US" sz="1800" u="sng" dirty="0" smtClean="0"/>
              <a:t>heart and muscle</a:t>
            </a:r>
            <a:r>
              <a:rPr lang="en-US" sz="1800" dirty="0" smtClean="0"/>
              <a:t>, whereas </a:t>
            </a:r>
            <a:r>
              <a:rPr lang="en-US" sz="1800" b="1" dirty="0" smtClean="0"/>
              <a:t>ALT</a:t>
            </a:r>
            <a:r>
              <a:rPr lang="en-US" sz="1800" dirty="0" smtClean="0"/>
              <a:t> is found primarily in the </a:t>
            </a:r>
            <a:r>
              <a:rPr lang="en-US" sz="1800" u="sng" dirty="0" smtClean="0"/>
              <a:t>liver</a:t>
            </a:r>
            <a:r>
              <a:rPr lang="en-US" sz="1800" dirty="0" smtClean="0"/>
              <a:t>, although significant amounts are also present in the </a:t>
            </a:r>
            <a:r>
              <a:rPr lang="en-US" sz="1800" u="sng" dirty="0" smtClean="0"/>
              <a:t>kidney</a:t>
            </a:r>
            <a:r>
              <a:rPr lang="en-US" sz="1800" dirty="0" smtClean="0"/>
              <a:t>.</a:t>
            </a:r>
          </a:p>
          <a:p>
            <a:r>
              <a:rPr lang="en-US" sz="1800" dirty="0" smtClean="0"/>
              <a:t>Total </a:t>
            </a:r>
            <a:r>
              <a:rPr lang="en-US" sz="1800" dirty="0" err="1" smtClean="0"/>
              <a:t>cytoplasmic</a:t>
            </a:r>
            <a:r>
              <a:rPr lang="en-US" sz="1800" dirty="0" smtClean="0"/>
              <a:t> AST is present in highest activity in </a:t>
            </a:r>
            <a:r>
              <a:rPr lang="en-US" sz="1800" dirty="0" err="1" smtClean="0"/>
              <a:t>hepatocytes</a:t>
            </a:r>
            <a:r>
              <a:rPr lang="en-US" sz="1800" dirty="0" smtClean="0"/>
              <a:t>, with a cell AST level approximately </a:t>
            </a:r>
            <a:r>
              <a:rPr lang="en-US" sz="1800" dirty="0" smtClean="0">
                <a:solidFill>
                  <a:srgbClr val="FF0000"/>
                </a:solidFill>
              </a:rPr>
              <a:t>7000 times that in plasma</a:t>
            </a:r>
            <a:r>
              <a:rPr lang="en-US" sz="1800" dirty="0" smtClean="0"/>
              <a:t>. ALT is also present in highest activity in </a:t>
            </a:r>
            <a:r>
              <a:rPr lang="en-US" sz="1800" dirty="0" err="1" smtClean="0"/>
              <a:t>hepatocytes</a:t>
            </a:r>
            <a:r>
              <a:rPr lang="en-US" sz="1800" dirty="0" smtClean="0"/>
              <a:t>, with </a:t>
            </a:r>
            <a:r>
              <a:rPr lang="en-US" sz="1800" dirty="0" smtClean="0">
                <a:solidFill>
                  <a:srgbClr val="FF0000"/>
                </a:solidFill>
              </a:rPr>
              <a:t>a cell ALT level approximately 3000 times that in plasma</a:t>
            </a:r>
            <a:r>
              <a:rPr lang="en-US" sz="1800" dirty="0" smtClean="0"/>
              <a:t>. With pyridoxine deficiency, hepatic synthesis of ALT is impaired.</a:t>
            </a:r>
          </a:p>
          <a:p>
            <a:r>
              <a:rPr lang="en-US" sz="1800" dirty="0" smtClean="0"/>
              <a:t>In </a:t>
            </a:r>
            <a:r>
              <a:rPr lang="en-US" sz="1800" dirty="0" smtClean="0">
                <a:solidFill>
                  <a:srgbClr val="C00000"/>
                </a:solidFill>
              </a:rPr>
              <a:t>alcoholic hepatitis </a:t>
            </a:r>
            <a:r>
              <a:rPr lang="en-US" sz="1800" dirty="0" smtClean="0"/>
              <a:t>because, </a:t>
            </a:r>
            <a:r>
              <a:rPr lang="en-US" sz="1800" dirty="0" smtClean="0"/>
              <a:t>both enzymes become significantly elevated such that </a:t>
            </a:r>
            <a:r>
              <a:rPr lang="en-US" sz="1800" u="sng" dirty="0" smtClean="0"/>
              <a:t>AST levels are higher than those for ALT</a:t>
            </a:r>
            <a:r>
              <a:rPr lang="en-US" sz="1800" u="sng" dirty="0" smtClean="0"/>
              <a:t>.</a:t>
            </a:r>
          </a:p>
          <a:p>
            <a:r>
              <a:rPr lang="en-US" sz="1800" b="1" dirty="0" smtClean="0"/>
              <a:t>Also, AST has a index role in </a:t>
            </a:r>
            <a:r>
              <a:rPr lang="en-US" sz="1800" b="1" u="sng" dirty="0" err="1" smtClean="0"/>
              <a:t>hepatotoxic</a:t>
            </a:r>
            <a:r>
              <a:rPr lang="en-US" sz="1800" b="1" u="sng" dirty="0" smtClean="0"/>
              <a:t> drug using and monitoring</a:t>
            </a:r>
            <a:r>
              <a:rPr lang="en-US" sz="1800" b="1" dirty="0" smtClean="0"/>
              <a:t>. Three fold increase in AST activity is an indicator for STOP.</a:t>
            </a:r>
            <a:endParaRPr lang="en-US" sz="1700" b="1" dirty="0"/>
          </a:p>
        </p:txBody>
      </p:sp>
      <p:sp>
        <p:nvSpPr>
          <p:cNvPr id="4" name="Title 3"/>
          <p:cNvSpPr>
            <a:spLocks noGrp="1"/>
          </p:cNvSpPr>
          <p:nvPr>
            <p:ph type="title"/>
          </p:nvPr>
        </p:nvSpPr>
        <p:spPr/>
        <p:txBody>
          <a:bodyPr>
            <a:normAutofit fontScale="90000"/>
          </a:bodyPr>
          <a:lstStyle/>
          <a:p>
            <a:r>
              <a:rPr lang="en-US" sz="4400" i="1" dirty="0" smtClean="0">
                <a:solidFill>
                  <a:srgbClr val="002060"/>
                </a:solidFill>
                <a:latin typeface="StoneSans-SemiboldItalic"/>
              </a:rPr>
              <a:t>1- </a:t>
            </a:r>
            <a:r>
              <a:rPr lang="en-US" sz="4400" i="1" dirty="0" err="1" smtClean="0">
                <a:solidFill>
                  <a:srgbClr val="002060"/>
                </a:solidFill>
                <a:latin typeface="StoneSans-SemiboldItalic"/>
              </a:rPr>
              <a:t>Aminotransferases</a:t>
            </a:r>
            <a:r>
              <a:rPr lang="en-US" sz="4400" i="1" dirty="0" smtClean="0">
                <a:solidFill>
                  <a:srgbClr val="002060"/>
                </a:solidFill>
                <a:latin typeface="StoneSans-SemiboldItalic"/>
              </a:rPr>
              <a:t> (</a:t>
            </a:r>
            <a:r>
              <a:rPr lang="en-US" sz="4400" i="1" dirty="0" err="1" smtClean="0">
                <a:solidFill>
                  <a:srgbClr val="002060"/>
                </a:solidFill>
                <a:latin typeface="StoneSans-SemiboldItalic"/>
              </a:rPr>
              <a:t>Transaminases</a:t>
            </a:r>
            <a:r>
              <a:rPr lang="en-US" sz="4400" i="1" dirty="0" smtClean="0">
                <a:solidFill>
                  <a:srgbClr val="002060"/>
                </a:solidFill>
                <a:latin typeface="StoneSans-SemiboldItalic"/>
              </a:rPr>
              <a:t>): ALT &amp; AST</a:t>
            </a:r>
            <a:endParaRPr lang="en-US" dirty="0">
              <a:solidFill>
                <a:srgbClr val="002060"/>
              </a:solidFill>
            </a:endParaRPr>
          </a:p>
        </p:txBody>
      </p:sp>
      <p:sp>
        <p:nvSpPr>
          <p:cNvPr id="8" name="Slide Number Placeholder 2"/>
          <p:cNvSpPr>
            <a:spLocks noGrp="1"/>
          </p:cNvSpPr>
          <p:nvPr>
            <p:ph type="sldNum" sz="quarter" idx="12"/>
          </p:nvPr>
        </p:nvSpPr>
        <p:spPr>
          <a:xfrm>
            <a:off x="8647272" y="6407944"/>
            <a:ext cx="365760" cy="365125"/>
          </a:xfrm>
        </p:spPr>
        <p:txBody>
          <a:bodyPr/>
          <a:lstStyle/>
          <a:p>
            <a:fld id="{E7CECFE1-B73F-41B5-84FE-29F72CFB386B}" type="slidenum">
              <a:rPr lang="en-US" smtClean="0"/>
              <a:pPr/>
              <a:t>31</a:t>
            </a:fld>
            <a:endParaRPr lang="en-US"/>
          </a:p>
        </p:txBody>
      </p:sp>
      <p:pic>
        <p:nvPicPr>
          <p:cNvPr id="17" name="Picture 2"/>
          <p:cNvPicPr>
            <a:picLocks noChangeAspect="1" noChangeArrowheads="1"/>
          </p:cNvPicPr>
          <p:nvPr/>
        </p:nvPicPr>
        <p:blipFill>
          <a:blip r:embed="rId2" cstate="print"/>
          <a:srcRect l="22102" t="33094" r="58471" b="16803"/>
          <a:stretch>
            <a:fillRect/>
          </a:stretch>
        </p:blipFill>
        <p:spPr bwMode="auto">
          <a:xfrm>
            <a:off x="2771800" y="1719329"/>
            <a:ext cx="3528392" cy="5138672"/>
          </a:xfrm>
          <a:prstGeom prst="rect">
            <a:avLst/>
          </a:prstGeom>
          <a:noFill/>
          <a:ln w="9525">
            <a:noFill/>
            <a:miter lim="800000"/>
            <a:headEnd/>
            <a:tailEnd/>
          </a:ln>
        </p:spPr>
      </p:pic>
      <p:sp>
        <p:nvSpPr>
          <p:cNvPr id="18" name="TextBox 17"/>
          <p:cNvSpPr txBox="1"/>
          <p:nvPr/>
        </p:nvSpPr>
        <p:spPr>
          <a:xfrm>
            <a:off x="3707904" y="2996952"/>
            <a:ext cx="869149" cy="369332"/>
          </a:xfrm>
          <a:prstGeom prst="rect">
            <a:avLst/>
          </a:prstGeom>
          <a:noFill/>
        </p:spPr>
        <p:txBody>
          <a:bodyPr wrap="none" rtlCol="0">
            <a:spAutoFit/>
          </a:bodyPr>
          <a:lstStyle/>
          <a:p>
            <a:r>
              <a:rPr lang="en-US" b="1" dirty="0" smtClean="0">
                <a:solidFill>
                  <a:srgbClr val="FF0000"/>
                </a:solidFill>
              </a:rPr>
              <a:t>B</a:t>
            </a:r>
            <a:r>
              <a:rPr lang="en-US" b="1" baseline="-25000" dirty="0" smtClean="0">
                <a:solidFill>
                  <a:srgbClr val="FF0000"/>
                </a:solidFill>
              </a:rPr>
              <a:t>6</a:t>
            </a:r>
            <a:r>
              <a:rPr lang="en-US" b="1" dirty="0" smtClean="0">
                <a:solidFill>
                  <a:srgbClr val="FF0000"/>
                </a:solidFill>
              </a:rPr>
              <a:t>PO4</a:t>
            </a:r>
            <a:endParaRPr lang="en-US" b="1" dirty="0">
              <a:solidFill>
                <a:srgbClr val="FF0000"/>
              </a:solidFill>
            </a:endParaRPr>
          </a:p>
        </p:txBody>
      </p:sp>
      <p:sp>
        <p:nvSpPr>
          <p:cNvPr id="19" name="TextBox 18"/>
          <p:cNvSpPr txBox="1"/>
          <p:nvPr/>
        </p:nvSpPr>
        <p:spPr>
          <a:xfrm>
            <a:off x="3707904" y="5867980"/>
            <a:ext cx="869149" cy="369332"/>
          </a:xfrm>
          <a:prstGeom prst="rect">
            <a:avLst/>
          </a:prstGeom>
          <a:noFill/>
        </p:spPr>
        <p:txBody>
          <a:bodyPr wrap="none" rtlCol="0">
            <a:spAutoFit/>
          </a:bodyPr>
          <a:lstStyle/>
          <a:p>
            <a:r>
              <a:rPr lang="en-US" b="1" dirty="0" smtClean="0">
                <a:solidFill>
                  <a:srgbClr val="FF0000"/>
                </a:solidFill>
              </a:rPr>
              <a:t>B</a:t>
            </a:r>
            <a:r>
              <a:rPr lang="en-US" b="1" baseline="-25000" dirty="0" smtClean="0">
                <a:solidFill>
                  <a:srgbClr val="FF0000"/>
                </a:solidFill>
              </a:rPr>
              <a:t>6</a:t>
            </a:r>
            <a:r>
              <a:rPr lang="en-US" b="1" dirty="0" smtClean="0">
                <a:solidFill>
                  <a:srgbClr val="FF0000"/>
                </a:solidFill>
              </a:rPr>
              <a:t>PO4</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xit" presetSubtype="32" fill="hold" grpId="1" nodeType="clickEffect">
                                  <p:stCondLst>
                                    <p:cond delay="0"/>
                                  </p:stCondLst>
                                  <p:childTnLst>
                                    <p:anim calcmode="lin" valueType="num">
                                      <p:cBhvr>
                                        <p:cTn id="22" dur="500"/>
                                        <p:tgtEl>
                                          <p:spTgt spid="19"/>
                                        </p:tgtEl>
                                        <p:attrNameLst>
                                          <p:attrName>ppt_w</p:attrName>
                                        </p:attrNameLst>
                                      </p:cBhvr>
                                      <p:tavLst>
                                        <p:tav tm="0">
                                          <p:val>
                                            <p:strVal val="ppt_w"/>
                                          </p:val>
                                        </p:tav>
                                        <p:tav tm="100000">
                                          <p:val>
                                            <p:fltVal val="0"/>
                                          </p:val>
                                        </p:tav>
                                      </p:tavLst>
                                    </p:anim>
                                    <p:anim calcmode="lin" valueType="num">
                                      <p:cBhvr>
                                        <p:cTn id="23" dur="500"/>
                                        <p:tgtEl>
                                          <p:spTgt spid="19"/>
                                        </p:tgtEl>
                                        <p:attrNameLst>
                                          <p:attrName>ppt_h</p:attrName>
                                        </p:attrNameLst>
                                      </p:cBhvr>
                                      <p:tavLst>
                                        <p:tav tm="0">
                                          <p:val>
                                            <p:strVal val="ppt_h"/>
                                          </p:val>
                                        </p:tav>
                                        <p:tav tm="100000">
                                          <p:val>
                                            <p:fltVal val="0"/>
                                          </p:val>
                                        </p:tav>
                                      </p:tavLst>
                                    </p:anim>
                                    <p:set>
                                      <p:cBhvr>
                                        <p:cTn id="24" dur="1" fill="hold">
                                          <p:stCondLst>
                                            <p:cond delay="499"/>
                                          </p:stCondLst>
                                        </p:cTn>
                                        <p:tgtEl>
                                          <p:spTgt spid="19"/>
                                        </p:tgtEl>
                                        <p:attrNameLst>
                                          <p:attrName>style.visibility</p:attrName>
                                        </p:attrNameLst>
                                      </p:cBhvr>
                                      <p:to>
                                        <p:strVal val="hidden"/>
                                      </p:to>
                                    </p:set>
                                  </p:childTnLst>
                                </p:cTn>
                              </p:par>
                              <p:par>
                                <p:cTn id="25" presetID="23" presetClass="exit" presetSubtype="32" fill="hold" grpId="1" nodeType="withEffect">
                                  <p:stCondLst>
                                    <p:cond delay="0"/>
                                  </p:stCondLst>
                                  <p:childTnLst>
                                    <p:anim calcmode="lin" valueType="num">
                                      <p:cBhvr>
                                        <p:cTn id="26" dur="500"/>
                                        <p:tgtEl>
                                          <p:spTgt spid="18"/>
                                        </p:tgtEl>
                                        <p:attrNameLst>
                                          <p:attrName>ppt_w</p:attrName>
                                        </p:attrNameLst>
                                      </p:cBhvr>
                                      <p:tavLst>
                                        <p:tav tm="0">
                                          <p:val>
                                            <p:strVal val="ppt_w"/>
                                          </p:val>
                                        </p:tav>
                                        <p:tav tm="100000">
                                          <p:val>
                                            <p:fltVal val="0"/>
                                          </p:val>
                                        </p:tav>
                                      </p:tavLst>
                                    </p:anim>
                                    <p:anim calcmode="lin" valueType="num">
                                      <p:cBhvr>
                                        <p:cTn id="27" dur="500"/>
                                        <p:tgtEl>
                                          <p:spTgt spid="18"/>
                                        </p:tgtEl>
                                        <p:attrNameLst>
                                          <p:attrName>ppt_h</p:attrName>
                                        </p:attrNameLst>
                                      </p:cBhvr>
                                      <p:tavLst>
                                        <p:tav tm="0">
                                          <p:val>
                                            <p:strVal val="ppt_h"/>
                                          </p:val>
                                        </p:tav>
                                        <p:tav tm="100000">
                                          <p:val>
                                            <p:fltVal val="0"/>
                                          </p:val>
                                        </p:tav>
                                      </p:tavLst>
                                    </p:anim>
                                    <p:set>
                                      <p:cBhvr>
                                        <p:cTn id="28" dur="1" fill="hold">
                                          <p:stCondLst>
                                            <p:cond delay="499"/>
                                          </p:stCondLst>
                                        </p:cTn>
                                        <p:tgtEl>
                                          <p:spTgt spid="18"/>
                                        </p:tgtEl>
                                        <p:attrNameLst>
                                          <p:attrName>style.visibility</p:attrName>
                                        </p:attrNameLst>
                                      </p:cBhvr>
                                      <p:to>
                                        <p:strVal val="hidden"/>
                                      </p:to>
                                    </p:set>
                                  </p:childTnLst>
                                </p:cTn>
                              </p:par>
                              <p:par>
                                <p:cTn id="29" presetID="23" presetClass="exit" presetSubtype="32" fill="hold" nodeType="withEffect">
                                  <p:stCondLst>
                                    <p:cond delay="0"/>
                                  </p:stCondLst>
                                  <p:childTnLst>
                                    <p:anim calcmode="lin" valueType="num">
                                      <p:cBhvr>
                                        <p:cTn id="30" dur="500"/>
                                        <p:tgtEl>
                                          <p:spTgt spid="17"/>
                                        </p:tgtEl>
                                        <p:attrNameLst>
                                          <p:attrName>ppt_w</p:attrName>
                                        </p:attrNameLst>
                                      </p:cBhvr>
                                      <p:tavLst>
                                        <p:tav tm="0">
                                          <p:val>
                                            <p:strVal val="ppt_w"/>
                                          </p:val>
                                        </p:tav>
                                        <p:tav tm="100000">
                                          <p:val>
                                            <p:fltVal val="0"/>
                                          </p:val>
                                        </p:tav>
                                      </p:tavLst>
                                    </p:anim>
                                    <p:anim calcmode="lin" valueType="num">
                                      <p:cBhvr>
                                        <p:cTn id="31" dur="500"/>
                                        <p:tgtEl>
                                          <p:spTgt spid="17"/>
                                        </p:tgtEl>
                                        <p:attrNameLst>
                                          <p:attrName>ppt_h</p:attrName>
                                        </p:attrNameLst>
                                      </p:cBhvr>
                                      <p:tavLst>
                                        <p:tav tm="0">
                                          <p:val>
                                            <p:strVal val="ppt_h"/>
                                          </p:val>
                                        </p:tav>
                                        <p:tav tm="100000">
                                          <p:val>
                                            <p:fltVal val="0"/>
                                          </p:val>
                                        </p:tav>
                                      </p:tavLst>
                                    </p:anim>
                                    <p:set>
                                      <p:cBhvr>
                                        <p:cTn id="3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19"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52736"/>
            <a:ext cx="9144000" cy="5400600"/>
          </a:xfrm>
        </p:spPr>
        <p:txBody>
          <a:bodyPr>
            <a:normAutofit/>
          </a:bodyPr>
          <a:lstStyle/>
          <a:p>
            <a:r>
              <a:rPr lang="en-US" sz="1600" dirty="0" smtClean="0"/>
              <a:t>With most forms of acute </a:t>
            </a:r>
            <a:r>
              <a:rPr lang="en-US" sz="1600" dirty="0" err="1" smtClean="0"/>
              <a:t>hepatocellular</a:t>
            </a:r>
            <a:r>
              <a:rPr lang="en-US" sz="1600" dirty="0" smtClean="0"/>
              <a:t> injury, such as </a:t>
            </a:r>
            <a:r>
              <a:rPr lang="en-US" sz="1600" b="1" dirty="0" smtClean="0"/>
              <a:t>hepatitis</a:t>
            </a:r>
            <a:r>
              <a:rPr lang="en-US" sz="1600" dirty="0" smtClean="0"/>
              <a:t>, AST will be higher than ALT initially because of the higher activity of AST in </a:t>
            </a:r>
            <a:r>
              <a:rPr lang="en-US" sz="1600" dirty="0" err="1" smtClean="0"/>
              <a:t>hepatocytes</a:t>
            </a:r>
            <a:r>
              <a:rPr lang="en-US" sz="1600" dirty="0" smtClean="0"/>
              <a:t>. Within 24 to 48 hours, particularly if ongoing damage occurs, </a:t>
            </a:r>
            <a:r>
              <a:rPr lang="en-US" sz="1600" u="sng" dirty="0" smtClean="0"/>
              <a:t>ALT will become higher than AST</a:t>
            </a:r>
            <a:r>
              <a:rPr lang="en-US" sz="1600" dirty="0" smtClean="0"/>
              <a:t>, based on its longer half-life.</a:t>
            </a:r>
          </a:p>
          <a:p>
            <a:r>
              <a:rPr lang="en-US" sz="1600" dirty="0" smtClean="0"/>
              <a:t>In </a:t>
            </a:r>
            <a:r>
              <a:rPr lang="en-US" sz="1600" b="1" dirty="0" smtClean="0"/>
              <a:t>chronic </a:t>
            </a:r>
            <a:r>
              <a:rPr lang="en-US" sz="1600" b="1" dirty="0" err="1" smtClean="0"/>
              <a:t>hepatocyte</a:t>
            </a:r>
            <a:r>
              <a:rPr lang="en-US" sz="1600" b="1" dirty="0" smtClean="0"/>
              <a:t> injury, mainly in cirrhosis, ALT is more commonly elevated than AST</a:t>
            </a:r>
            <a:r>
              <a:rPr lang="en-US" sz="1600" dirty="0" smtClean="0"/>
              <a:t>; however, </a:t>
            </a:r>
            <a:r>
              <a:rPr lang="en-US" sz="1600" u="sng" dirty="0" smtClean="0"/>
              <a:t>as fibrosis progresses, ALT activities typically decline, and the ratio of AST to ALT gradually increases</a:t>
            </a:r>
            <a:r>
              <a:rPr lang="en-US" sz="1600" dirty="0" smtClean="0"/>
              <a:t>, so by the time cirrhosis is present, AST is often higher than ALT.</a:t>
            </a:r>
          </a:p>
          <a:p>
            <a:pPr>
              <a:buFontTx/>
              <a:buChar char="-"/>
            </a:pPr>
            <a:endParaRPr lang="en-US" sz="2000" b="1" i="1" dirty="0" smtClean="0">
              <a:solidFill>
                <a:srgbClr val="002060"/>
              </a:solidFill>
            </a:endParaRPr>
          </a:p>
          <a:p>
            <a:pPr>
              <a:buFontTx/>
              <a:buChar char="-"/>
            </a:pPr>
            <a:r>
              <a:rPr lang="en-US" sz="2000" b="1" i="1" dirty="0" smtClean="0">
                <a:solidFill>
                  <a:srgbClr val="002060"/>
                </a:solidFill>
              </a:rPr>
              <a:t>Assays for AST and ALT</a:t>
            </a:r>
          </a:p>
          <a:p>
            <a:r>
              <a:rPr lang="en-US" sz="1600" dirty="0" err="1" smtClean="0"/>
              <a:t>Alanine</a:t>
            </a:r>
            <a:r>
              <a:rPr lang="en-US" sz="1600" dirty="0" smtClean="0"/>
              <a:t> for ALT or </a:t>
            </a:r>
            <a:r>
              <a:rPr lang="en-US" sz="1600" dirty="0" err="1" smtClean="0"/>
              <a:t>aspartate</a:t>
            </a:r>
            <a:r>
              <a:rPr lang="en-US" sz="1600" dirty="0" smtClean="0"/>
              <a:t> for AST is added to force the reaction to the right, yielding glutamate. Production of the latter is then coupled to the enzyme glutamate </a:t>
            </a:r>
            <a:r>
              <a:rPr lang="en-US" sz="1600" dirty="0" err="1" smtClean="0"/>
              <a:t>dehydrogenase</a:t>
            </a:r>
            <a:r>
              <a:rPr lang="en-US" sz="1600" dirty="0" smtClean="0"/>
              <a:t>, in the so-called indicator reaction, yielding α-</a:t>
            </a:r>
            <a:r>
              <a:rPr lang="en-US" sz="1600" dirty="0" err="1" smtClean="0"/>
              <a:t>ketoglutarate</a:t>
            </a:r>
            <a:r>
              <a:rPr lang="en-US" sz="1600" dirty="0" smtClean="0"/>
              <a:t>. In this reaction, </a:t>
            </a:r>
            <a:r>
              <a:rPr lang="en-US" sz="1600" dirty="0" err="1" smtClean="0"/>
              <a:t>nicotinamide</a:t>
            </a:r>
            <a:r>
              <a:rPr lang="en-US" sz="1600" dirty="0" smtClean="0"/>
              <a:t> adenine </a:t>
            </a:r>
            <a:r>
              <a:rPr lang="en-US" sz="1600" dirty="0" err="1" smtClean="0"/>
              <a:t>dinucleotide</a:t>
            </a:r>
            <a:r>
              <a:rPr lang="en-US" sz="1600" dirty="0" smtClean="0"/>
              <a:t> (NAD) is converted to NADH (reducing agent derived from NAD), which can be measured as an increase in absorbance at </a:t>
            </a:r>
            <a:r>
              <a:rPr lang="en-US" sz="1600" b="1" dirty="0" smtClean="0">
                <a:solidFill>
                  <a:srgbClr val="00B0F0"/>
                </a:solidFill>
                <a:effectLst>
                  <a:outerShdw blurRad="38100" dist="38100" dir="2700000" algn="tl">
                    <a:srgbClr val="000000">
                      <a:alpha val="43137"/>
                    </a:srgbClr>
                  </a:outerShdw>
                </a:effectLst>
              </a:rPr>
              <a:t>340nm</a:t>
            </a:r>
            <a:r>
              <a:rPr lang="en-US" sz="1600" dirty="0" smtClean="0"/>
              <a:t>.</a:t>
            </a:r>
            <a:endParaRPr lang="en-US" sz="1600" b="1" dirty="0"/>
          </a:p>
        </p:txBody>
      </p:sp>
      <p:sp>
        <p:nvSpPr>
          <p:cNvPr id="3" name="Slide Number Placeholder 2"/>
          <p:cNvSpPr>
            <a:spLocks noGrp="1"/>
          </p:cNvSpPr>
          <p:nvPr>
            <p:ph type="sldNum" sz="quarter" idx="12"/>
          </p:nvPr>
        </p:nvSpPr>
        <p:spPr/>
        <p:txBody>
          <a:bodyPr/>
          <a:lstStyle/>
          <a:p>
            <a:fld id="{E7CECFE1-B73F-41B5-84FE-29F72CFB386B}" type="slidenum">
              <a:rPr lang="en-US" smtClean="0"/>
              <a:pPr/>
              <a:t>32</a:t>
            </a:fld>
            <a:endParaRPr lang="en-US"/>
          </a:p>
        </p:txBody>
      </p:sp>
      <p:sp>
        <p:nvSpPr>
          <p:cNvPr id="4" name="Title 3"/>
          <p:cNvSpPr>
            <a:spLocks noGrp="1"/>
          </p:cNvSpPr>
          <p:nvPr>
            <p:ph type="title"/>
          </p:nvPr>
        </p:nvSpPr>
        <p:spPr>
          <a:xfrm>
            <a:off x="457200" y="-99392"/>
            <a:ext cx="8229600" cy="1143000"/>
          </a:xfrm>
        </p:spPr>
        <p:txBody>
          <a:bodyPr>
            <a:normAutofit/>
          </a:bodyPr>
          <a:lstStyle/>
          <a:p>
            <a:r>
              <a:rPr lang="en-US" sz="4400" i="1" dirty="0" smtClean="0">
                <a:solidFill>
                  <a:srgbClr val="002060"/>
                </a:solidFill>
                <a:latin typeface="StoneSans-SemiboldItalic"/>
              </a:rPr>
              <a:t>1- </a:t>
            </a:r>
            <a:r>
              <a:rPr lang="en-US" sz="4400" i="1" dirty="0" err="1" smtClean="0">
                <a:solidFill>
                  <a:srgbClr val="002060"/>
                </a:solidFill>
                <a:latin typeface="StoneSans-SemiboldItalic"/>
              </a:rPr>
              <a:t>Aminotransferases</a:t>
            </a:r>
            <a:r>
              <a:rPr lang="en-US" sz="4400" i="1" dirty="0" smtClean="0">
                <a:solidFill>
                  <a:srgbClr val="002060"/>
                </a:solidFill>
                <a:latin typeface="StoneSans-SemiboldItalic"/>
              </a:rPr>
              <a:t> (Cont’d)</a:t>
            </a:r>
            <a:endParaRPr lang="en-US" dirty="0">
              <a:solidFill>
                <a:srgbClr val="002060"/>
              </a:solidFill>
            </a:endParaRPr>
          </a:p>
        </p:txBody>
      </p:sp>
      <p:pic>
        <p:nvPicPr>
          <p:cNvPr id="2050" name="Picture 2"/>
          <p:cNvPicPr>
            <a:picLocks noChangeAspect="1" noChangeArrowheads="1"/>
          </p:cNvPicPr>
          <p:nvPr/>
        </p:nvPicPr>
        <p:blipFill>
          <a:blip r:embed="rId2" cstate="print"/>
          <a:srcRect l="18747" t="37090" r="55217" b="18443"/>
          <a:stretch>
            <a:fillRect/>
          </a:stretch>
        </p:blipFill>
        <p:spPr bwMode="auto">
          <a:xfrm>
            <a:off x="2567366" y="3632519"/>
            <a:ext cx="3372786" cy="3252865"/>
          </a:xfrm>
          <a:prstGeom prst="rect">
            <a:avLst/>
          </a:prstGeom>
          <a:noFill/>
          <a:ln w="9525">
            <a:noFill/>
            <a:miter lim="800000"/>
            <a:headEnd/>
            <a:tailEnd/>
          </a:ln>
        </p:spPr>
      </p:pic>
      <p:sp>
        <p:nvSpPr>
          <p:cNvPr id="6" name="Up Arrow 5"/>
          <p:cNvSpPr/>
          <p:nvPr/>
        </p:nvSpPr>
        <p:spPr>
          <a:xfrm>
            <a:off x="4499992" y="3645024"/>
            <a:ext cx="216024" cy="432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139952" y="4232121"/>
            <a:ext cx="1192955" cy="276999"/>
          </a:xfrm>
          <a:prstGeom prst="rect">
            <a:avLst/>
          </a:prstGeom>
          <a:noFill/>
        </p:spPr>
        <p:txBody>
          <a:bodyPr wrap="none" rtlCol="0">
            <a:spAutoFit/>
          </a:bodyPr>
          <a:lstStyle/>
          <a:p>
            <a:r>
              <a:rPr lang="en-US" sz="1200" b="1" dirty="0" smtClean="0">
                <a:solidFill>
                  <a:srgbClr val="0070C0"/>
                </a:solidFill>
              </a:rPr>
              <a:t>OD at 340nm</a:t>
            </a:r>
            <a:endParaRPr lang="en-US" sz="12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132856"/>
            <a:ext cx="9144000" cy="4536504"/>
          </a:xfrm>
        </p:spPr>
        <p:txBody>
          <a:bodyPr>
            <a:normAutofit/>
          </a:bodyPr>
          <a:lstStyle/>
          <a:p>
            <a:r>
              <a:rPr lang="en-US" sz="2600" dirty="0" smtClean="0"/>
              <a:t>In </a:t>
            </a:r>
            <a:r>
              <a:rPr lang="en-US" sz="2600" b="1" dirty="0" smtClean="0">
                <a:solidFill>
                  <a:srgbClr val="00B0F0"/>
                </a:solidFill>
                <a:effectLst>
                  <a:outerShdw blurRad="38100" dist="38100" dir="2700000" algn="tl">
                    <a:srgbClr val="000000">
                      <a:alpha val="43137"/>
                    </a:srgbClr>
                  </a:outerShdw>
                </a:effectLst>
              </a:rPr>
              <a:t>hepatitis A</a:t>
            </a:r>
            <a:r>
              <a:rPr lang="en-US" sz="2600" dirty="0" smtClean="0"/>
              <a:t>, increased levels of both enzyme occurs after </a:t>
            </a:r>
            <a:r>
              <a:rPr lang="en-US" sz="2600" u="sng" dirty="0" err="1" smtClean="0"/>
              <a:t>IgM</a:t>
            </a:r>
            <a:r>
              <a:rPr lang="en-US" sz="2600" u="sng" dirty="0" smtClean="0"/>
              <a:t> anti-HAV detection</a:t>
            </a:r>
            <a:r>
              <a:rPr lang="en-US" sz="2600" dirty="0" smtClean="0"/>
              <a:t>.</a:t>
            </a:r>
          </a:p>
          <a:p>
            <a:endParaRPr lang="en-US" sz="2600" dirty="0" smtClean="0"/>
          </a:p>
          <a:p>
            <a:r>
              <a:rPr lang="en-US" sz="2600" dirty="0" smtClean="0"/>
              <a:t>In </a:t>
            </a:r>
            <a:r>
              <a:rPr lang="en-US" sz="2600" b="1" dirty="0" smtClean="0">
                <a:solidFill>
                  <a:srgbClr val="00B0F0"/>
                </a:solidFill>
                <a:effectLst>
                  <a:outerShdw blurRad="38100" dist="38100" dir="2700000" algn="tl">
                    <a:srgbClr val="000000">
                      <a:alpha val="43137"/>
                    </a:srgbClr>
                  </a:outerShdw>
                </a:effectLst>
              </a:rPr>
              <a:t>hepatitis B</a:t>
            </a:r>
            <a:r>
              <a:rPr lang="en-US" sz="2600" dirty="0" smtClean="0"/>
              <a:t>, increased ALT/AST activity (usually more than 200-500IU/L) is associated with </a:t>
            </a:r>
            <a:r>
              <a:rPr lang="en-US" sz="2600" u="sng" dirty="0" err="1" smtClean="0"/>
              <a:t>IgM</a:t>
            </a:r>
            <a:r>
              <a:rPr lang="en-US" sz="2600" u="sng" dirty="0" smtClean="0"/>
              <a:t> anti </a:t>
            </a:r>
            <a:r>
              <a:rPr lang="en-US" sz="2600" u="sng" dirty="0" err="1" smtClean="0"/>
              <a:t>HBc</a:t>
            </a:r>
            <a:r>
              <a:rPr lang="en-US" sz="2600" u="sng" dirty="0" smtClean="0"/>
              <a:t> detection</a:t>
            </a:r>
            <a:r>
              <a:rPr lang="en-US" sz="2600" dirty="0" smtClean="0"/>
              <a:t>.</a:t>
            </a:r>
          </a:p>
          <a:p>
            <a:endParaRPr lang="en-US" sz="2600" dirty="0" smtClean="0"/>
          </a:p>
          <a:p>
            <a:r>
              <a:rPr lang="en-US" sz="2600" dirty="0" smtClean="0"/>
              <a:t>In </a:t>
            </a:r>
            <a:r>
              <a:rPr lang="en-US" sz="2600" b="1" dirty="0" err="1" smtClean="0">
                <a:solidFill>
                  <a:srgbClr val="00B0F0"/>
                </a:solidFill>
                <a:effectLst>
                  <a:outerShdw blurRad="38100" dist="38100" dir="2700000" algn="tl">
                    <a:srgbClr val="000000">
                      <a:alpha val="43137"/>
                    </a:srgbClr>
                  </a:outerShdw>
                </a:effectLst>
              </a:rPr>
              <a:t>hepatitic</a:t>
            </a:r>
            <a:r>
              <a:rPr lang="en-US" sz="2600" b="1" dirty="0" smtClean="0">
                <a:solidFill>
                  <a:srgbClr val="00B0F0"/>
                </a:solidFill>
                <a:effectLst>
                  <a:outerShdw blurRad="38100" dist="38100" dir="2700000" algn="tl">
                    <a:srgbClr val="000000">
                      <a:alpha val="43137"/>
                    </a:srgbClr>
                  </a:outerShdw>
                </a:effectLst>
              </a:rPr>
              <a:t> C</a:t>
            </a:r>
            <a:r>
              <a:rPr lang="en-US" sz="2600" dirty="0" smtClean="0"/>
              <a:t>, in about 50% of patients, only increase </a:t>
            </a:r>
            <a:r>
              <a:rPr lang="en-US" sz="2600" dirty="0" smtClean="0"/>
              <a:t>of </a:t>
            </a:r>
            <a:r>
              <a:rPr lang="en-US" sz="2600" dirty="0" smtClean="0"/>
              <a:t>ALT activity is detectable.</a:t>
            </a:r>
            <a:endParaRPr lang="en-US" sz="2600" dirty="0"/>
          </a:p>
        </p:txBody>
      </p:sp>
      <p:sp>
        <p:nvSpPr>
          <p:cNvPr id="3" name="Slide Number Placeholder 2"/>
          <p:cNvSpPr>
            <a:spLocks noGrp="1"/>
          </p:cNvSpPr>
          <p:nvPr>
            <p:ph type="sldNum" sz="quarter" idx="12"/>
          </p:nvPr>
        </p:nvSpPr>
        <p:spPr/>
        <p:txBody>
          <a:bodyPr/>
          <a:lstStyle/>
          <a:p>
            <a:fld id="{E7CECFE1-B73F-41B5-84FE-29F72CFB386B}" type="slidenum">
              <a:rPr lang="en-US" smtClean="0"/>
              <a:pPr/>
              <a:t>33</a:t>
            </a:fld>
            <a:endParaRPr lang="en-US"/>
          </a:p>
        </p:txBody>
      </p:sp>
      <p:sp>
        <p:nvSpPr>
          <p:cNvPr id="4" name="Title 3"/>
          <p:cNvSpPr>
            <a:spLocks noGrp="1"/>
          </p:cNvSpPr>
          <p:nvPr>
            <p:ph type="title"/>
          </p:nvPr>
        </p:nvSpPr>
        <p:spPr>
          <a:xfrm>
            <a:off x="457200" y="53752"/>
            <a:ext cx="8229600" cy="1143000"/>
          </a:xfrm>
        </p:spPr>
        <p:txBody>
          <a:bodyPr>
            <a:normAutofit fontScale="90000"/>
          </a:bodyPr>
          <a:lstStyle/>
          <a:p>
            <a:r>
              <a:rPr lang="en-US" sz="4400" i="1" dirty="0" err="1" smtClean="0">
                <a:solidFill>
                  <a:srgbClr val="002060"/>
                </a:solidFill>
                <a:latin typeface="StoneSans-SemiboldItalic"/>
              </a:rPr>
              <a:t>Aminotransferases</a:t>
            </a:r>
            <a:r>
              <a:rPr lang="en-US" sz="4400" i="1" dirty="0" smtClean="0">
                <a:solidFill>
                  <a:srgbClr val="002060"/>
                </a:solidFill>
                <a:latin typeface="StoneSans-SemiboldItalic"/>
              </a:rPr>
              <a:t> in Viral hepatitis</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24744"/>
            <a:ext cx="9144000" cy="5472608"/>
          </a:xfrm>
        </p:spPr>
        <p:txBody>
          <a:bodyPr>
            <a:normAutofit/>
          </a:bodyPr>
          <a:lstStyle/>
          <a:p>
            <a:r>
              <a:rPr lang="en-US" sz="1800" dirty="0" smtClean="0"/>
              <a:t>Generally, some causes including: infectious hepatitis, toxins or drugs (Alcohol &amp; Acetaminophen), and hypoxia trauma etc leads to liver cell damages.</a:t>
            </a:r>
            <a:endParaRPr lang="fa-IR" sz="1800" dirty="0" smtClean="0"/>
          </a:p>
          <a:p>
            <a:pPr>
              <a:buNone/>
            </a:pPr>
            <a:r>
              <a:rPr lang="en-US" sz="1800" dirty="0" smtClean="0">
                <a:solidFill>
                  <a:srgbClr val="C00000"/>
                </a:solidFill>
              </a:rPr>
              <a:t>1- Steady increase of enzyme activities </a:t>
            </a:r>
            <a:r>
              <a:rPr lang="en-US" sz="1800" dirty="0" smtClean="0"/>
              <a:t>shows development of chronic liver disease.</a:t>
            </a:r>
          </a:p>
          <a:p>
            <a:pPr>
              <a:buNone/>
            </a:pPr>
            <a:r>
              <a:rPr lang="en-US" sz="1800" dirty="0" smtClean="0">
                <a:solidFill>
                  <a:srgbClr val="C00000"/>
                </a:solidFill>
              </a:rPr>
              <a:t>2- Sudden decrease of high levels enzyme activity </a:t>
            </a:r>
            <a:r>
              <a:rPr lang="en-US" sz="1800" dirty="0" smtClean="0"/>
              <a:t>shows serious liver cell damages.</a:t>
            </a:r>
            <a:endParaRPr lang="en-US" sz="1800" dirty="0"/>
          </a:p>
        </p:txBody>
      </p:sp>
      <p:sp>
        <p:nvSpPr>
          <p:cNvPr id="3" name="Slide Number Placeholder 2"/>
          <p:cNvSpPr>
            <a:spLocks noGrp="1"/>
          </p:cNvSpPr>
          <p:nvPr>
            <p:ph type="sldNum" sz="quarter" idx="12"/>
          </p:nvPr>
        </p:nvSpPr>
        <p:spPr/>
        <p:txBody>
          <a:bodyPr/>
          <a:lstStyle/>
          <a:p>
            <a:fld id="{E7CECFE1-B73F-41B5-84FE-29F72CFB386B}" type="slidenum">
              <a:rPr lang="en-US" smtClean="0"/>
              <a:pPr/>
              <a:t>34</a:t>
            </a:fld>
            <a:endParaRPr lang="en-US"/>
          </a:p>
        </p:txBody>
      </p:sp>
      <p:sp>
        <p:nvSpPr>
          <p:cNvPr id="4" name="Title 3"/>
          <p:cNvSpPr>
            <a:spLocks noGrp="1"/>
          </p:cNvSpPr>
          <p:nvPr>
            <p:ph type="title"/>
          </p:nvPr>
        </p:nvSpPr>
        <p:spPr>
          <a:xfrm>
            <a:off x="457200" y="-99392"/>
            <a:ext cx="8229600" cy="1143000"/>
          </a:xfrm>
        </p:spPr>
        <p:txBody>
          <a:bodyPr/>
          <a:lstStyle/>
          <a:p>
            <a:r>
              <a:rPr lang="en-US" dirty="0" smtClean="0">
                <a:solidFill>
                  <a:srgbClr val="002060"/>
                </a:solidFill>
              </a:rPr>
              <a:t>Note-Liver Cell Damage</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52736"/>
            <a:ext cx="9144000" cy="5400600"/>
          </a:xfrm>
        </p:spPr>
        <p:txBody>
          <a:bodyPr>
            <a:normAutofit/>
          </a:bodyPr>
          <a:lstStyle/>
          <a:p>
            <a:r>
              <a:rPr lang="en-US" sz="2000" dirty="0" smtClean="0"/>
              <a:t>this </a:t>
            </a:r>
            <a:r>
              <a:rPr lang="en-US" sz="2000" dirty="0" err="1" smtClean="0"/>
              <a:t>cytosolic</a:t>
            </a:r>
            <a:r>
              <a:rPr lang="en-US" sz="2000" dirty="0" smtClean="0"/>
              <a:t> </a:t>
            </a:r>
            <a:r>
              <a:rPr lang="en-US" sz="2000" dirty="0" err="1" smtClean="0"/>
              <a:t>glycolytic</a:t>
            </a:r>
            <a:r>
              <a:rPr lang="en-US" sz="2000" dirty="0" smtClean="0"/>
              <a:t> enzyme catalyzes the reversible oxidation of lactate to </a:t>
            </a:r>
            <a:r>
              <a:rPr lang="en-US" sz="2000" dirty="0" err="1" smtClean="0"/>
              <a:t>pyruvate</a:t>
            </a:r>
            <a:r>
              <a:rPr lang="en-US" sz="2000" dirty="0" smtClean="0"/>
              <a:t>.</a:t>
            </a:r>
          </a:p>
          <a:p>
            <a:pPr>
              <a:buFontTx/>
              <a:buChar char="-"/>
            </a:pPr>
            <a:r>
              <a:rPr lang="en-US" sz="2000" dirty="0" smtClean="0"/>
              <a:t>Five major LD </a:t>
            </a:r>
            <a:r>
              <a:rPr lang="en-US" sz="2000" dirty="0" err="1" smtClean="0"/>
              <a:t>isozymes</a:t>
            </a:r>
            <a:r>
              <a:rPr lang="en-US" sz="2000" dirty="0" smtClean="0"/>
              <a:t> exist, consisting of tetramers of two forms, H and </a:t>
            </a:r>
            <a:r>
              <a:rPr lang="en-US" sz="2000" dirty="0" err="1" smtClean="0"/>
              <a:t>M.Progressing</a:t>
            </a:r>
            <a:r>
              <a:rPr lang="en-US" sz="2000" dirty="0" smtClean="0"/>
              <a:t> </a:t>
            </a:r>
            <a:r>
              <a:rPr lang="en-US" sz="2000" dirty="0" smtClean="0"/>
              <a:t>from HHHH to MMMM, the five possible </a:t>
            </a:r>
            <a:r>
              <a:rPr lang="en-US" sz="2000" dirty="0" err="1" smtClean="0"/>
              <a:t>isozymes</a:t>
            </a:r>
            <a:r>
              <a:rPr lang="en-US" sz="2000" dirty="0" smtClean="0"/>
              <a:t> are labeled LD1 to LD5.</a:t>
            </a:r>
          </a:p>
          <a:p>
            <a:pPr>
              <a:buFontTx/>
              <a:buChar char="-"/>
            </a:pPr>
            <a:r>
              <a:rPr lang="en-US" sz="2000" b="1" dirty="0" smtClean="0"/>
              <a:t>LD1 and LD2 predominate </a:t>
            </a:r>
            <a:r>
              <a:rPr lang="en-US" sz="2000" dirty="0" smtClean="0"/>
              <a:t>in </a:t>
            </a:r>
            <a:r>
              <a:rPr lang="en-US" sz="2000" u="sng" dirty="0" smtClean="0"/>
              <a:t>cardiac muscle, kidney, and erythrocytes.</a:t>
            </a:r>
          </a:p>
          <a:p>
            <a:pPr>
              <a:buFontTx/>
              <a:buChar char="-"/>
            </a:pPr>
            <a:r>
              <a:rPr lang="en-US" sz="2000" b="1" dirty="0" smtClean="0"/>
              <a:t>LD4 and LD5 are the major </a:t>
            </a:r>
            <a:r>
              <a:rPr lang="en-US" sz="2000" b="1" dirty="0" err="1" smtClean="0"/>
              <a:t>isoenzymes</a:t>
            </a:r>
            <a:r>
              <a:rPr lang="en-US" sz="2000" b="1" dirty="0" smtClean="0"/>
              <a:t> </a:t>
            </a:r>
            <a:r>
              <a:rPr lang="en-US" sz="2000" dirty="0" smtClean="0"/>
              <a:t>in </a:t>
            </a:r>
            <a:r>
              <a:rPr lang="en-US" sz="2000" u="sng" dirty="0" smtClean="0"/>
              <a:t>liver and skeletal muscle</a:t>
            </a:r>
            <a:r>
              <a:rPr lang="en-US" sz="2000" dirty="0" smtClean="0"/>
              <a:t>.</a:t>
            </a:r>
          </a:p>
          <a:p>
            <a:r>
              <a:rPr lang="en-US" sz="2000" dirty="0" smtClean="0"/>
              <a:t>The </a:t>
            </a:r>
            <a:r>
              <a:rPr lang="en-US" sz="2000" dirty="0" smtClean="0">
                <a:solidFill>
                  <a:srgbClr val="00B050"/>
                </a:solidFill>
                <a:effectLst>
                  <a:outerShdw blurRad="38100" dist="38100" dir="2700000" algn="tl">
                    <a:srgbClr val="000000">
                      <a:alpha val="43137"/>
                    </a:srgbClr>
                  </a:outerShdw>
                </a:effectLst>
              </a:rPr>
              <a:t>upper reference range limit </a:t>
            </a:r>
            <a:r>
              <a:rPr lang="en-US" sz="2000" dirty="0" smtClean="0"/>
              <a:t>for total LD activity in serum is </a:t>
            </a:r>
            <a:r>
              <a:rPr lang="en-US" sz="2000" dirty="0" smtClean="0">
                <a:solidFill>
                  <a:srgbClr val="00B050"/>
                </a:solidFill>
                <a:effectLst>
                  <a:outerShdw blurRad="38100" dist="38100" dir="2700000" algn="tl">
                    <a:srgbClr val="000000">
                      <a:alpha val="43137"/>
                    </a:srgbClr>
                  </a:outerShdw>
                </a:effectLst>
              </a:rPr>
              <a:t>around 150 IU/L</a:t>
            </a:r>
            <a:r>
              <a:rPr lang="en-US" sz="2000" dirty="0" smtClean="0"/>
              <a:t>. </a:t>
            </a:r>
            <a:r>
              <a:rPr lang="en-US" sz="2000" dirty="0" smtClean="0">
                <a:solidFill>
                  <a:srgbClr val="FF0000"/>
                </a:solidFill>
              </a:rPr>
              <a:t>Serum LD levels become elevated in hepatitis</a:t>
            </a:r>
            <a:r>
              <a:rPr lang="en-US" sz="2000" dirty="0" smtClean="0"/>
              <a:t>; often, these increases are transient and return to normal by the time of clinical presentation</a:t>
            </a:r>
            <a:r>
              <a:rPr lang="en-US" sz="2000" dirty="0" smtClean="0"/>
              <a:t>.</a:t>
            </a:r>
          </a:p>
          <a:p>
            <a:r>
              <a:rPr lang="en-US" sz="2000" dirty="0" smtClean="0"/>
              <a:t>An increase in LD more than 500 IU/L associated with increased ALP (&gt;250IU/L) without </a:t>
            </a:r>
            <a:r>
              <a:rPr lang="en-US" sz="2000" dirty="0" err="1" smtClean="0"/>
              <a:t>aminotransferases</a:t>
            </a:r>
            <a:r>
              <a:rPr lang="en-US" sz="2000" dirty="0" smtClean="0"/>
              <a:t> change is an indicator for </a:t>
            </a:r>
            <a:r>
              <a:rPr lang="en-US" sz="2000" dirty="0" smtClean="0">
                <a:solidFill>
                  <a:srgbClr val="FF0000"/>
                </a:solidFill>
              </a:rPr>
              <a:t>Metastatic Carcinoma, Primary HCC </a:t>
            </a:r>
            <a:r>
              <a:rPr lang="en-US" sz="2000" dirty="0" smtClean="0"/>
              <a:t>and rarely, </a:t>
            </a:r>
            <a:r>
              <a:rPr lang="en-US" sz="2000" dirty="0" err="1" smtClean="0">
                <a:solidFill>
                  <a:srgbClr val="FF0000"/>
                </a:solidFill>
              </a:rPr>
              <a:t>hemangioma</a:t>
            </a:r>
            <a:r>
              <a:rPr lang="en-US" sz="2000" dirty="0" smtClean="0"/>
              <a:t>.</a:t>
            </a:r>
            <a:endParaRPr lang="en-US" sz="2000" dirty="0"/>
          </a:p>
        </p:txBody>
      </p:sp>
      <p:sp>
        <p:nvSpPr>
          <p:cNvPr id="3" name="Slide Number Placeholder 2"/>
          <p:cNvSpPr>
            <a:spLocks noGrp="1"/>
          </p:cNvSpPr>
          <p:nvPr>
            <p:ph type="sldNum" sz="quarter" idx="12"/>
          </p:nvPr>
        </p:nvSpPr>
        <p:spPr/>
        <p:txBody>
          <a:bodyPr/>
          <a:lstStyle/>
          <a:p>
            <a:fld id="{E7CECFE1-B73F-41B5-84FE-29F72CFB386B}" type="slidenum">
              <a:rPr lang="en-US" smtClean="0"/>
              <a:pPr/>
              <a:t>35</a:t>
            </a:fld>
            <a:endParaRPr lang="en-US"/>
          </a:p>
        </p:txBody>
      </p:sp>
      <p:sp>
        <p:nvSpPr>
          <p:cNvPr id="4" name="Title 3"/>
          <p:cNvSpPr>
            <a:spLocks noGrp="1"/>
          </p:cNvSpPr>
          <p:nvPr>
            <p:ph type="title"/>
          </p:nvPr>
        </p:nvSpPr>
        <p:spPr>
          <a:xfrm>
            <a:off x="457200" y="-99392"/>
            <a:ext cx="8229600" cy="1143000"/>
          </a:xfrm>
        </p:spPr>
        <p:txBody>
          <a:bodyPr>
            <a:normAutofit/>
          </a:bodyPr>
          <a:lstStyle/>
          <a:p>
            <a:r>
              <a:rPr lang="en-US" sz="4400" i="1" dirty="0" smtClean="0">
                <a:solidFill>
                  <a:srgbClr val="002060"/>
                </a:solidFill>
                <a:latin typeface="StoneSans-SemiboldItalic"/>
              </a:rPr>
              <a:t>2- Lactate </a:t>
            </a:r>
            <a:r>
              <a:rPr lang="en-US" sz="4400" i="1" dirty="0" err="1" smtClean="0">
                <a:solidFill>
                  <a:srgbClr val="002060"/>
                </a:solidFill>
                <a:latin typeface="StoneSans-SemiboldItalic"/>
              </a:rPr>
              <a:t>Dehydrogenase</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340768"/>
            <a:ext cx="9144000" cy="5400600"/>
          </a:xfrm>
        </p:spPr>
        <p:txBody>
          <a:bodyPr>
            <a:normAutofit/>
          </a:bodyPr>
          <a:lstStyle/>
          <a:p>
            <a:pPr>
              <a:buNone/>
            </a:pPr>
            <a:r>
              <a:rPr lang="en-US" sz="1600" dirty="0" smtClean="0"/>
              <a:t>-  These enzymes are located predominantly </a:t>
            </a:r>
            <a:r>
              <a:rPr lang="en-US" sz="1600" u="sng" dirty="0" smtClean="0"/>
              <a:t>on the </a:t>
            </a:r>
            <a:r>
              <a:rPr lang="en-US" sz="1600" u="sng" dirty="0" err="1" smtClean="0"/>
              <a:t>canalicular</a:t>
            </a:r>
            <a:r>
              <a:rPr lang="en-US" sz="1600" u="sng" dirty="0" smtClean="0"/>
              <a:t> membrane of the </a:t>
            </a:r>
            <a:r>
              <a:rPr lang="en-US" sz="1600" u="sng" dirty="0" err="1" smtClean="0"/>
              <a:t>hepatocyte</a:t>
            </a:r>
            <a:r>
              <a:rPr lang="en-US" sz="1600" u="sng" dirty="0" smtClean="0"/>
              <a:t> and include alkaline </a:t>
            </a:r>
            <a:r>
              <a:rPr lang="en-US" sz="1600" u="sng" dirty="0" err="1" smtClean="0"/>
              <a:t>phosphatase</a:t>
            </a:r>
            <a:r>
              <a:rPr lang="en-US" sz="1600" u="sng" dirty="0" smtClean="0"/>
              <a:t>, γ-</a:t>
            </a:r>
            <a:r>
              <a:rPr lang="en-US" sz="1600" u="sng" dirty="0" err="1" smtClean="0"/>
              <a:t>glutamyl</a:t>
            </a:r>
            <a:r>
              <a:rPr lang="en-US" sz="1600" u="sng" dirty="0" smtClean="0"/>
              <a:t> </a:t>
            </a:r>
            <a:r>
              <a:rPr lang="en-US" sz="1600" u="sng" dirty="0" err="1" smtClean="0"/>
              <a:t>transferase</a:t>
            </a:r>
            <a:r>
              <a:rPr lang="en-US" sz="1600" u="sng" dirty="0" smtClean="0"/>
              <a:t>, and 5′-nucleotidase.</a:t>
            </a:r>
            <a:r>
              <a:rPr lang="en-US" sz="1600" dirty="0" smtClean="0"/>
              <a:t> In contrast to </a:t>
            </a:r>
            <a:r>
              <a:rPr lang="en-US" sz="1600" dirty="0" err="1" smtClean="0"/>
              <a:t>cytoplasmic</a:t>
            </a:r>
            <a:r>
              <a:rPr lang="en-US" sz="1600" dirty="0" smtClean="0"/>
              <a:t> enzyme activities, </a:t>
            </a:r>
            <a:r>
              <a:rPr lang="en-US" sz="1600" dirty="0" err="1" smtClean="0"/>
              <a:t>canalicular</a:t>
            </a:r>
            <a:r>
              <a:rPr lang="en-US" sz="1600" dirty="0" smtClean="0"/>
              <a:t> enzyme activities within </a:t>
            </a:r>
            <a:r>
              <a:rPr lang="en-US" sz="1600" dirty="0" err="1" smtClean="0"/>
              <a:t>hepatocytes</a:t>
            </a:r>
            <a:r>
              <a:rPr lang="en-US" sz="1600" dirty="0" smtClean="0"/>
              <a:t> are typically quite low.</a:t>
            </a:r>
          </a:p>
          <a:p>
            <a:r>
              <a:rPr lang="en-US" sz="1900" b="1" i="1" dirty="0" smtClean="0">
                <a:solidFill>
                  <a:srgbClr val="002060"/>
                </a:solidFill>
              </a:rPr>
              <a:t>Alkaline </a:t>
            </a:r>
            <a:r>
              <a:rPr lang="en-US" sz="1900" b="1" i="1" dirty="0" err="1" smtClean="0">
                <a:solidFill>
                  <a:srgbClr val="002060"/>
                </a:solidFill>
              </a:rPr>
              <a:t>Phosphatase</a:t>
            </a:r>
            <a:endParaRPr lang="en-US" sz="1900" b="1" i="1" dirty="0" smtClean="0">
              <a:solidFill>
                <a:srgbClr val="002060"/>
              </a:solidFill>
            </a:endParaRPr>
          </a:p>
          <a:p>
            <a:pPr>
              <a:buFontTx/>
              <a:buChar char="-"/>
            </a:pPr>
            <a:r>
              <a:rPr lang="en-US" sz="1600" dirty="0" smtClean="0"/>
              <a:t>ALP is present in a number of tissues, including </a:t>
            </a:r>
            <a:r>
              <a:rPr lang="en-US" sz="1600" u="sng" dirty="0" smtClean="0"/>
              <a:t>liver, bone, kidney, intestine, and placenta</a:t>
            </a:r>
            <a:r>
              <a:rPr lang="en-US" sz="1600" dirty="0" smtClean="0"/>
              <a:t>, each of which contains distinct </a:t>
            </a:r>
            <a:r>
              <a:rPr lang="en-US" sz="1600" dirty="0" err="1" smtClean="0"/>
              <a:t>isozymes</a:t>
            </a:r>
            <a:r>
              <a:rPr lang="en-US" sz="1600" dirty="0" smtClean="0"/>
              <a:t> that can be separated from one another by electrophoresis.</a:t>
            </a:r>
          </a:p>
          <a:p>
            <a:pPr>
              <a:buFontTx/>
              <a:buChar char="-"/>
            </a:pPr>
            <a:r>
              <a:rPr lang="en-US" sz="1600" dirty="0" smtClean="0"/>
              <a:t>ALP is a marker for </a:t>
            </a:r>
            <a:r>
              <a:rPr lang="en-US" sz="1600" dirty="0" err="1" smtClean="0"/>
              <a:t>biliary</a:t>
            </a:r>
            <a:r>
              <a:rPr lang="en-US" sz="1600" dirty="0" smtClean="0"/>
              <a:t> dysfunction.</a:t>
            </a:r>
          </a:p>
          <a:p>
            <a:pPr>
              <a:buFontTx/>
              <a:buChar char="-"/>
            </a:pPr>
            <a:r>
              <a:rPr lang="en-US" sz="1600" dirty="0" smtClean="0"/>
              <a:t>In </a:t>
            </a:r>
            <a:r>
              <a:rPr lang="en-US" sz="1600" dirty="0" smtClean="0">
                <a:solidFill>
                  <a:srgbClr val="FF0000"/>
                </a:solidFill>
              </a:rPr>
              <a:t>obstruction of the </a:t>
            </a:r>
            <a:r>
              <a:rPr lang="en-US" sz="1600" dirty="0" err="1" smtClean="0">
                <a:solidFill>
                  <a:srgbClr val="FF0000"/>
                </a:solidFill>
              </a:rPr>
              <a:t>biliary</a:t>
            </a:r>
            <a:r>
              <a:rPr lang="en-US" sz="1600" dirty="0" smtClean="0">
                <a:solidFill>
                  <a:srgbClr val="FF0000"/>
                </a:solidFill>
              </a:rPr>
              <a:t> tract by stones </a:t>
            </a:r>
            <a:r>
              <a:rPr lang="en-US" sz="1600" dirty="0" smtClean="0"/>
              <a:t>in the ducts or </a:t>
            </a:r>
            <a:r>
              <a:rPr lang="en-US" sz="1600" dirty="0" err="1" smtClean="0"/>
              <a:t>ductules</a:t>
            </a:r>
            <a:r>
              <a:rPr lang="en-US" sz="1600" dirty="0" smtClean="0"/>
              <a:t>, </a:t>
            </a:r>
            <a:r>
              <a:rPr lang="en-US" sz="1600" u="sng" dirty="0" smtClean="0"/>
              <a:t>or by infectious </a:t>
            </a:r>
            <a:r>
              <a:rPr lang="en-US" sz="1600" dirty="0" smtClean="0"/>
              <a:t>processes resulting in ascending </a:t>
            </a:r>
            <a:r>
              <a:rPr lang="en-US" sz="1600" dirty="0" err="1" smtClean="0"/>
              <a:t>cholangitis</a:t>
            </a:r>
            <a:r>
              <a:rPr lang="en-US" sz="1600" dirty="0" smtClean="0"/>
              <a:t>, or by </a:t>
            </a:r>
            <a:r>
              <a:rPr lang="en-US" sz="1600" dirty="0" smtClean="0">
                <a:solidFill>
                  <a:srgbClr val="FF0000"/>
                </a:solidFill>
              </a:rPr>
              <a:t>space occupying lesions</a:t>
            </a:r>
            <a:r>
              <a:rPr lang="en-US" sz="1600" dirty="0" smtClean="0"/>
              <a:t>, </a:t>
            </a:r>
            <a:r>
              <a:rPr lang="en-US" sz="1600" dirty="0" err="1" smtClean="0"/>
              <a:t>biliary</a:t>
            </a:r>
            <a:r>
              <a:rPr lang="en-US" sz="1600" dirty="0" smtClean="0"/>
              <a:t> tract ALP rises rapidly to values sometimes in </a:t>
            </a:r>
            <a:r>
              <a:rPr lang="en-US" sz="1600" b="1" dirty="0" smtClean="0"/>
              <a:t>excess of 10 times the upper limit of normal.</a:t>
            </a:r>
          </a:p>
          <a:p>
            <a:r>
              <a:rPr lang="el-GR" sz="1900" b="1" i="1" dirty="0" smtClean="0">
                <a:solidFill>
                  <a:srgbClr val="002060"/>
                </a:solidFill>
              </a:rPr>
              <a:t>γ-</a:t>
            </a:r>
            <a:r>
              <a:rPr lang="en-US" sz="1900" b="1" i="1" dirty="0" err="1" smtClean="0">
                <a:solidFill>
                  <a:srgbClr val="002060"/>
                </a:solidFill>
              </a:rPr>
              <a:t>Glutamyl</a:t>
            </a:r>
            <a:r>
              <a:rPr lang="en-US" sz="1900" b="1" i="1" dirty="0" smtClean="0">
                <a:solidFill>
                  <a:srgbClr val="002060"/>
                </a:solidFill>
              </a:rPr>
              <a:t> </a:t>
            </a:r>
            <a:r>
              <a:rPr lang="en-US" sz="1900" b="1" i="1" dirty="0" err="1" smtClean="0">
                <a:solidFill>
                  <a:srgbClr val="002060"/>
                </a:solidFill>
              </a:rPr>
              <a:t>Transferase</a:t>
            </a:r>
            <a:endParaRPr lang="en-US" sz="1900" b="1" i="1" dirty="0" smtClean="0">
              <a:solidFill>
                <a:srgbClr val="002060"/>
              </a:solidFill>
            </a:endParaRPr>
          </a:p>
          <a:p>
            <a:pPr>
              <a:buNone/>
            </a:pPr>
            <a:r>
              <a:rPr lang="en-US" sz="1600" dirty="0" smtClean="0"/>
              <a:t>-  Its major use is to discriminate the source of elevated ALP (i.e., if ALP is elevated and GGT is correspondingly elevated, then the source of the elevated ALP is most likely the </a:t>
            </a:r>
            <a:r>
              <a:rPr lang="en-US" sz="1600" dirty="0" err="1" smtClean="0"/>
              <a:t>biliary</a:t>
            </a:r>
            <a:r>
              <a:rPr lang="en-US" sz="1600" dirty="0" smtClean="0"/>
              <a:t> tract). The highest values, often greater than 10 times the upper limit of normal, may be found </a:t>
            </a:r>
            <a:r>
              <a:rPr lang="en-US" sz="1600" dirty="0" smtClean="0">
                <a:solidFill>
                  <a:srgbClr val="FF0000"/>
                </a:solidFill>
              </a:rPr>
              <a:t>in chronic </a:t>
            </a:r>
            <a:r>
              <a:rPr lang="en-US" sz="1600" dirty="0" err="1" smtClean="0">
                <a:solidFill>
                  <a:srgbClr val="FF0000"/>
                </a:solidFill>
              </a:rPr>
              <a:t>cholestasis</a:t>
            </a:r>
            <a:r>
              <a:rPr lang="en-US" sz="1600" dirty="0" smtClean="0">
                <a:solidFill>
                  <a:srgbClr val="FF0000"/>
                </a:solidFill>
              </a:rPr>
              <a:t> due to primary </a:t>
            </a:r>
            <a:r>
              <a:rPr lang="en-US" sz="1600" dirty="0" err="1" smtClean="0">
                <a:solidFill>
                  <a:srgbClr val="FF0000"/>
                </a:solidFill>
              </a:rPr>
              <a:t>biliary</a:t>
            </a:r>
            <a:r>
              <a:rPr lang="en-US" sz="1600" dirty="0" smtClean="0">
                <a:solidFill>
                  <a:srgbClr val="FF0000"/>
                </a:solidFill>
              </a:rPr>
              <a:t> cirrhosis or </a:t>
            </a:r>
            <a:r>
              <a:rPr lang="en-US" sz="1600" dirty="0" err="1" smtClean="0">
                <a:solidFill>
                  <a:srgbClr val="FF0000"/>
                </a:solidFill>
              </a:rPr>
              <a:t>sclerosing</a:t>
            </a:r>
            <a:r>
              <a:rPr lang="en-US" sz="1600" dirty="0" smtClean="0">
                <a:solidFill>
                  <a:srgbClr val="FF0000"/>
                </a:solidFill>
              </a:rPr>
              <a:t> </a:t>
            </a:r>
            <a:r>
              <a:rPr lang="en-US" sz="1600" dirty="0" err="1" smtClean="0">
                <a:solidFill>
                  <a:srgbClr val="FF0000"/>
                </a:solidFill>
              </a:rPr>
              <a:t>cholangitis</a:t>
            </a:r>
            <a:r>
              <a:rPr lang="en-US" sz="1600" dirty="0" smtClean="0">
                <a:solidFill>
                  <a:srgbClr val="FF0000"/>
                </a:solidFill>
              </a:rPr>
              <a:t>.</a:t>
            </a:r>
            <a:endParaRPr lang="en-US" sz="1600" dirty="0">
              <a:solidFill>
                <a:srgbClr val="FF0000"/>
              </a:solidFill>
            </a:endParaRPr>
          </a:p>
        </p:txBody>
      </p:sp>
      <p:sp>
        <p:nvSpPr>
          <p:cNvPr id="3" name="Slide Number Placeholder 2"/>
          <p:cNvSpPr>
            <a:spLocks noGrp="1"/>
          </p:cNvSpPr>
          <p:nvPr>
            <p:ph type="sldNum" sz="quarter" idx="12"/>
          </p:nvPr>
        </p:nvSpPr>
        <p:spPr/>
        <p:txBody>
          <a:bodyPr/>
          <a:lstStyle/>
          <a:p>
            <a:fld id="{E7CECFE1-B73F-41B5-84FE-29F72CFB386B}" type="slidenum">
              <a:rPr lang="en-US" smtClean="0"/>
              <a:pPr/>
              <a:t>36</a:t>
            </a:fld>
            <a:endParaRPr lang="en-US"/>
          </a:p>
        </p:txBody>
      </p:sp>
      <p:sp>
        <p:nvSpPr>
          <p:cNvPr id="4" name="Title 3"/>
          <p:cNvSpPr>
            <a:spLocks noGrp="1"/>
          </p:cNvSpPr>
          <p:nvPr>
            <p:ph type="title"/>
          </p:nvPr>
        </p:nvSpPr>
        <p:spPr>
          <a:xfrm>
            <a:off x="457200" y="53752"/>
            <a:ext cx="8229600" cy="1143000"/>
          </a:xfrm>
        </p:spPr>
        <p:txBody>
          <a:bodyPr>
            <a:normAutofit fontScale="90000"/>
          </a:bodyPr>
          <a:lstStyle/>
          <a:p>
            <a:r>
              <a:rPr lang="en-US" sz="4400" dirty="0" smtClean="0"/>
              <a:t>Enzymes Primarily Reflecting </a:t>
            </a:r>
            <a:r>
              <a:rPr lang="en-US" sz="4400" dirty="0" err="1" smtClean="0"/>
              <a:t>Canalicular</a:t>
            </a:r>
            <a:r>
              <a:rPr lang="en-US" sz="4400" dirty="0" smtClean="0"/>
              <a:t> Injury</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CECFE1-B73F-41B5-84FE-29F72CFB386B}" type="slidenum">
              <a:rPr lang="en-US" smtClean="0"/>
              <a:pPr/>
              <a:t>37</a:t>
            </a:fld>
            <a:endParaRPr lang="en-US"/>
          </a:p>
        </p:txBody>
      </p:sp>
      <p:sp>
        <p:nvSpPr>
          <p:cNvPr id="5" name="Content Placeholder 1"/>
          <p:cNvSpPr txBox="1">
            <a:spLocks/>
          </p:cNvSpPr>
          <p:nvPr/>
        </p:nvSpPr>
        <p:spPr>
          <a:xfrm>
            <a:off x="0" y="836712"/>
            <a:ext cx="9144000" cy="1800200"/>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Occurs due to: Pancreas tumor, some drugs, infectious diseases.</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High ALP activity </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is main diagnostic biomarker. Long-term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biliary</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obstruction is associated with </a:t>
            </a:r>
            <a:r>
              <a:rPr kumimoji="0" lang="en-US" sz="1800" b="1" i="0" u="none" strike="noStrike" kern="1200" cap="none" spc="0" normalizeH="0" baseline="0" noProof="0" dirty="0" smtClean="0">
                <a:ln>
                  <a:noFill/>
                </a:ln>
                <a:solidFill>
                  <a:srgbClr val="C00000"/>
                </a:solidFill>
                <a:effectLst/>
                <a:uLnTx/>
                <a:uFillTx/>
                <a:latin typeface="+mn-lt"/>
                <a:ea typeface="+mn-ea"/>
                <a:cs typeface="+mn-cs"/>
              </a:rPr>
              <a:t>increased PT</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and even </a:t>
            </a:r>
            <a:r>
              <a:rPr kumimoji="0" lang="en-US" sz="1800" b="0" i="0" u="none" strike="noStrike" kern="1200" cap="none" spc="0" normalizeH="0" baseline="0" noProof="0" dirty="0" smtClean="0">
                <a:ln>
                  <a:noFill/>
                </a:ln>
                <a:solidFill>
                  <a:srgbClr val="C00000"/>
                </a:solidFill>
                <a:effectLst/>
                <a:uLnTx/>
                <a:uFillTx/>
                <a:latin typeface="+mn-lt"/>
                <a:ea typeface="+mn-ea"/>
                <a:cs typeface="+mn-cs"/>
              </a:rPr>
              <a:t>direct </a:t>
            </a:r>
            <a:r>
              <a:rPr kumimoji="0" lang="en-US" sz="1800" b="0" i="0" u="none" strike="noStrike" kern="1200" cap="none" spc="0" normalizeH="0" baseline="0" noProof="0" dirty="0" err="1" smtClean="0">
                <a:ln>
                  <a:noFill/>
                </a:ln>
                <a:solidFill>
                  <a:srgbClr val="C00000"/>
                </a:solidFill>
                <a:effectLst/>
                <a:uLnTx/>
                <a:uFillTx/>
                <a:latin typeface="+mn-lt"/>
                <a:ea typeface="+mn-ea"/>
                <a:cs typeface="+mn-cs"/>
              </a:rPr>
              <a:t>bilirubin</a:t>
            </a:r>
            <a:r>
              <a:rPr kumimoji="0" lang="en-US" sz="1800" b="0" i="0" u="none" strike="noStrike" kern="1200" cap="none" spc="0" normalizeH="0" baseline="0" noProof="0" dirty="0" smtClean="0">
                <a:ln>
                  <a:noFill/>
                </a:ln>
                <a:solidFill>
                  <a:srgbClr val="C00000"/>
                </a:solidFill>
                <a:effectLst/>
                <a:uLnTx/>
                <a:uFillTx/>
                <a:latin typeface="+mn-lt"/>
                <a:ea typeface="+mn-ea"/>
                <a:cs typeface="+mn-cs"/>
              </a:rPr>
              <a:t> </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or </a:t>
            </a:r>
            <a:r>
              <a:rPr kumimoji="0" lang="en-US" sz="1800" b="0" i="0" u="none" strike="noStrike" kern="1200" cap="none" spc="0" normalizeH="0" baseline="0" noProof="0" dirty="0" smtClean="0">
                <a:ln>
                  <a:noFill/>
                </a:ln>
                <a:solidFill>
                  <a:srgbClr val="C00000"/>
                </a:solidFill>
                <a:effectLst/>
                <a:uLnTx/>
                <a:uFillTx/>
                <a:latin typeface="+mn-lt"/>
                <a:ea typeface="+mn-ea"/>
                <a:cs typeface="+mn-cs"/>
              </a:rPr>
              <a:t>cholesterol</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itle 3"/>
          <p:cNvSpPr txBox="1">
            <a:spLocks/>
          </p:cNvSpPr>
          <p:nvPr/>
        </p:nvSpPr>
        <p:spPr>
          <a:xfrm>
            <a:off x="492696" y="-27384"/>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dirty="0" smtClean="0">
                <a:solidFill>
                  <a:srgbClr val="002060"/>
                </a:solidFill>
                <a:effectLst>
                  <a:outerShdw blurRad="31750" dist="25400" dir="5400000" algn="tl" rotWithShape="0">
                    <a:srgbClr val="000000">
                      <a:alpha val="25000"/>
                    </a:srgbClr>
                  </a:outerShdw>
                </a:effectLst>
                <a:latin typeface="+mj-lt"/>
                <a:ea typeface="+mj-ea"/>
                <a:cs typeface="+mj-cs"/>
              </a:rPr>
              <a:t>Note</a:t>
            </a:r>
            <a:r>
              <a:rPr kumimoji="0" lang="en-US" sz="44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t>- </a:t>
            </a:r>
            <a:r>
              <a:rPr kumimoji="0" lang="en-US" sz="4400" b="1" i="0" u="none" strike="noStrike" kern="1200" cap="none" spc="0" normalizeH="0" baseline="0" noProof="0" dirty="0" err="1"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t>Biliary</a:t>
            </a:r>
            <a:r>
              <a:rPr kumimoji="0" lang="en-US" sz="44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t> obstruction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24744"/>
            <a:ext cx="9144000" cy="5472608"/>
          </a:xfrm>
        </p:spPr>
        <p:txBody>
          <a:bodyPr>
            <a:normAutofit/>
          </a:bodyPr>
          <a:lstStyle/>
          <a:p>
            <a:r>
              <a:rPr lang="en-US" sz="1800" dirty="0" smtClean="0"/>
              <a:t>α-Fetoprotein (AFP) is </a:t>
            </a:r>
            <a:r>
              <a:rPr lang="en-US" sz="1800" dirty="0" smtClean="0">
                <a:solidFill>
                  <a:srgbClr val="00B050"/>
                </a:solidFill>
              </a:rPr>
              <a:t>synthesized by embryonic </a:t>
            </a:r>
            <a:r>
              <a:rPr lang="en-US" sz="1800" dirty="0" err="1" smtClean="0">
                <a:solidFill>
                  <a:srgbClr val="00B050"/>
                </a:solidFill>
              </a:rPr>
              <a:t>hepatocytes</a:t>
            </a:r>
            <a:r>
              <a:rPr lang="en-US" sz="1800" dirty="0" smtClean="0">
                <a:solidFill>
                  <a:srgbClr val="00B050"/>
                </a:solidFill>
              </a:rPr>
              <a:t> and fetal yolk sac cells and </a:t>
            </a:r>
            <a:r>
              <a:rPr lang="en-US" sz="1800" b="1" dirty="0" smtClean="0">
                <a:solidFill>
                  <a:srgbClr val="00B050"/>
                </a:solidFill>
              </a:rPr>
              <a:t>peaks in the second trimester of pregnancy</a:t>
            </a:r>
            <a:r>
              <a:rPr lang="en-US" sz="1800" dirty="0" smtClean="0"/>
              <a:t>, reaching levels that constitute up to one-third of fetal serum protein.</a:t>
            </a:r>
          </a:p>
          <a:p>
            <a:r>
              <a:rPr lang="en-US" sz="1800" dirty="0" smtClean="0">
                <a:solidFill>
                  <a:srgbClr val="FF0000"/>
                </a:solidFill>
              </a:rPr>
              <a:t>AFP becomes elevated to abnormal levels in fetal neural tube deficits.</a:t>
            </a:r>
          </a:p>
          <a:p>
            <a:r>
              <a:rPr lang="en-US" sz="1800" dirty="0" smtClean="0"/>
              <a:t>After </a:t>
            </a:r>
            <a:r>
              <a:rPr lang="en-US" sz="1800" dirty="0" smtClean="0">
                <a:solidFill>
                  <a:srgbClr val="FF0000"/>
                </a:solidFill>
              </a:rPr>
              <a:t>acute hepatic injury</a:t>
            </a:r>
            <a:r>
              <a:rPr lang="en-US" sz="1800" dirty="0" smtClean="0"/>
              <a:t>, a rise in AFP (typically 100 to 200 </a:t>
            </a:r>
            <a:r>
              <a:rPr lang="en-US" sz="1800" dirty="0" err="1" smtClean="0"/>
              <a:t>ng</a:t>
            </a:r>
            <a:r>
              <a:rPr lang="en-US" sz="1800" dirty="0" smtClean="0"/>
              <a:t>/</a:t>
            </a:r>
            <a:r>
              <a:rPr lang="en-US" sz="1800" dirty="0" err="1" smtClean="0"/>
              <a:t>dL</a:t>
            </a:r>
            <a:r>
              <a:rPr lang="en-US" sz="1800" dirty="0" smtClean="0"/>
              <a:t>) from regenerating </a:t>
            </a:r>
            <a:r>
              <a:rPr lang="en-US" sz="1800" dirty="0" err="1" smtClean="0"/>
              <a:t>hepatocytes</a:t>
            </a:r>
            <a:r>
              <a:rPr lang="en-US" sz="1800" dirty="0" smtClean="0"/>
              <a:t> usually occurs.</a:t>
            </a:r>
          </a:p>
          <a:p>
            <a:r>
              <a:rPr lang="en-US" sz="1800" dirty="0" smtClean="0"/>
              <a:t>AFP has been found to be an important marker for </a:t>
            </a:r>
            <a:r>
              <a:rPr lang="en-US" sz="1800" dirty="0" err="1" smtClean="0">
                <a:solidFill>
                  <a:srgbClr val="FF0000"/>
                </a:solidFill>
              </a:rPr>
              <a:t>hepatocellular</a:t>
            </a:r>
            <a:r>
              <a:rPr lang="en-US" sz="1800" dirty="0" smtClean="0">
                <a:solidFill>
                  <a:srgbClr val="FF0000"/>
                </a:solidFill>
              </a:rPr>
              <a:t> carcinoma </a:t>
            </a:r>
            <a:r>
              <a:rPr lang="en-US" sz="1800" dirty="0" smtClean="0"/>
              <a:t>(HCC). Elevated levels can also occur after </a:t>
            </a:r>
            <a:r>
              <a:rPr lang="en-US" sz="1800" dirty="0" smtClean="0">
                <a:solidFill>
                  <a:srgbClr val="FF0000"/>
                </a:solidFill>
              </a:rPr>
              <a:t>acute liver disease and fibrosis</a:t>
            </a:r>
            <a:r>
              <a:rPr lang="en-US" sz="1800" dirty="0" smtClean="0"/>
              <a:t>, making this marker somewhat nonspecific.</a:t>
            </a:r>
          </a:p>
          <a:p>
            <a:r>
              <a:rPr lang="en-US" sz="1800" dirty="0" smtClean="0"/>
              <a:t>At levels greater than 400 </a:t>
            </a:r>
            <a:r>
              <a:rPr lang="en-US" sz="1800" dirty="0" err="1" smtClean="0"/>
              <a:t>ng</a:t>
            </a:r>
            <a:r>
              <a:rPr lang="en-US" sz="1800" dirty="0" smtClean="0"/>
              <a:t>/</a:t>
            </a:r>
            <a:r>
              <a:rPr lang="en-US" sz="1800" dirty="0" err="1" smtClean="0"/>
              <a:t>dL</a:t>
            </a:r>
            <a:r>
              <a:rPr lang="en-US" sz="1800" dirty="0" smtClean="0"/>
              <a:t>, there is a high probability of HCC, but at these levels of AFP, the tumor is widespread, so its use as an early detector of HCC is limited</a:t>
            </a:r>
            <a:r>
              <a:rPr lang="en-US" sz="1800" dirty="0" smtClean="0"/>
              <a:t>.</a:t>
            </a:r>
          </a:p>
          <a:p>
            <a:r>
              <a:rPr lang="en-US" sz="1800" dirty="0" smtClean="0"/>
              <a:t>In HCC, it is possible to </a:t>
            </a:r>
            <a:r>
              <a:rPr lang="en-US" sz="1800" dirty="0" smtClean="0">
                <a:solidFill>
                  <a:srgbClr val="C00000"/>
                </a:solidFill>
              </a:rPr>
              <a:t>increase AST with normal levels of ALT.</a:t>
            </a:r>
          </a:p>
          <a:p>
            <a:r>
              <a:rPr lang="en-US" sz="1800" dirty="0" smtClean="0"/>
              <a:t>Recently, some studies had been reported that </a:t>
            </a:r>
            <a:r>
              <a:rPr lang="en-US" sz="1800" dirty="0" smtClean="0"/>
              <a:t>Des-gamma-</a:t>
            </a:r>
            <a:r>
              <a:rPr lang="en-US" sz="1800" dirty="0" err="1" smtClean="0"/>
              <a:t>carboxy</a:t>
            </a:r>
            <a:r>
              <a:rPr lang="en-US" sz="1800" dirty="0" smtClean="0"/>
              <a:t> </a:t>
            </a:r>
            <a:r>
              <a:rPr lang="en-US" sz="1800" dirty="0" err="1" smtClean="0"/>
              <a:t>prothrombin</a:t>
            </a:r>
            <a:r>
              <a:rPr lang="en-US" sz="1800" dirty="0" smtClean="0"/>
              <a:t> (</a:t>
            </a:r>
            <a:r>
              <a:rPr lang="en-US" sz="1800" dirty="0" smtClean="0">
                <a:solidFill>
                  <a:srgbClr val="FF0000"/>
                </a:solidFill>
              </a:rPr>
              <a:t>DCP</a:t>
            </a:r>
            <a:r>
              <a:rPr lang="en-US" sz="1800" dirty="0" smtClean="0"/>
              <a:t>), </a:t>
            </a:r>
            <a:r>
              <a:rPr lang="en-US" sz="1800" dirty="0" smtClean="0"/>
              <a:t>an abnormal form of </a:t>
            </a:r>
            <a:r>
              <a:rPr lang="en-US" sz="1800" dirty="0" err="1" smtClean="0"/>
              <a:t>prothrombin</a:t>
            </a:r>
            <a:r>
              <a:rPr lang="en-US" sz="1800" dirty="0" smtClean="0"/>
              <a:t>, </a:t>
            </a:r>
            <a:r>
              <a:rPr lang="en-US" sz="1800" dirty="0" smtClean="0"/>
              <a:t>is increased </a:t>
            </a:r>
            <a:r>
              <a:rPr lang="en-US" sz="1800" dirty="0" smtClean="0"/>
              <a:t>in HCC and has a </a:t>
            </a:r>
            <a:r>
              <a:rPr lang="en-US" sz="1800" u="sng" dirty="0" smtClean="0"/>
              <a:t>prognosis</a:t>
            </a:r>
            <a:r>
              <a:rPr lang="en-US" sz="1800" dirty="0" smtClean="0"/>
              <a:t> role.</a:t>
            </a:r>
            <a:endParaRPr lang="en-US" sz="1800" dirty="0">
              <a:solidFill>
                <a:srgbClr val="C00000"/>
              </a:solidFill>
            </a:endParaRPr>
          </a:p>
        </p:txBody>
      </p:sp>
      <p:sp>
        <p:nvSpPr>
          <p:cNvPr id="3" name="Slide Number Placeholder 2"/>
          <p:cNvSpPr>
            <a:spLocks noGrp="1"/>
          </p:cNvSpPr>
          <p:nvPr>
            <p:ph type="sldNum" sz="quarter" idx="12"/>
          </p:nvPr>
        </p:nvSpPr>
        <p:spPr/>
        <p:txBody>
          <a:bodyPr/>
          <a:lstStyle/>
          <a:p>
            <a:fld id="{E7CECFE1-B73F-41B5-84FE-29F72CFB386B}" type="slidenum">
              <a:rPr lang="en-US" smtClean="0"/>
              <a:pPr/>
              <a:t>38</a:t>
            </a:fld>
            <a:endParaRPr lang="en-US"/>
          </a:p>
        </p:txBody>
      </p:sp>
      <p:sp>
        <p:nvSpPr>
          <p:cNvPr id="4" name="Title 3"/>
          <p:cNvSpPr>
            <a:spLocks noGrp="1"/>
          </p:cNvSpPr>
          <p:nvPr>
            <p:ph type="title"/>
          </p:nvPr>
        </p:nvSpPr>
        <p:spPr>
          <a:xfrm>
            <a:off x="457200" y="-99392"/>
            <a:ext cx="8229600" cy="1143000"/>
          </a:xfrm>
        </p:spPr>
        <p:txBody>
          <a:bodyPr/>
          <a:lstStyle/>
          <a:p>
            <a:r>
              <a:rPr lang="el-GR" dirty="0" smtClean="0">
                <a:solidFill>
                  <a:srgbClr val="002060"/>
                </a:solidFill>
              </a:rPr>
              <a:t>α-</a:t>
            </a:r>
            <a:r>
              <a:rPr lang="en-US" dirty="0" smtClean="0">
                <a:solidFill>
                  <a:srgbClr val="002060"/>
                </a:solidFill>
              </a:rPr>
              <a:t>FETOPROTEIN</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36712"/>
            <a:ext cx="9144000" cy="5472608"/>
          </a:xfrm>
        </p:spPr>
        <p:txBody>
          <a:bodyPr>
            <a:normAutofit/>
          </a:bodyPr>
          <a:lstStyle/>
          <a:p>
            <a:r>
              <a:rPr lang="en-US" sz="1800" dirty="0" smtClean="0"/>
              <a:t>It is important to remember that in </a:t>
            </a:r>
            <a:r>
              <a:rPr lang="en-US" sz="1800" dirty="0" smtClean="0">
                <a:solidFill>
                  <a:srgbClr val="FF0000"/>
                </a:solidFill>
              </a:rPr>
              <a:t>acute </a:t>
            </a:r>
            <a:r>
              <a:rPr lang="en-US" sz="1800" dirty="0" smtClean="0">
                <a:solidFill>
                  <a:srgbClr val="FF0000"/>
                </a:solidFill>
              </a:rPr>
              <a:t>hepatitis (due to different viral hepatitis, drugs and toxins)</a:t>
            </a:r>
            <a:r>
              <a:rPr lang="en-US" sz="1800" dirty="0" smtClean="0"/>
              <a:t>, </a:t>
            </a:r>
            <a:r>
              <a:rPr lang="en-US" sz="1800" dirty="0" smtClean="0"/>
              <a:t>the principal changes include </a:t>
            </a:r>
            <a:r>
              <a:rPr lang="en-US" sz="1800" u="sng" dirty="0" smtClean="0"/>
              <a:t>significant elevations of </a:t>
            </a:r>
            <a:r>
              <a:rPr lang="en-US" sz="1800" u="sng" dirty="0" err="1" smtClean="0">
                <a:effectLst>
                  <a:outerShdw blurRad="38100" dist="38100" dir="2700000" algn="tl">
                    <a:srgbClr val="000000">
                      <a:alpha val="43137"/>
                    </a:srgbClr>
                  </a:outerShdw>
                </a:effectLst>
              </a:rPr>
              <a:t>aminotransferases</a:t>
            </a:r>
            <a:r>
              <a:rPr lang="en-US" sz="1800" u="sng" dirty="0" smtClean="0">
                <a:effectLst>
                  <a:outerShdw blurRad="38100" dist="38100" dir="2700000" algn="tl">
                    <a:srgbClr val="000000">
                      <a:alpha val="43137"/>
                    </a:srgbClr>
                  </a:outerShdw>
                </a:effectLst>
              </a:rPr>
              <a:t> (ALT&gt;AST)</a:t>
            </a:r>
            <a:r>
              <a:rPr lang="en-US" sz="1800" dirty="0" smtClean="0">
                <a:effectLst>
                  <a:outerShdw blurRad="38100" dist="38100" dir="2700000" algn="tl">
                    <a:srgbClr val="000000">
                      <a:alpha val="43137"/>
                    </a:srgbClr>
                  </a:outerShdw>
                </a:effectLst>
              </a:rPr>
              <a:t>. </a:t>
            </a:r>
            <a:r>
              <a:rPr lang="en-US" sz="1800" u="sng" dirty="0" smtClean="0">
                <a:effectLst>
                  <a:outerShdw blurRad="38100" dist="38100" dir="2700000" algn="tl">
                    <a:srgbClr val="000000">
                      <a:alpha val="43137"/>
                    </a:srgbClr>
                  </a:outerShdw>
                </a:effectLst>
              </a:rPr>
              <a:t>Total </a:t>
            </a:r>
            <a:r>
              <a:rPr lang="en-US" sz="1800" u="sng" dirty="0" err="1" smtClean="0">
                <a:effectLst>
                  <a:outerShdw blurRad="38100" dist="38100" dir="2700000" algn="tl">
                    <a:srgbClr val="000000">
                      <a:alpha val="43137"/>
                    </a:srgbClr>
                  </a:outerShdw>
                </a:effectLst>
              </a:rPr>
              <a:t>bilirubin</a:t>
            </a:r>
            <a:r>
              <a:rPr lang="en-US" sz="1800" u="sng" dirty="0" smtClean="0">
                <a:effectLst>
                  <a:outerShdw blurRad="38100" dist="38100" dir="2700000" algn="tl">
                    <a:srgbClr val="000000">
                      <a:alpha val="43137"/>
                    </a:srgbClr>
                  </a:outerShdw>
                </a:effectLst>
              </a:rPr>
              <a:t> </a:t>
            </a:r>
            <a:r>
              <a:rPr lang="en-US" sz="1800" dirty="0" smtClean="0"/>
              <a:t>(including both types) are increased dramatically. </a:t>
            </a:r>
            <a:r>
              <a:rPr lang="en-US" sz="1800" dirty="0" smtClean="0">
                <a:effectLst>
                  <a:outerShdw blurRad="38100" dist="38100" dir="2700000" algn="tl">
                    <a:srgbClr val="000000">
                      <a:alpha val="43137"/>
                    </a:srgbClr>
                  </a:outerShdw>
                </a:effectLst>
              </a:rPr>
              <a:t>PT </a:t>
            </a:r>
            <a:r>
              <a:rPr lang="en-US" sz="1800" dirty="0" smtClean="0"/>
              <a:t>is increased with decreased </a:t>
            </a:r>
            <a:r>
              <a:rPr lang="en-US" sz="1800" dirty="0" smtClean="0">
                <a:effectLst>
                  <a:outerShdw blurRad="38100" dist="38100" dir="2700000" algn="tl">
                    <a:srgbClr val="000000">
                      <a:alpha val="43137"/>
                    </a:srgbClr>
                  </a:outerShdw>
                </a:effectLst>
              </a:rPr>
              <a:t>Albumin.</a:t>
            </a:r>
          </a:p>
          <a:p>
            <a:pPr>
              <a:buNone/>
            </a:pPr>
            <a:r>
              <a:rPr lang="en-US" sz="1800" dirty="0" smtClean="0"/>
              <a:t>- Generally, in viral hepatitis, ALT, AST, LDH (up to 300-500 IU/L), ALP (up to 200-350 </a:t>
            </a:r>
            <a:r>
              <a:rPr lang="en-US" sz="1800" dirty="0" smtClean="0"/>
              <a:t>IU/L</a:t>
            </a:r>
            <a:r>
              <a:rPr lang="en-US" sz="1800" dirty="0" smtClean="0"/>
              <a:t>) activities, </a:t>
            </a:r>
            <a:r>
              <a:rPr lang="en-US" sz="1800" dirty="0" err="1" smtClean="0"/>
              <a:t>bilirubin</a:t>
            </a:r>
            <a:r>
              <a:rPr lang="en-US" sz="1800" dirty="0" smtClean="0"/>
              <a:t> and </a:t>
            </a:r>
            <a:r>
              <a:rPr lang="en-US" sz="1800" dirty="0" err="1" smtClean="0"/>
              <a:t>gamaglobulins</a:t>
            </a:r>
            <a:r>
              <a:rPr lang="en-US" sz="1800" dirty="0" smtClean="0"/>
              <a:t> are increased. However, total protein and albumin remains in normal range.</a:t>
            </a:r>
          </a:p>
          <a:p>
            <a:pPr>
              <a:buNone/>
            </a:pPr>
            <a:endParaRPr lang="en-US" sz="1800" dirty="0" smtClean="0"/>
          </a:p>
          <a:p>
            <a:r>
              <a:rPr lang="en-US" sz="1800" dirty="0" smtClean="0"/>
              <a:t>In </a:t>
            </a:r>
            <a:r>
              <a:rPr lang="en-US" sz="1800" dirty="0" smtClean="0">
                <a:solidFill>
                  <a:srgbClr val="FF0000"/>
                </a:solidFill>
              </a:rPr>
              <a:t>Alcoholic hepatitis, </a:t>
            </a:r>
            <a:r>
              <a:rPr lang="en-US" sz="1800" dirty="0" err="1" smtClean="0"/>
              <a:t>ASTm</a:t>
            </a:r>
            <a:r>
              <a:rPr lang="en-US" sz="1800" dirty="0" smtClean="0"/>
              <a:t>, ALT and </a:t>
            </a:r>
            <a:r>
              <a:rPr lang="en-US" sz="1800" u="sng" dirty="0" smtClean="0"/>
              <a:t>GGT activity </a:t>
            </a:r>
            <a:r>
              <a:rPr lang="en-US" sz="1800" dirty="0" smtClean="0"/>
              <a:t>is increased. Possibly, </a:t>
            </a:r>
            <a:r>
              <a:rPr lang="en-US" sz="1800" u="sng" dirty="0" smtClean="0"/>
              <a:t>Uric acid and TG </a:t>
            </a:r>
            <a:r>
              <a:rPr lang="en-US" sz="1800" dirty="0" smtClean="0"/>
              <a:t>are increased. However, total protein and albumin remains in normal range.</a:t>
            </a:r>
          </a:p>
          <a:p>
            <a:endParaRPr lang="en-US" sz="1800" b="1" dirty="0" smtClean="0"/>
          </a:p>
          <a:p>
            <a:r>
              <a:rPr lang="en-US" sz="1800" dirty="0" smtClean="0"/>
              <a:t>In </a:t>
            </a:r>
            <a:r>
              <a:rPr lang="en-US" sz="1800" dirty="0" smtClean="0">
                <a:solidFill>
                  <a:srgbClr val="C00000"/>
                </a:solidFill>
              </a:rPr>
              <a:t>cirrhosis</a:t>
            </a:r>
            <a:r>
              <a:rPr lang="en-US" sz="1800" dirty="0" smtClean="0"/>
              <a:t>, </a:t>
            </a:r>
            <a:r>
              <a:rPr lang="en-US" sz="1800" dirty="0" smtClean="0"/>
              <a:t>ALT/AST and LDH tend </a:t>
            </a:r>
            <a:r>
              <a:rPr lang="en-US" sz="1800" dirty="0" smtClean="0"/>
              <a:t>to remain normal or become slightly </a:t>
            </a:r>
            <a:r>
              <a:rPr lang="en-US" sz="1800" dirty="0" smtClean="0"/>
              <a:t>elevated (at first ALT&gt;AST-then, AST&gt;ALT), </a:t>
            </a:r>
            <a:r>
              <a:rPr lang="en-US" sz="1800" dirty="0" smtClean="0"/>
              <a:t>while </a:t>
            </a:r>
            <a:r>
              <a:rPr lang="en-US" sz="1800" u="sng" dirty="0" smtClean="0"/>
              <a:t>total protein and albumin are </a:t>
            </a:r>
            <a:r>
              <a:rPr lang="en-US" sz="1800" u="sng" dirty="0" smtClean="0"/>
              <a:t>depressed</a:t>
            </a:r>
            <a:r>
              <a:rPr lang="en-US" sz="1800" dirty="0" smtClean="0"/>
              <a:t>. Both </a:t>
            </a:r>
            <a:r>
              <a:rPr lang="en-US" sz="1800" u="sng" dirty="0" err="1" smtClean="0"/>
              <a:t>bilirubin</a:t>
            </a:r>
            <a:r>
              <a:rPr lang="en-US" sz="1800" dirty="0" smtClean="0"/>
              <a:t> and </a:t>
            </a:r>
            <a:r>
              <a:rPr lang="en-US" sz="1800" u="sng" dirty="0" smtClean="0"/>
              <a:t>ammonia (positive </a:t>
            </a:r>
            <a:r>
              <a:rPr lang="en-US" sz="1800" u="sng" dirty="0" smtClean="0"/>
              <a:t>correlated with </a:t>
            </a:r>
            <a:r>
              <a:rPr lang="en-US" sz="1800" u="sng" dirty="0" smtClean="0"/>
              <a:t>Encephalopathy severity)</a:t>
            </a:r>
            <a:r>
              <a:rPr lang="en-US" sz="1800" dirty="0" smtClean="0"/>
              <a:t> </a:t>
            </a:r>
            <a:r>
              <a:rPr lang="en-US" sz="1800" dirty="0" smtClean="0"/>
              <a:t>concentrations in serum are </a:t>
            </a:r>
            <a:r>
              <a:rPr lang="en-US" sz="1800" u="sng" dirty="0" smtClean="0"/>
              <a:t>elevated</a:t>
            </a:r>
            <a:r>
              <a:rPr lang="en-US" sz="1800" dirty="0" smtClean="0"/>
              <a:t>. </a:t>
            </a:r>
            <a:r>
              <a:rPr lang="en-US" sz="1800" dirty="0" smtClean="0"/>
              <a:t>Also, </a:t>
            </a:r>
            <a:r>
              <a:rPr lang="en-US" sz="1800" u="sng" dirty="0" err="1" smtClean="0"/>
              <a:t>hypergammaglobulinemia</a:t>
            </a:r>
            <a:r>
              <a:rPr lang="en-US" sz="1800" u="sng" dirty="0" smtClean="0"/>
              <a:t> (</a:t>
            </a:r>
            <a:r>
              <a:rPr lang="en-US" sz="1800" u="sng" dirty="0" err="1" smtClean="0"/>
              <a:t>IgG</a:t>
            </a:r>
            <a:r>
              <a:rPr lang="en-US" sz="1800" u="sng" dirty="0" smtClean="0"/>
              <a:t> &amp; </a:t>
            </a:r>
            <a:r>
              <a:rPr lang="en-US" sz="1800" u="sng" dirty="0" err="1" smtClean="0"/>
              <a:t>IgA</a:t>
            </a:r>
            <a:r>
              <a:rPr lang="en-US" sz="1800" u="sng" dirty="0" smtClean="0"/>
              <a:t>)</a:t>
            </a:r>
            <a:r>
              <a:rPr lang="en-US" sz="1800" dirty="0" smtClean="0"/>
              <a:t> is observed. Both PT and PTT are increased.</a:t>
            </a:r>
            <a:endParaRPr lang="en-US" sz="1800" dirty="0" smtClean="0"/>
          </a:p>
        </p:txBody>
      </p:sp>
      <p:sp>
        <p:nvSpPr>
          <p:cNvPr id="3" name="Slide Number Placeholder 2"/>
          <p:cNvSpPr>
            <a:spLocks noGrp="1"/>
          </p:cNvSpPr>
          <p:nvPr>
            <p:ph type="sldNum" sz="quarter" idx="12"/>
          </p:nvPr>
        </p:nvSpPr>
        <p:spPr/>
        <p:txBody>
          <a:bodyPr/>
          <a:lstStyle/>
          <a:p>
            <a:fld id="{E7CECFE1-B73F-41B5-84FE-29F72CFB386B}" type="slidenum">
              <a:rPr lang="en-US" smtClean="0"/>
              <a:pPr/>
              <a:t>39</a:t>
            </a:fld>
            <a:endParaRPr lang="en-US"/>
          </a:p>
        </p:txBody>
      </p:sp>
      <p:sp>
        <p:nvSpPr>
          <p:cNvPr id="4" name="Title 3"/>
          <p:cNvSpPr>
            <a:spLocks noGrp="1"/>
          </p:cNvSpPr>
          <p:nvPr>
            <p:ph type="title"/>
          </p:nvPr>
        </p:nvSpPr>
        <p:spPr>
          <a:xfrm>
            <a:off x="457200" y="-99392"/>
            <a:ext cx="8229600" cy="1143000"/>
          </a:xfrm>
        </p:spPr>
        <p:txBody>
          <a:bodyPr/>
          <a:lstStyle/>
          <a:p>
            <a:r>
              <a:rPr lang="en-US" dirty="0" smtClean="0"/>
              <a:t>DIAGNOSIS OF LIVER DISEASES</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96752"/>
            <a:ext cx="9144000" cy="5688632"/>
          </a:xfrm>
        </p:spPr>
        <p:txBody>
          <a:bodyPr>
            <a:noAutofit/>
          </a:bodyPr>
          <a:lstStyle/>
          <a:p>
            <a:pPr>
              <a:buNone/>
            </a:pPr>
            <a:r>
              <a:rPr lang="en-US" sz="2200" b="1" dirty="0" smtClean="0">
                <a:solidFill>
                  <a:srgbClr val="FFC000"/>
                </a:solidFill>
                <a:effectLst>
                  <a:outerShdw blurRad="38100" dist="38100" dir="2700000" algn="tl">
                    <a:srgbClr val="000000">
                      <a:alpha val="43137"/>
                    </a:srgbClr>
                  </a:outerShdw>
                </a:effectLst>
              </a:rPr>
              <a:t>    </a:t>
            </a:r>
            <a:r>
              <a:rPr lang="en-US" sz="2200" b="1" dirty="0" err="1" smtClean="0">
                <a:solidFill>
                  <a:srgbClr val="FFC000"/>
                </a:solidFill>
                <a:effectLst>
                  <a:outerShdw blurRad="38100" dist="38100" dir="2700000" algn="tl">
                    <a:srgbClr val="000000">
                      <a:alpha val="43137"/>
                    </a:srgbClr>
                  </a:outerShdw>
                </a:effectLst>
              </a:rPr>
              <a:t>Bilirubin</a:t>
            </a:r>
            <a:endParaRPr lang="en-US" sz="2200" b="1" dirty="0" smtClean="0">
              <a:solidFill>
                <a:srgbClr val="FFC000"/>
              </a:solidFill>
              <a:effectLst>
                <a:outerShdw blurRad="38100" dist="38100" dir="2700000" algn="tl">
                  <a:srgbClr val="000000">
                    <a:alpha val="43137"/>
                  </a:srgbClr>
                </a:outerShdw>
              </a:effectLst>
            </a:endParaRPr>
          </a:p>
          <a:p>
            <a:r>
              <a:rPr lang="en-US" sz="1900" i="1" dirty="0" smtClean="0">
                <a:solidFill>
                  <a:srgbClr val="00B050"/>
                </a:solidFill>
                <a:effectLst>
                  <a:outerShdw blurRad="38100" dist="38100" dir="2700000" algn="tl">
                    <a:srgbClr val="000000">
                      <a:alpha val="43137"/>
                    </a:srgbClr>
                  </a:outerShdw>
                </a:effectLst>
              </a:rPr>
              <a:t>Normal </a:t>
            </a:r>
            <a:r>
              <a:rPr lang="en-US" sz="1900" i="1" dirty="0" err="1" smtClean="0">
                <a:solidFill>
                  <a:srgbClr val="00B050"/>
                </a:solidFill>
                <a:effectLst>
                  <a:outerShdw blurRad="38100" dist="38100" dir="2700000" algn="tl">
                    <a:srgbClr val="000000">
                      <a:alpha val="43137"/>
                    </a:srgbClr>
                  </a:outerShdw>
                </a:effectLst>
              </a:rPr>
              <a:t>Bilirubin</a:t>
            </a:r>
            <a:r>
              <a:rPr lang="en-US" sz="1900" i="1" dirty="0" smtClean="0">
                <a:solidFill>
                  <a:srgbClr val="00B050"/>
                </a:solidFill>
                <a:effectLst>
                  <a:outerShdw blurRad="38100" dist="38100" dir="2700000" algn="tl">
                    <a:srgbClr val="000000">
                      <a:alpha val="43137"/>
                    </a:srgbClr>
                  </a:outerShdw>
                </a:effectLst>
              </a:rPr>
              <a:t> Metabolism</a:t>
            </a:r>
          </a:p>
          <a:p>
            <a:pPr>
              <a:buFontTx/>
              <a:buChar char="-"/>
            </a:pPr>
            <a:r>
              <a:rPr lang="en-US" sz="1600" dirty="0" err="1" smtClean="0"/>
              <a:t>Bilirubin</a:t>
            </a:r>
            <a:r>
              <a:rPr lang="en-US" sz="1600" dirty="0" smtClean="0"/>
              <a:t> </a:t>
            </a:r>
            <a:r>
              <a:rPr lang="en-US" sz="1600" dirty="0" smtClean="0"/>
              <a:t>is the major metabolite of </a:t>
            </a:r>
            <a:r>
              <a:rPr lang="en-US" sz="1600" dirty="0" err="1" smtClean="0"/>
              <a:t>heme</a:t>
            </a:r>
            <a:r>
              <a:rPr lang="en-US" sz="1600" dirty="0" smtClean="0"/>
              <a:t>, the iron-binding </a:t>
            </a:r>
            <a:r>
              <a:rPr lang="en-US" sz="1600" dirty="0" err="1" smtClean="0"/>
              <a:t>tetrapyrrole</a:t>
            </a:r>
            <a:r>
              <a:rPr lang="en-US" sz="1600" dirty="0" smtClean="0"/>
              <a:t> ring found in hemoglobin, </a:t>
            </a:r>
            <a:r>
              <a:rPr lang="en-US" sz="1600" dirty="0" err="1" smtClean="0"/>
              <a:t>myoglobin</a:t>
            </a:r>
            <a:r>
              <a:rPr lang="en-US" sz="1600" dirty="0" smtClean="0"/>
              <a:t>, and </a:t>
            </a:r>
            <a:r>
              <a:rPr lang="en-US" sz="1600" dirty="0" err="1" smtClean="0"/>
              <a:t>cytochromes</a:t>
            </a:r>
            <a:r>
              <a:rPr lang="en-US" sz="1600" dirty="0" smtClean="0"/>
              <a:t>. Approximately </a:t>
            </a:r>
            <a:r>
              <a:rPr lang="en-US" sz="1600" dirty="0" smtClean="0">
                <a:solidFill>
                  <a:srgbClr val="92D050"/>
                </a:solidFill>
                <a:effectLst>
                  <a:outerShdw blurRad="38100" dist="38100" dir="2700000" algn="tl">
                    <a:srgbClr val="000000">
                      <a:alpha val="43137"/>
                    </a:srgbClr>
                  </a:outerShdw>
                </a:effectLst>
              </a:rPr>
              <a:t>250 to 350mg of </a:t>
            </a:r>
            <a:r>
              <a:rPr lang="en-US" sz="1600" dirty="0" err="1" smtClean="0">
                <a:solidFill>
                  <a:srgbClr val="92D050"/>
                </a:solidFill>
                <a:effectLst>
                  <a:outerShdw blurRad="38100" dist="38100" dir="2700000" algn="tl">
                    <a:srgbClr val="000000">
                      <a:alpha val="43137"/>
                    </a:srgbClr>
                  </a:outerShdw>
                </a:effectLst>
              </a:rPr>
              <a:t>bilirubin</a:t>
            </a:r>
            <a:r>
              <a:rPr lang="en-US" sz="1600" dirty="0" smtClean="0">
                <a:solidFill>
                  <a:srgbClr val="92D050"/>
                </a:solidFill>
                <a:effectLst>
                  <a:outerShdw blurRad="38100" dist="38100" dir="2700000" algn="tl">
                    <a:srgbClr val="000000">
                      <a:alpha val="43137"/>
                    </a:srgbClr>
                  </a:outerShdw>
                </a:effectLst>
              </a:rPr>
              <a:t> is produced daily</a:t>
            </a:r>
            <a:r>
              <a:rPr lang="en-US" sz="1600" dirty="0" smtClean="0"/>
              <a:t> in healthy adults, about </a:t>
            </a:r>
            <a:r>
              <a:rPr lang="en-US" sz="1600" dirty="0" smtClean="0">
                <a:solidFill>
                  <a:srgbClr val="92D050"/>
                </a:solidFill>
                <a:effectLst>
                  <a:outerShdw blurRad="38100" dist="38100" dir="2700000" algn="tl">
                    <a:srgbClr val="000000">
                      <a:alpha val="43137"/>
                    </a:srgbClr>
                  </a:outerShdw>
                </a:effectLst>
              </a:rPr>
              <a:t>85% of which is derived from turnover of senescent red blood cells.</a:t>
            </a:r>
          </a:p>
          <a:p>
            <a:pPr>
              <a:buFontTx/>
              <a:buChar char="-"/>
            </a:pPr>
            <a:r>
              <a:rPr lang="en-US" sz="1600" b="1" dirty="0" err="1" smtClean="0"/>
              <a:t>Bilirubin</a:t>
            </a:r>
            <a:r>
              <a:rPr lang="en-US" sz="1600" b="1" dirty="0" smtClean="0"/>
              <a:t> </a:t>
            </a:r>
            <a:r>
              <a:rPr lang="en-US" sz="1600" b="1" dirty="0" smtClean="0"/>
              <a:t>enters </a:t>
            </a:r>
            <a:r>
              <a:rPr lang="en-US" sz="1600" b="1" dirty="0" err="1" smtClean="0"/>
              <a:t>hepatocytes</a:t>
            </a:r>
            <a:r>
              <a:rPr lang="en-US" sz="1600" b="1" dirty="0" smtClean="0"/>
              <a:t> by two mechanisms: </a:t>
            </a:r>
            <a:r>
              <a:rPr lang="en-US" sz="1600" u="sng" dirty="0" smtClean="0"/>
              <a:t>passive diffusion and receptor-mediated </a:t>
            </a:r>
            <a:r>
              <a:rPr lang="en-US" sz="1600" u="sng" dirty="0" err="1" smtClean="0"/>
              <a:t>endocytosis</a:t>
            </a:r>
            <a:r>
              <a:rPr lang="en-US" sz="1600" dirty="0" smtClean="0"/>
              <a:t>.</a:t>
            </a:r>
          </a:p>
          <a:p>
            <a:pPr>
              <a:buFontTx/>
              <a:buChar char="-"/>
            </a:pPr>
            <a:r>
              <a:rPr lang="en-US" sz="1600" dirty="0" smtClean="0"/>
              <a:t>Brief metabolism of </a:t>
            </a:r>
            <a:r>
              <a:rPr lang="en-US" sz="1600" dirty="0" err="1" smtClean="0"/>
              <a:t>bilirubin</a:t>
            </a:r>
            <a:r>
              <a:rPr lang="en-US" sz="1600" dirty="0" smtClean="0"/>
              <a:t> is depicted in next slide:</a:t>
            </a:r>
          </a:p>
          <a:p>
            <a:pPr>
              <a:buFontTx/>
              <a:buChar char="-"/>
            </a:pPr>
            <a:endParaRPr lang="en-US" sz="1600" dirty="0" smtClean="0">
              <a:solidFill>
                <a:srgbClr val="002060"/>
              </a:solidFill>
            </a:endParaRPr>
          </a:p>
        </p:txBody>
      </p:sp>
      <p:sp>
        <p:nvSpPr>
          <p:cNvPr id="3" name="Slide Number Placeholder 2"/>
          <p:cNvSpPr>
            <a:spLocks noGrp="1"/>
          </p:cNvSpPr>
          <p:nvPr>
            <p:ph type="sldNum" sz="quarter" idx="12"/>
          </p:nvPr>
        </p:nvSpPr>
        <p:spPr/>
        <p:txBody>
          <a:bodyPr/>
          <a:lstStyle/>
          <a:p>
            <a:fld id="{E7CECFE1-B73F-41B5-84FE-29F72CFB386B}" type="slidenum">
              <a:rPr lang="en-US" smtClean="0"/>
              <a:pPr/>
              <a:t>4</a:t>
            </a:fld>
            <a:endParaRPr lang="en-US"/>
          </a:p>
        </p:txBody>
      </p:sp>
      <p:sp>
        <p:nvSpPr>
          <p:cNvPr id="4" name="Title 3"/>
          <p:cNvSpPr>
            <a:spLocks noGrp="1"/>
          </p:cNvSpPr>
          <p:nvPr>
            <p:ph type="title"/>
          </p:nvPr>
        </p:nvSpPr>
        <p:spPr>
          <a:xfrm>
            <a:off x="457200" y="-27384"/>
            <a:ext cx="8229600" cy="1143000"/>
          </a:xfrm>
        </p:spPr>
        <p:txBody>
          <a:bodyPr/>
          <a:lstStyle/>
          <a:p>
            <a:r>
              <a:rPr lang="en-US" sz="4400" dirty="0" smtClean="0"/>
              <a:t>METABOLIC FUNCTIONS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36712"/>
            <a:ext cx="9144000" cy="5472608"/>
          </a:xfrm>
        </p:spPr>
        <p:txBody>
          <a:bodyPr>
            <a:normAutofit/>
          </a:bodyPr>
          <a:lstStyle/>
          <a:p>
            <a:endParaRPr lang="en-US" sz="1800" dirty="0" smtClean="0"/>
          </a:p>
          <a:p>
            <a:r>
              <a:rPr lang="en-US" sz="1800" dirty="0" smtClean="0"/>
              <a:t>In </a:t>
            </a:r>
            <a:r>
              <a:rPr lang="en-US" sz="1800" dirty="0" err="1" smtClean="0">
                <a:solidFill>
                  <a:schemeClr val="accent2"/>
                </a:solidFill>
              </a:rPr>
              <a:t>posthepatic</a:t>
            </a:r>
            <a:r>
              <a:rPr lang="en-US" sz="1800" dirty="0" smtClean="0">
                <a:solidFill>
                  <a:schemeClr val="accent2"/>
                </a:solidFill>
              </a:rPr>
              <a:t> </a:t>
            </a:r>
            <a:r>
              <a:rPr lang="en-US" sz="1800" dirty="0" err="1" smtClean="0">
                <a:solidFill>
                  <a:schemeClr val="accent2"/>
                </a:solidFill>
              </a:rPr>
              <a:t>biliary</a:t>
            </a:r>
            <a:r>
              <a:rPr lang="en-US" sz="1800" dirty="0" smtClean="0">
                <a:solidFill>
                  <a:schemeClr val="accent2"/>
                </a:solidFill>
              </a:rPr>
              <a:t> obstruction</a:t>
            </a:r>
            <a:r>
              <a:rPr lang="en-US" sz="1800" dirty="0" smtClean="0"/>
              <a:t>, </a:t>
            </a:r>
            <a:r>
              <a:rPr lang="en-US" sz="1800" u="sng" dirty="0" err="1" smtClean="0"/>
              <a:t>bilirubin</a:t>
            </a:r>
            <a:r>
              <a:rPr lang="en-US" sz="1800" u="sng" dirty="0" smtClean="0"/>
              <a:t> and alkaline </a:t>
            </a:r>
            <a:r>
              <a:rPr lang="en-US" sz="1800" u="sng" dirty="0" err="1" smtClean="0"/>
              <a:t>phosphatase</a:t>
            </a:r>
            <a:r>
              <a:rPr lang="en-US" sz="1800" u="sng" dirty="0" smtClean="0"/>
              <a:t> become elevated</a:t>
            </a:r>
            <a:r>
              <a:rPr lang="en-US" sz="1800" dirty="0" smtClean="0"/>
              <a:t>; in space-occupying diseases of the liver, </a:t>
            </a:r>
            <a:r>
              <a:rPr lang="en-US" sz="1800" u="sng" dirty="0" smtClean="0"/>
              <a:t>ALP and LDH are elevated</a:t>
            </a:r>
            <a:r>
              <a:rPr lang="en-US" sz="1800" dirty="0" smtClean="0"/>
              <a:t>.</a:t>
            </a:r>
          </a:p>
          <a:p>
            <a:endParaRPr lang="en-US" sz="1800" dirty="0" smtClean="0"/>
          </a:p>
          <a:p>
            <a:r>
              <a:rPr lang="en-US" sz="1800" dirty="0" smtClean="0"/>
              <a:t>In </a:t>
            </a:r>
            <a:r>
              <a:rPr lang="en-US" sz="1800" u="sng" dirty="0" err="1" smtClean="0">
                <a:solidFill>
                  <a:schemeClr val="accent3"/>
                </a:solidFill>
              </a:rPr>
              <a:t>fulminant</a:t>
            </a:r>
            <a:r>
              <a:rPr lang="en-US" sz="1800" u="sng" dirty="0" smtClean="0">
                <a:solidFill>
                  <a:schemeClr val="accent3"/>
                </a:solidFill>
              </a:rPr>
              <a:t> hepatic failure</a:t>
            </a:r>
            <a:r>
              <a:rPr lang="en-US" sz="1800" dirty="0" smtClean="0"/>
              <a:t>, </a:t>
            </a:r>
            <a:r>
              <a:rPr lang="en-US" sz="1800" dirty="0" smtClean="0"/>
              <a:t>Within a week, the severe increase of </a:t>
            </a:r>
            <a:r>
              <a:rPr lang="en-US" sz="1800" u="sng" dirty="0" err="1" smtClean="0"/>
              <a:t>aminotransferases</a:t>
            </a:r>
            <a:r>
              <a:rPr lang="en-US" sz="1800" u="sng" dirty="0" smtClean="0"/>
              <a:t> (ALT&lt;AST) </a:t>
            </a:r>
            <a:r>
              <a:rPr lang="en-US" sz="1800" u="sng" dirty="0" smtClean="0"/>
              <a:t>and ammonia </a:t>
            </a:r>
            <a:r>
              <a:rPr lang="en-US" sz="1800" dirty="0" smtClean="0"/>
              <a:t>occurs, </a:t>
            </a:r>
            <a:r>
              <a:rPr lang="en-US" sz="1800" dirty="0" smtClean="0"/>
              <a:t>but </a:t>
            </a:r>
            <a:r>
              <a:rPr lang="en-US" sz="1800" u="sng" dirty="0" smtClean="0"/>
              <a:t>total protein</a:t>
            </a:r>
            <a:r>
              <a:rPr lang="en-US" sz="1800" dirty="0" smtClean="0"/>
              <a:t> and</a:t>
            </a:r>
            <a:r>
              <a:rPr lang="en-US" sz="1800" u="sng" dirty="0" smtClean="0"/>
              <a:t> albumin are depressed</a:t>
            </a:r>
            <a:r>
              <a:rPr lang="en-US" sz="1800" dirty="0" smtClean="0"/>
              <a:t>. Also, due to liver insufficiency </a:t>
            </a:r>
            <a:r>
              <a:rPr lang="en-US" sz="1800" u="sng" dirty="0" err="1" smtClean="0"/>
              <a:t>hypernatremia</a:t>
            </a:r>
            <a:r>
              <a:rPr lang="en-US" sz="1800" u="sng" dirty="0" smtClean="0"/>
              <a:t> &amp; </a:t>
            </a:r>
            <a:r>
              <a:rPr lang="en-US" sz="1800" u="sng" dirty="0" err="1" smtClean="0"/>
              <a:t>hypokalemia</a:t>
            </a:r>
            <a:r>
              <a:rPr lang="en-US" sz="1800" u="sng" dirty="0" smtClean="0"/>
              <a:t> </a:t>
            </a:r>
            <a:r>
              <a:rPr lang="en-US" sz="1800" dirty="0" smtClean="0"/>
              <a:t>occurs.</a:t>
            </a:r>
          </a:p>
          <a:p>
            <a:pPr>
              <a:buNone/>
            </a:pPr>
            <a:r>
              <a:rPr lang="en-US" sz="1800" dirty="0" smtClean="0"/>
              <a:t>-  </a:t>
            </a:r>
            <a:r>
              <a:rPr lang="en-US" sz="1800" u="sng" dirty="0" smtClean="0"/>
              <a:t>In addition, LDH &amp; ALP activity and </a:t>
            </a:r>
            <a:r>
              <a:rPr lang="en-US" sz="1800" u="sng" dirty="0" err="1" smtClean="0"/>
              <a:t>Bilirubin</a:t>
            </a:r>
            <a:r>
              <a:rPr lang="en-US" sz="1800" u="sng" dirty="0" smtClean="0"/>
              <a:t> </a:t>
            </a:r>
            <a:r>
              <a:rPr lang="en-US" sz="1800" dirty="0" smtClean="0"/>
              <a:t>concentrations are increased.</a:t>
            </a:r>
            <a:endParaRPr lang="en-US" sz="1800" dirty="0"/>
          </a:p>
        </p:txBody>
      </p:sp>
      <p:sp>
        <p:nvSpPr>
          <p:cNvPr id="3" name="Slide Number Placeholder 2"/>
          <p:cNvSpPr>
            <a:spLocks noGrp="1"/>
          </p:cNvSpPr>
          <p:nvPr>
            <p:ph type="sldNum" sz="quarter" idx="12"/>
          </p:nvPr>
        </p:nvSpPr>
        <p:spPr/>
        <p:txBody>
          <a:bodyPr/>
          <a:lstStyle/>
          <a:p>
            <a:fld id="{E7CECFE1-B73F-41B5-84FE-29F72CFB386B}" type="slidenum">
              <a:rPr lang="en-US" smtClean="0"/>
              <a:pPr/>
              <a:t>40</a:t>
            </a:fld>
            <a:endParaRPr lang="en-US"/>
          </a:p>
        </p:txBody>
      </p:sp>
      <p:sp>
        <p:nvSpPr>
          <p:cNvPr id="4" name="Title 3"/>
          <p:cNvSpPr>
            <a:spLocks noGrp="1"/>
          </p:cNvSpPr>
          <p:nvPr>
            <p:ph type="title"/>
          </p:nvPr>
        </p:nvSpPr>
        <p:spPr>
          <a:xfrm>
            <a:off x="457200" y="-99392"/>
            <a:ext cx="8229600" cy="1143000"/>
          </a:xfrm>
        </p:spPr>
        <p:txBody>
          <a:bodyPr/>
          <a:lstStyle/>
          <a:p>
            <a:r>
              <a:rPr lang="en-US" dirty="0" smtClean="0"/>
              <a:t>DIAGNOSIS OF LIVER DISEASES</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E7CECFE1-B73F-41B5-84FE-29F72CFB386B}" type="slidenum">
              <a:rPr lang="en-US" smtClean="0"/>
              <a:pPr/>
              <a:t>41</a:t>
            </a:fld>
            <a:endParaRPr lang="en-US"/>
          </a:p>
        </p:txBody>
      </p:sp>
      <p:sp>
        <p:nvSpPr>
          <p:cNvPr id="4" name="Title 3"/>
          <p:cNvSpPr>
            <a:spLocks noGrp="1"/>
          </p:cNvSpPr>
          <p:nvPr>
            <p:ph type="title"/>
          </p:nvPr>
        </p:nvSpPr>
        <p:spPr/>
        <p:txBody>
          <a:bodyPr/>
          <a:lstStyle/>
          <a:p>
            <a:endParaRPr lang="en-US"/>
          </a:p>
        </p:txBody>
      </p:sp>
      <p:pic>
        <p:nvPicPr>
          <p:cNvPr id="5" name="Picture 2"/>
          <p:cNvPicPr>
            <a:picLocks noChangeAspect="1" noChangeArrowheads="1"/>
          </p:cNvPicPr>
          <p:nvPr/>
        </p:nvPicPr>
        <p:blipFill>
          <a:blip r:embed="rId2" cstate="print"/>
          <a:srcRect/>
          <a:stretch>
            <a:fillRect/>
          </a:stretch>
        </p:blipFill>
        <p:spPr bwMode="auto">
          <a:xfrm>
            <a:off x="0" y="457200"/>
            <a:ext cx="9259888"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E7CECFE1-B73F-41B5-84FE-29F72CFB386B}" type="slidenum">
              <a:rPr lang="en-US" smtClean="0"/>
              <a:pPr/>
              <a:t>42</a:t>
            </a:fld>
            <a:endParaRPr lang="en-US"/>
          </a:p>
        </p:txBody>
      </p:sp>
      <p:sp>
        <p:nvSpPr>
          <p:cNvPr id="4" name="Title 3"/>
          <p:cNvSpPr>
            <a:spLocks noGrp="1"/>
          </p:cNvSpPr>
          <p:nvPr>
            <p:ph type="title"/>
          </p:nvPr>
        </p:nvSpPr>
        <p:spPr/>
        <p:txBody>
          <a:bodyPr/>
          <a:lstStyle/>
          <a:p>
            <a:endParaRPr lang="en-US"/>
          </a:p>
        </p:txBody>
      </p:sp>
      <p:pic>
        <p:nvPicPr>
          <p:cNvPr id="2051" name="Picture 3"/>
          <p:cNvPicPr>
            <a:picLocks noChangeAspect="1" noChangeArrowheads="1"/>
          </p:cNvPicPr>
          <p:nvPr/>
        </p:nvPicPr>
        <p:blipFill>
          <a:blip r:embed="rId2" cstate="print"/>
          <a:srcRect l="12284" t="16667" r="15798" b="7083"/>
          <a:stretch>
            <a:fillRect/>
          </a:stretch>
        </p:blipFill>
        <p:spPr bwMode="auto">
          <a:xfrm>
            <a:off x="0" y="188640"/>
            <a:ext cx="9357360" cy="6669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E7CECFE1-B73F-41B5-84FE-29F72CFB386B}" type="slidenum">
              <a:rPr lang="en-US" smtClean="0"/>
              <a:pPr/>
              <a:t>43</a:t>
            </a:fld>
            <a:endParaRPr lang="en-US"/>
          </a:p>
        </p:txBody>
      </p:sp>
      <p:sp>
        <p:nvSpPr>
          <p:cNvPr id="4" name="Title 3"/>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cstate="print"/>
          <a:srcRect l="12117" t="16379" r="15303" b="6897"/>
          <a:stretch>
            <a:fillRect/>
          </a:stretch>
        </p:blipFill>
        <p:spPr bwMode="auto">
          <a:xfrm>
            <a:off x="0" y="0"/>
            <a:ext cx="944354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3888" y="4005064"/>
            <a:ext cx="4464496" cy="1143000"/>
          </a:xfrm>
        </p:spPr>
        <p:txBody>
          <a:bodyPr>
            <a:normAutofit/>
          </a:bodyPr>
          <a:lstStyle/>
          <a:p>
            <a:r>
              <a:rPr lang="en-US" sz="5500" dirty="0" smtClean="0">
                <a:solidFill>
                  <a:srgbClr val="C00000"/>
                </a:solidFill>
              </a:rPr>
              <a:t>Thank you</a:t>
            </a:r>
            <a:endParaRPr lang="en-US" sz="5500" dirty="0">
              <a:solidFill>
                <a:srgbClr val="C00000"/>
              </a:solidFill>
            </a:endParaRPr>
          </a:p>
        </p:txBody>
      </p:sp>
      <p:sp>
        <p:nvSpPr>
          <p:cNvPr id="3" name="Slide Number Placeholder 2"/>
          <p:cNvSpPr>
            <a:spLocks noGrp="1"/>
          </p:cNvSpPr>
          <p:nvPr>
            <p:ph type="sldNum" sz="quarter" idx="12"/>
          </p:nvPr>
        </p:nvSpPr>
        <p:spPr/>
        <p:txBody>
          <a:bodyPr/>
          <a:lstStyle/>
          <a:p>
            <a:fld id="{E7CECFE1-B73F-41B5-84FE-29F72CFB386B}" type="slidenum">
              <a:rPr lang="en-US" smtClean="0"/>
              <a:pPr/>
              <a:t>44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20327" t="17308" r="14216" b="16346"/>
          <a:stretch>
            <a:fillRect/>
          </a:stretch>
        </p:blipFill>
        <p:spPr bwMode="auto">
          <a:xfrm>
            <a:off x="381000" y="2057400"/>
            <a:ext cx="8516760" cy="4800600"/>
          </a:xfrm>
          <a:prstGeom prst="rect">
            <a:avLst/>
          </a:prstGeom>
          <a:noFill/>
          <a:ln w="9525">
            <a:noFill/>
            <a:miter lim="800000"/>
            <a:headEnd/>
            <a:tailEnd/>
          </a:ln>
        </p:spPr>
      </p:pic>
      <p:sp>
        <p:nvSpPr>
          <p:cNvPr id="5" name="TextBox 4"/>
          <p:cNvSpPr txBox="1"/>
          <p:nvPr/>
        </p:nvSpPr>
        <p:spPr>
          <a:xfrm>
            <a:off x="1600200" y="-27384"/>
            <a:ext cx="3624710" cy="584775"/>
          </a:xfrm>
          <a:prstGeom prst="rect">
            <a:avLst/>
          </a:prstGeom>
          <a:noFill/>
        </p:spPr>
        <p:txBody>
          <a:bodyPr wrap="none" rtlCol="0">
            <a:spAutoFit/>
          </a:bodyPr>
          <a:lstStyle/>
          <a:p>
            <a:r>
              <a:rPr lang="en-US" sz="3200" b="1" dirty="0" err="1" smtClean="0">
                <a:solidFill>
                  <a:srgbClr val="002060"/>
                </a:solidFill>
                <a:latin typeface="Arial" pitchFamily="34" charset="0"/>
                <a:cs typeface="Arial" pitchFamily="34" charset="0"/>
              </a:rPr>
              <a:t>Heme</a:t>
            </a:r>
            <a:r>
              <a:rPr lang="en-US" sz="3200" b="1" dirty="0" smtClean="0">
                <a:solidFill>
                  <a:srgbClr val="002060"/>
                </a:solidFill>
                <a:latin typeface="Arial" pitchFamily="34" charset="0"/>
                <a:cs typeface="Arial" pitchFamily="34" charset="0"/>
              </a:rPr>
              <a:t> Catabolism</a:t>
            </a:r>
            <a:endParaRPr lang="en-US" sz="3200" b="1" dirty="0">
              <a:solidFill>
                <a:srgbClr val="002060"/>
              </a:solidFill>
              <a:latin typeface="Arial" pitchFamily="34" charset="0"/>
              <a:cs typeface="Arial" pitchFamily="34" charset="0"/>
            </a:endParaRPr>
          </a:p>
        </p:txBody>
      </p:sp>
      <p:sp>
        <p:nvSpPr>
          <p:cNvPr id="6" name="TextBox 5"/>
          <p:cNvSpPr txBox="1"/>
          <p:nvPr/>
        </p:nvSpPr>
        <p:spPr>
          <a:xfrm>
            <a:off x="152400" y="582216"/>
            <a:ext cx="9144000" cy="1938992"/>
          </a:xfrm>
          <a:prstGeom prst="rect">
            <a:avLst/>
          </a:prstGeom>
          <a:noFill/>
        </p:spPr>
        <p:txBody>
          <a:bodyPr wrap="square" rtlCol="0">
            <a:spAutoFit/>
          </a:bodyPr>
          <a:lstStyle/>
          <a:p>
            <a:pPr marL="514350" indent="-514350">
              <a:buFontTx/>
              <a:buChar char="-"/>
            </a:pPr>
            <a:r>
              <a:rPr lang="en-US" sz="2400" b="1" dirty="0" err="1" smtClean="0">
                <a:solidFill>
                  <a:srgbClr val="00B050"/>
                </a:solidFill>
              </a:rPr>
              <a:t>Bilirubin</a:t>
            </a:r>
            <a:r>
              <a:rPr lang="en-US" sz="2400" b="1" dirty="0" smtClean="0">
                <a:solidFill>
                  <a:srgbClr val="00B050"/>
                </a:solidFill>
              </a:rPr>
              <a:t> &amp; </a:t>
            </a:r>
            <a:r>
              <a:rPr lang="en-US" sz="2400" b="1" dirty="0" err="1" smtClean="0">
                <a:solidFill>
                  <a:srgbClr val="00B050"/>
                </a:solidFill>
              </a:rPr>
              <a:t>Urobilinogen</a:t>
            </a:r>
            <a:endParaRPr lang="en-US" sz="2400" b="1" dirty="0" smtClean="0">
              <a:solidFill>
                <a:srgbClr val="00B050"/>
              </a:solidFill>
            </a:endParaRPr>
          </a:p>
          <a:p>
            <a:pPr marL="514350" indent="-514350">
              <a:buFontTx/>
              <a:buChar char="-"/>
            </a:pPr>
            <a:r>
              <a:rPr lang="en-US" sz="2400" b="1" dirty="0" smtClean="0">
                <a:solidFill>
                  <a:srgbClr val="00B050"/>
                </a:solidFill>
              </a:rPr>
              <a:t>Total </a:t>
            </a:r>
            <a:r>
              <a:rPr lang="en-US" sz="2400" b="1" dirty="0" err="1" smtClean="0">
                <a:solidFill>
                  <a:srgbClr val="00B050"/>
                </a:solidFill>
              </a:rPr>
              <a:t>Bili</a:t>
            </a:r>
            <a:r>
              <a:rPr lang="en-US" b="1" dirty="0" smtClean="0">
                <a:solidFill>
                  <a:srgbClr val="FF0000"/>
                </a:solidFill>
              </a:rPr>
              <a:t>(0.2-1.5mg/</a:t>
            </a:r>
            <a:r>
              <a:rPr lang="en-US" b="1" dirty="0" err="1" smtClean="0">
                <a:solidFill>
                  <a:srgbClr val="FF0000"/>
                </a:solidFill>
              </a:rPr>
              <a:t>dI</a:t>
            </a:r>
            <a:r>
              <a:rPr lang="en-US" b="1" dirty="0" smtClean="0">
                <a:solidFill>
                  <a:srgbClr val="FF0000"/>
                </a:solidFill>
              </a:rPr>
              <a:t>) </a:t>
            </a:r>
            <a:r>
              <a:rPr lang="en-US" sz="2400" b="1" dirty="0" smtClean="0">
                <a:solidFill>
                  <a:srgbClr val="00B050"/>
                </a:solidFill>
              </a:rPr>
              <a:t>= indirect </a:t>
            </a:r>
            <a:r>
              <a:rPr lang="en-US" sz="2400" b="1" dirty="0" err="1" smtClean="0">
                <a:solidFill>
                  <a:srgbClr val="00B050"/>
                </a:solidFill>
              </a:rPr>
              <a:t>Bili</a:t>
            </a:r>
            <a:r>
              <a:rPr lang="en-US" b="1" dirty="0" smtClean="0">
                <a:solidFill>
                  <a:srgbClr val="FF0000"/>
                </a:solidFill>
              </a:rPr>
              <a:t>( &lt; 0.7mg/dl) </a:t>
            </a:r>
            <a:r>
              <a:rPr lang="en-US" sz="2400" b="1" dirty="0" smtClean="0">
                <a:solidFill>
                  <a:srgbClr val="00B050"/>
                </a:solidFill>
              </a:rPr>
              <a:t>+ direct </a:t>
            </a:r>
            <a:r>
              <a:rPr lang="en-US" sz="2400" b="1" dirty="0" err="1" smtClean="0">
                <a:solidFill>
                  <a:srgbClr val="00B050"/>
                </a:solidFill>
              </a:rPr>
              <a:t>Bili</a:t>
            </a:r>
            <a:r>
              <a:rPr lang="en-US" b="1" dirty="0" smtClean="0">
                <a:solidFill>
                  <a:srgbClr val="FF0000"/>
                </a:solidFill>
              </a:rPr>
              <a:t>( &lt; 0.4mg/dl)</a:t>
            </a:r>
          </a:p>
          <a:p>
            <a:pPr marL="514350" indent="-514350">
              <a:buFontTx/>
              <a:buChar char="-"/>
            </a:pPr>
            <a:r>
              <a:rPr lang="en-US" sz="2400" b="1" dirty="0" err="1" smtClean="0">
                <a:solidFill>
                  <a:srgbClr val="00B050"/>
                </a:solidFill>
              </a:rPr>
              <a:t>Serumic</a:t>
            </a:r>
            <a:r>
              <a:rPr lang="en-US" sz="2400" b="1" dirty="0" smtClean="0">
                <a:solidFill>
                  <a:srgbClr val="00B050"/>
                </a:solidFill>
              </a:rPr>
              <a:t> increase</a:t>
            </a:r>
            <a:r>
              <a:rPr lang="en-US" b="1" dirty="0" smtClean="0">
                <a:solidFill>
                  <a:srgbClr val="FF0000"/>
                </a:solidFill>
              </a:rPr>
              <a:t>( &gt; 2 mg/dl)</a:t>
            </a:r>
            <a:r>
              <a:rPr lang="en-US" sz="2400" b="1" dirty="0" smtClean="0">
                <a:solidFill>
                  <a:srgbClr val="00B050"/>
                </a:solidFill>
              </a:rPr>
              <a:t> leads to Jaundice</a:t>
            </a:r>
            <a:endParaRPr lang="en-US" b="1" dirty="0" smtClean="0">
              <a:solidFill>
                <a:srgbClr val="FF0000"/>
              </a:solidFill>
            </a:endParaRPr>
          </a:p>
          <a:p>
            <a:pPr marL="514350" indent="-514350">
              <a:buFontTx/>
              <a:buChar char="-"/>
            </a:pPr>
            <a:endParaRPr lang="en-US" sz="2400" b="1" dirty="0">
              <a:solidFill>
                <a:srgbClr val="00B050"/>
              </a:solidFill>
            </a:endParaRPr>
          </a:p>
        </p:txBody>
      </p:sp>
      <p:sp>
        <p:nvSpPr>
          <p:cNvPr id="2" name="Slide Number Placeholder 1"/>
          <p:cNvSpPr>
            <a:spLocks noGrp="1"/>
          </p:cNvSpPr>
          <p:nvPr>
            <p:ph type="sldNum" sz="quarter" idx="12"/>
          </p:nvPr>
        </p:nvSpPr>
        <p:spPr/>
        <p:txBody>
          <a:bodyPr/>
          <a:lstStyle/>
          <a:p>
            <a:fld id="{D4AF99C8-CE3E-4D82-B6F6-E41D36E52E51}" type="slidenum">
              <a:rPr lang="en-US" smtClean="0"/>
              <a:pPr/>
              <a:t>5</a:t>
            </a:fld>
            <a:endParaRPr lang="en-US" dirty="0"/>
          </a:p>
        </p:txBody>
      </p:sp>
      <p:sp>
        <p:nvSpPr>
          <p:cNvPr id="7" name="TextBox 6"/>
          <p:cNvSpPr txBox="1"/>
          <p:nvPr/>
        </p:nvSpPr>
        <p:spPr>
          <a:xfrm>
            <a:off x="4860032" y="2627620"/>
            <a:ext cx="1082348" cy="369332"/>
          </a:xfrm>
          <a:prstGeom prst="rect">
            <a:avLst/>
          </a:prstGeom>
          <a:noFill/>
        </p:spPr>
        <p:txBody>
          <a:bodyPr wrap="none" rtlCol="0">
            <a:spAutoFit/>
          </a:bodyPr>
          <a:lstStyle/>
          <a:p>
            <a:r>
              <a:rPr lang="en-US" dirty="0" smtClean="0">
                <a:solidFill>
                  <a:srgbClr val="FFFF00"/>
                </a:solidFill>
              </a:rPr>
              <a:t>NADPH</a:t>
            </a:r>
            <a:r>
              <a:rPr lang="en-US" baseline="-25000" dirty="0" smtClean="0">
                <a:solidFill>
                  <a:srgbClr val="FFFF00"/>
                </a:solidFill>
              </a:rPr>
              <a:t>2</a:t>
            </a:r>
            <a:endParaRPr lang="en-US" baseline="-25000" dirty="0">
              <a:solidFill>
                <a:srgbClr val="FFFF00"/>
              </a:solidFill>
            </a:endParaRPr>
          </a:p>
        </p:txBody>
      </p:sp>
      <p:pic>
        <p:nvPicPr>
          <p:cNvPr id="8" name="Picture 2"/>
          <p:cNvPicPr>
            <a:picLocks noChangeAspect="1" noChangeArrowheads="1"/>
          </p:cNvPicPr>
          <p:nvPr/>
        </p:nvPicPr>
        <p:blipFill>
          <a:blip r:embed="rId3" cstate="print"/>
          <a:srcRect l="8787" t="16731" r="53378" b="54361"/>
          <a:stretch>
            <a:fillRect/>
          </a:stretch>
        </p:blipFill>
        <p:spPr bwMode="auto">
          <a:xfrm>
            <a:off x="1716258" y="1949042"/>
            <a:ext cx="4431324" cy="1912006"/>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l="8655" t="49515" r="53270" b="12379"/>
          <a:stretch>
            <a:fillRect/>
          </a:stretch>
        </p:blipFill>
        <p:spPr bwMode="auto">
          <a:xfrm>
            <a:off x="5242648" y="4653136"/>
            <a:ext cx="3901352" cy="22048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nodeType="clickEffect">
                                  <p:stCondLst>
                                    <p:cond delay="0"/>
                                  </p:stCondLst>
                                  <p:childTnLst>
                                    <p:anim calcmode="lin" valueType="num">
                                      <p:cBhvr>
                                        <p:cTn id="12" dur="500"/>
                                        <p:tgtEl>
                                          <p:spTgt spid="8"/>
                                        </p:tgtEl>
                                        <p:attrNameLst>
                                          <p:attrName>ppt_w</p:attrName>
                                        </p:attrNameLst>
                                      </p:cBhvr>
                                      <p:tavLst>
                                        <p:tav tm="0">
                                          <p:val>
                                            <p:strVal val="ppt_w"/>
                                          </p:val>
                                        </p:tav>
                                        <p:tav tm="100000">
                                          <p:val>
                                            <p:fltVal val="0"/>
                                          </p:val>
                                        </p:tav>
                                      </p:tavLst>
                                    </p:anim>
                                    <p:anim calcmode="lin" valueType="num">
                                      <p:cBhvr>
                                        <p:cTn id="13" dur="500"/>
                                        <p:tgtEl>
                                          <p:spTgt spid="8"/>
                                        </p:tgtEl>
                                        <p:attrNameLst>
                                          <p:attrName>ppt_h</p:attrName>
                                        </p:attrNameLst>
                                      </p:cBhvr>
                                      <p:tavLst>
                                        <p:tav tm="0">
                                          <p:val>
                                            <p:strVal val="ppt_h"/>
                                          </p:val>
                                        </p:tav>
                                        <p:tav tm="100000">
                                          <p:val>
                                            <p:fltVal val="0"/>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xit" presetSubtype="32" fill="hold" nodeType="clickEffect">
                                  <p:stCondLst>
                                    <p:cond delay="0"/>
                                  </p:stCondLst>
                                  <p:childTnLst>
                                    <p:anim calcmode="lin" valueType="num">
                                      <p:cBhvr>
                                        <p:cTn id="24" dur="500"/>
                                        <p:tgtEl>
                                          <p:spTgt spid="9"/>
                                        </p:tgtEl>
                                        <p:attrNameLst>
                                          <p:attrName>ppt_w</p:attrName>
                                        </p:attrNameLst>
                                      </p:cBhvr>
                                      <p:tavLst>
                                        <p:tav tm="0">
                                          <p:val>
                                            <p:strVal val="ppt_w"/>
                                          </p:val>
                                        </p:tav>
                                        <p:tav tm="100000">
                                          <p:val>
                                            <p:fltVal val="0"/>
                                          </p:val>
                                        </p:tav>
                                      </p:tavLst>
                                    </p:anim>
                                    <p:anim calcmode="lin" valueType="num">
                                      <p:cBhvr>
                                        <p:cTn id="25" dur="500"/>
                                        <p:tgtEl>
                                          <p:spTgt spid="9"/>
                                        </p:tgtEl>
                                        <p:attrNameLst>
                                          <p:attrName>ppt_h</p:attrName>
                                        </p:attrNameLst>
                                      </p:cBhvr>
                                      <p:tavLst>
                                        <p:tav tm="0">
                                          <p:val>
                                            <p:strVal val="ppt_h"/>
                                          </p:val>
                                        </p:tav>
                                        <p:tav tm="100000">
                                          <p:val>
                                            <p:fltVal val="0"/>
                                          </p:val>
                                        </p:tav>
                                      </p:tavLst>
                                    </p:anim>
                                    <p:set>
                                      <p:cBhvr>
                                        <p:cTn id="26"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762000" y="304800"/>
            <a:ext cx="7772400" cy="1295400"/>
          </a:xfrm>
        </p:spPr>
        <p:txBody>
          <a:bodyPr/>
          <a:lstStyle/>
          <a:p>
            <a:pPr algn="l" eaLnBrk="1" hangingPunct="1"/>
            <a:r>
              <a:rPr lang="en-US" sz="3600" b="1" i="1" dirty="0" smtClean="0">
                <a:solidFill>
                  <a:schemeClr val="tx1"/>
                </a:solidFill>
              </a:rPr>
              <a:t>Chronic Hepatitis</a:t>
            </a:r>
            <a:br>
              <a:rPr lang="en-US" sz="3600" b="1" i="1" dirty="0" smtClean="0">
                <a:solidFill>
                  <a:schemeClr val="tx1"/>
                </a:solidFill>
              </a:rPr>
            </a:br>
            <a:endParaRPr lang="en-US" sz="3600" b="1" i="1" dirty="0" smtClean="0">
              <a:solidFill>
                <a:schemeClr val="tx1"/>
              </a:solidFill>
            </a:endParaRPr>
          </a:p>
        </p:txBody>
      </p:sp>
      <p:sp>
        <p:nvSpPr>
          <p:cNvPr id="57347" name="Rectangle 3"/>
          <p:cNvSpPr>
            <a:spLocks noGrp="1" noChangeArrowheads="1"/>
          </p:cNvSpPr>
          <p:nvPr>
            <p:ph type="subTitle" idx="1"/>
          </p:nvPr>
        </p:nvSpPr>
        <p:spPr>
          <a:xfrm>
            <a:off x="228600" y="1752600"/>
            <a:ext cx="8610600" cy="4876800"/>
          </a:xfrm>
        </p:spPr>
        <p:txBody>
          <a:bodyPr/>
          <a:lstStyle/>
          <a:p>
            <a:pPr algn="l" eaLnBrk="1" hangingPunct="1"/>
            <a:r>
              <a:rPr lang="en-US" sz="2800" dirty="0" smtClean="0">
                <a:solidFill>
                  <a:srgbClr val="7030A0"/>
                </a:solidFill>
                <a:effectLst>
                  <a:outerShdw blurRad="38100" dist="38100" dir="2700000" algn="tl">
                    <a:srgbClr val="000000">
                      <a:alpha val="43137"/>
                    </a:srgbClr>
                  </a:outerShdw>
                </a:effectLst>
              </a:rPr>
              <a:t>Defined as a chronic  inflammation of the liver that persists for </a:t>
            </a:r>
            <a:r>
              <a:rPr lang="en-US" sz="2800" u="sng" dirty="0" smtClean="0">
                <a:solidFill>
                  <a:srgbClr val="7030A0"/>
                </a:solidFill>
                <a:effectLst>
                  <a:outerShdw blurRad="38100" dist="38100" dir="2700000" algn="tl">
                    <a:srgbClr val="000000">
                      <a:alpha val="43137"/>
                    </a:srgbClr>
                  </a:outerShdw>
                </a:effectLst>
              </a:rPr>
              <a:t>at least 6 months</a:t>
            </a:r>
            <a:r>
              <a:rPr lang="en-US" sz="2800" dirty="0" smtClean="0">
                <a:solidFill>
                  <a:srgbClr val="7030A0"/>
                </a:solidFill>
                <a:effectLst>
                  <a:outerShdw blurRad="38100" dist="38100" dir="2700000" algn="tl">
                    <a:srgbClr val="000000">
                      <a:alpha val="43137"/>
                    </a:srgbClr>
                  </a:outerShdw>
                </a:effectLst>
              </a:rPr>
              <a:t>.</a:t>
            </a:r>
          </a:p>
          <a:p>
            <a:pPr algn="l" eaLnBrk="1" hangingPunct="1"/>
            <a:endParaRPr lang="en-US" sz="2800" dirty="0" smtClean="0">
              <a:solidFill>
                <a:srgbClr val="7030A0"/>
              </a:solidFill>
              <a:effectLst>
                <a:outerShdw blurRad="38100" dist="38100" dir="2700000" algn="tl">
                  <a:srgbClr val="000000">
                    <a:alpha val="43137"/>
                  </a:srgbClr>
                </a:outerShdw>
              </a:effectLst>
            </a:endParaRPr>
          </a:p>
          <a:p>
            <a:pPr algn="l" eaLnBrk="1" hangingPunct="1"/>
            <a:r>
              <a:rPr lang="en-US" sz="2800" dirty="0" smtClean="0">
                <a:solidFill>
                  <a:srgbClr val="7030A0"/>
                </a:solidFill>
                <a:effectLst>
                  <a:outerShdw blurRad="38100" dist="38100" dir="2700000" algn="tl">
                    <a:srgbClr val="000000">
                      <a:alpha val="43137"/>
                    </a:srgbClr>
                  </a:outerShdw>
                </a:effectLst>
              </a:rPr>
              <a:t>Injury results from an immune-mediated inflammatory attack against the </a:t>
            </a:r>
            <a:r>
              <a:rPr lang="en-US" sz="2800" dirty="0" err="1" smtClean="0">
                <a:solidFill>
                  <a:srgbClr val="7030A0"/>
                </a:solidFill>
                <a:effectLst>
                  <a:outerShdw blurRad="38100" dist="38100" dir="2700000" algn="tl">
                    <a:srgbClr val="000000">
                      <a:alpha val="43137"/>
                    </a:srgbClr>
                  </a:outerShdw>
                </a:effectLst>
              </a:rPr>
              <a:t>hepatocyte</a:t>
            </a:r>
            <a:r>
              <a:rPr lang="en-US" sz="2800" dirty="0" smtClean="0">
                <a:solidFill>
                  <a:srgbClr val="7030A0"/>
                </a:solidFill>
                <a:effectLst>
                  <a:outerShdw blurRad="38100" dist="38100" dir="2700000" algn="tl">
                    <a:srgbClr val="000000">
                      <a:alpha val="43137"/>
                    </a:srgbClr>
                  </a:outerShdw>
                </a:effectLst>
              </a:rPr>
              <a:t>.</a:t>
            </a:r>
          </a:p>
          <a:p>
            <a:pPr algn="l" eaLnBrk="1" hangingPunct="1"/>
            <a:endParaRPr lang="en-US" sz="2800" dirty="0" smtClean="0">
              <a:solidFill>
                <a:srgbClr val="7030A0"/>
              </a:solidFill>
              <a:effectLst>
                <a:outerShdw blurRad="38100" dist="38100" dir="2700000" algn="tl">
                  <a:srgbClr val="000000">
                    <a:alpha val="43137"/>
                  </a:srgbClr>
                </a:outerShdw>
              </a:effectLst>
            </a:endParaRPr>
          </a:p>
          <a:p>
            <a:pPr algn="l" eaLnBrk="1" hangingPunct="1"/>
            <a:r>
              <a:rPr lang="en-US" sz="2800" dirty="0" smtClean="0">
                <a:solidFill>
                  <a:srgbClr val="7030A0"/>
                </a:solidFill>
                <a:effectLst>
                  <a:outerShdw blurRad="38100" dist="38100" dir="2700000" algn="tl">
                    <a:srgbClr val="000000">
                      <a:alpha val="43137"/>
                    </a:srgbClr>
                  </a:outerShdw>
                </a:effectLst>
              </a:rPr>
              <a:t>Most common causes of chronic hepatitis are </a:t>
            </a:r>
            <a:r>
              <a:rPr lang="en-US" sz="2800" u="sng" dirty="0" smtClean="0">
                <a:solidFill>
                  <a:srgbClr val="7030A0"/>
                </a:solidFill>
                <a:effectLst>
                  <a:outerShdw blurRad="38100" dist="38100" dir="2700000" algn="tl">
                    <a:srgbClr val="000000">
                      <a:alpha val="43137"/>
                    </a:srgbClr>
                  </a:outerShdw>
                </a:effectLst>
              </a:rPr>
              <a:t>chronic HBV and HCV </a:t>
            </a:r>
            <a:r>
              <a:rPr lang="en-US" sz="2800" dirty="0" smtClean="0">
                <a:solidFill>
                  <a:srgbClr val="7030A0"/>
                </a:solidFill>
                <a:effectLst>
                  <a:outerShdw blurRad="38100" dist="38100" dir="2700000" algn="tl">
                    <a:srgbClr val="000000">
                      <a:alpha val="43137"/>
                    </a:srgbClr>
                  </a:outerShdw>
                </a:effectLst>
              </a:rPr>
              <a:t>.</a:t>
            </a:r>
          </a:p>
          <a:p>
            <a:pPr algn="l" eaLnBrk="1" hangingPunct="1"/>
            <a:endParaRPr lang="en-US" sz="2800" dirty="0" smtClean="0">
              <a:solidFill>
                <a:srgbClr val="7030A0"/>
              </a:solidFill>
              <a:effectLst>
                <a:outerShdw blurRad="38100" dist="38100" dir="2700000" algn="tl">
                  <a:srgbClr val="000000">
                    <a:alpha val="43137"/>
                  </a:srgbClr>
                </a:outerShdw>
              </a:effectLst>
            </a:endParaRPr>
          </a:p>
          <a:p>
            <a:pPr algn="l" eaLnBrk="1" hangingPunct="1"/>
            <a:endParaRPr lang="en-US" sz="2800" dirty="0" smtClean="0">
              <a:solidFill>
                <a:srgbClr val="7030A0"/>
              </a:solidFill>
              <a:effectLst>
                <a:outerShdw blurRad="38100" dist="38100" dir="2700000" algn="tl">
                  <a:srgbClr val="000000">
                    <a:alpha val="43137"/>
                  </a:srgbClr>
                </a:outerShdw>
              </a:effectLst>
            </a:endParaRPr>
          </a:p>
          <a:p>
            <a:pPr eaLnBrk="1" hangingPunct="1"/>
            <a:endParaRPr lang="en-US" dirty="0" smtClean="0">
              <a:solidFill>
                <a:srgbClr val="7030A0"/>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609600" y="228600"/>
            <a:ext cx="7772400" cy="762000"/>
          </a:xfrm>
        </p:spPr>
        <p:txBody>
          <a:bodyPr/>
          <a:lstStyle/>
          <a:p>
            <a:pPr algn="l" eaLnBrk="1" hangingPunct="1"/>
            <a:r>
              <a:rPr lang="en-US" sz="3600" i="1" smtClean="0">
                <a:solidFill>
                  <a:schemeClr val="tx1"/>
                </a:solidFill>
              </a:rPr>
              <a:t>Alcoholic Liver Disease</a:t>
            </a:r>
          </a:p>
        </p:txBody>
      </p:sp>
      <p:sp>
        <p:nvSpPr>
          <p:cNvPr id="58371" name="Rectangle 3"/>
          <p:cNvSpPr>
            <a:spLocks noGrp="1" noChangeArrowheads="1"/>
          </p:cNvSpPr>
          <p:nvPr>
            <p:ph type="subTitle" idx="1"/>
          </p:nvPr>
        </p:nvSpPr>
        <p:spPr>
          <a:xfrm>
            <a:off x="142875" y="1295400"/>
            <a:ext cx="9144000" cy="5562600"/>
          </a:xfrm>
        </p:spPr>
        <p:txBody>
          <a:bodyPr/>
          <a:lstStyle/>
          <a:p>
            <a:pPr algn="l" eaLnBrk="1" hangingPunct="1"/>
            <a:r>
              <a:rPr lang="en-US" dirty="0" smtClean="0">
                <a:solidFill>
                  <a:srgbClr val="7030A0"/>
                </a:solidFill>
                <a:effectLst>
                  <a:outerShdw blurRad="38100" dist="38100" dir="2700000" algn="tl">
                    <a:srgbClr val="000000">
                      <a:alpha val="43137"/>
                    </a:srgbClr>
                  </a:outerShdw>
                </a:effectLst>
              </a:rPr>
              <a:t>Ethanol is toxic to the liver. </a:t>
            </a:r>
          </a:p>
          <a:p>
            <a:pPr algn="l" eaLnBrk="1" hangingPunct="1"/>
            <a:r>
              <a:rPr lang="en-US" dirty="0" smtClean="0">
                <a:solidFill>
                  <a:srgbClr val="7030A0"/>
                </a:solidFill>
                <a:effectLst>
                  <a:outerShdw blurRad="38100" dist="38100" dir="2700000" algn="tl">
                    <a:srgbClr val="000000">
                      <a:alpha val="43137"/>
                    </a:srgbClr>
                  </a:outerShdw>
                </a:effectLst>
              </a:rPr>
              <a:t>Duration and magnitude of alcohol ingestion (80 </a:t>
            </a:r>
            <a:r>
              <a:rPr lang="en-US" dirty="0" err="1" smtClean="0">
                <a:solidFill>
                  <a:srgbClr val="7030A0"/>
                </a:solidFill>
                <a:effectLst>
                  <a:outerShdw blurRad="38100" dist="38100" dir="2700000" algn="tl">
                    <a:srgbClr val="000000">
                      <a:alpha val="43137"/>
                    </a:srgbClr>
                  </a:outerShdw>
                </a:effectLst>
              </a:rPr>
              <a:t>gr</a:t>
            </a:r>
            <a:r>
              <a:rPr lang="en-US" dirty="0" smtClean="0">
                <a:solidFill>
                  <a:srgbClr val="7030A0"/>
                </a:solidFill>
                <a:effectLst>
                  <a:outerShdw blurRad="38100" dist="38100" dir="2700000" algn="tl">
                    <a:srgbClr val="000000">
                      <a:alpha val="43137"/>
                    </a:srgbClr>
                  </a:outerShdw>
                </a:effectLst>
              </a:rPr>
              <a:t> or 200 ml whiskey/day) and </a:t>
            </a:r>
            <a:r>
              <a:rPr lang="en-US" dirty="0" smtClean="0">
                <a:solidFill>
                  <a:srgbClr val="7030A0"/>
                </a:solidFill>
                <a:effectLst>
                  <a:outerShdw blurRad="38100" dist="38100" dir="2700000" algn="tl">
                    <a:srgbClr val="000000">
                      <a:alpha val="43137"/>
                    </a:srgbClr>
                  </a:outerShdw>
                </a:effectLst>
              </a:rPr>
              <a:t>women </a:t>
            </a:r>
            <a:r>
              <a:rPr lang="en-US" dirty="0" smtClean="0">
                <a:solidFill>
                  <a:srgbClr val="7030A0"/>
                </a:solidFill>
                <a:effectLst>
                  <a:outerShdw blurRad="38100" dist="38100" dir="2700000" algn="tl">
                    <a:srgbClr val="000000">
                      <a:alpha val="43137"/>
                    </a:srgbClr>
                  </a:outerShdw>
                </a:effectLst>
              </a:rPr>
              <a:t>may be at greater risk because reduced activities of alcohol </a:t>
            </a:r>
            <a:r>
              <a:rPr lang="en-US" dirty="0" err="1" smtClean="0">
                <a:solidFill>
                  <a:srgbClr val="7030A0"/>
                </a:solidFill>
                <a:effectLst>
                  <a:outerShdw blurRad="38100" dist="38100" dir="2700000" algn="tl">
                    <a:srgbClr val="000000">
                      <a:alpha val="43137"/>
                    </a:srgbClr>
                  </a:outerShdw>
                </a:effectLst>
              </a:rPr>
              <a:t>dehydrogenase</a:t>
            </a:r>
            <a:r>
              <a:rPr lang="en-US" dirty="0" smtClean="0">
                <a:solidFill>
                  <a:srgbClr val="7030A0"/>
                </a:solidFill>
                <a:effectLst>
                  <a:outerShdw blurRad="38100" dist="38100" dir="2700000" algn="tl">
                    <a:srgbClr val="000000">
                      <a:alpha val="43137"/>
                    </a:srgbClr>
                  </a:outerShdw>
                </a:effectLst>
              </a:rPr>
              <a:t>.</a:t>
            </a:r>
            <a:endParaRPr lang="en-US" dirty="0" smtClean="0">
              <a:solidFill>
                <a:srgbClr val="7030A0"/>
              </a:solidFill>
              <a:effectLst>
                <a:outerShdw blurRad="38100" dist="38100" dir="2700000" algn="tl">
                  <a:srgbClr val="000000">
                    <a:alpha val="43137"/>
                  </a:srgbClr>
                </a:outerShdw>
              </a:effectLst>
            </a:endParaRPr>
          </a:p>
          <a:p>
            <a:pPr algn="l" eaLnBrk="1" hangingPunct="1"/>
            <a:r>
              <a:rPr lang="en-US" dirty="0" smtClean="0">
                <a:solidFill>
                  <a:srgbClr val="7030A0"/>
                </a:solidFill>
                <a:effectLst>
                  <a:outerShdw blurRad="38100" dist="38100" dir="2700000" algn="tl">
                    <a:srgbClr val="000000">
                      <a:alpha val="43137"/>
                    </a:srgbClr>
                  </a:outerShdw>
                </a:effectLst>
              </a:rPr>
              <a:t>Is metabolized by liver ADH to acetaldehyde which is  subsequently oxidized to acetate by </a:t>
            </a:r>
            <a:r>
              <a:rPr lang="en-US" dirty="0" err="1" smtClean="0">
                <a:solidFill>
                  <a:srgbClr val="7030A0"/>
                </a:solidFill>
                <a:effectLst>
                  <a:outerShdw blurRad="38100" dist="38100" dir="2700000" algn="tl">
                    <a:srgbClr val="000000">
                      <a:alpha val="43137"/>
                    </a:srgbClr>
                  </a:outerShdw>
                </a:effectLst>
              </a:rPr>
              <a:t>aldehyde</a:t>
            </a:r>
            <a:r>
              <a:rPr lang="en-US" dirty="0" smtClean="0">
                <a:solidFill>
                  <a:srgbClr val="7030A0"/>
                </a:solidFill>
                <a:effectLst>
                  <a:outerShdw blurRad="38100" dist="38100" dir="2700000" algn="tl">
                    <a:srgbClr val="000000">
                      <a:alpha val="43137"/>
                    </a:srgbClr>
                  </a:outerShdw>
                </a:effectLst>
              </a:rPr>
              <a:t> </a:t>
            </a:r>
            <a:r>
              <a:rPr lang="en-US" dirty="0" err="1" smtClean="0">
                <a:solidFill>
                  <a:srgbClr val="7030A0"/>
                </a:solidFill>
                <a:effectLst>
                  <a:outerShdw blurRad="38100" dist="38100" dir="2700000" algn="tl">
                    <a:srgbClr val="000000">
                      <a:alpha val="43137"/>
                    </a:srgbClr>
                  </a:outerShdw>
                </a:effectLst>
              </a:rPr>
              <a:t>dehydrogenase</a:t>
            </a:r>
            <a:r>
              <a:rPr lang="en-US" dirty="0" smtClean="0">
                <a:solidFill>
                  <a:srgbClr val="7030A0"/>
                </a:solidFill>
                <a:effectLst>
                  <a:outerShdw blurRad="38100" dist="38100" dir="2700000" algn="tl">
                    <a:srgbClr val="000000">
                      <a:alpha val="43137"/>
                    </a:srgbClr>
                  </a:outerShdw>
                </a:effectLst>
              </a:rPr>
              <a:t>.</a:t>
            </a:r>
            <a:endParaRPr lang="en-US" dirty="0" smtClean="0">
              <a:solidFill>
                <a:srgbClr val="7030A0"/>
              </a:solidFill>
              <a:effectLst>
                <a:outerShdw blurRad="38100" dist="38100" dir="2700000" algn="tl">
                  <a:srgbClr val="000000">
                    <a:alpha val="43137"/>
                  </a:srgbClr>
                </a:outerShdw>
              </a:effectLst>
            </a:endParaRPr>
          </a:p>
          <a:p>
            <a:pPr algn="l" eaLnBrk="1" hangingPunct="1"/>
            <a:endParaRPr lang="en-US" dirty="0" smtClean="0">
              <a:solidFill>
                <a:srgbClr val="7030A0"/>
              </a:solidFill>
              <a:effectLst>
                <a:outerShdw blurRad="38100" dist="38100" dir="2700000" algn="tl">
                  <a:srgbClr val="000000">
                    <a:alpha val="43137"/>
                  </a:srgbClr>
                </a:outerShdw>
              </a:effectLst>
            </a:endParaRPr>
          </a:p>
          <a:p>
            <a:pPr algn="l" eaLnBrk="1" hangingPunct="1"/>
            <a:endParaRPr lang="en-US" dirty="0" smtClean="0">
              <a:solidFill>
                <a:srgbClr val="7030A0"/>
              </a:solidFill>
              <a:effectLst>
                <a:outerShdw blurRad="38100" dist="38100" dir="2700000" algn="tl">
                  <a:srgbClr val="000000">
                    <a:alpha val="43137"/>
                  </a:srgbClr>
                </a:outerShdw>
              </a:effectLst>
            </a:endParaRPr>
          </a:p>
          <a:p>
            <a:pPr algn="l" eaLnBrk="1" hangingPunct="1"/>
            <a:r>
              <a:rPr lang="en-US" dirty="0" smtClean="0">
                <a:solidFill>
                  <a:srgbClr val="7030A0"/>
                </a:solidFill>
                <a:effectLst>
                  <a:outerShdw blurRad="38100" dist="38100" dir="2700000" algn="tl">
                    <a:srgbClr val="000000">
                      <a:alpha val="43137"/>
                    </a:srgbClr>
                  </a:outerShdw>
                </a:effectLst>
              </a:rPr>
              <a:t>acetate           acetyl COA          lipid biosynthesis</a:t>
            </a:r>
          </a:p>
          <a:p>
            <a:pPr algn="l" eaLnBrk="1" hangingPunct="1"/>
            <a:endParaRPr lang="en-US" dirty="0" smtClean="0">
              <a:solidFill>
                <a:srgbClr val="7030A0"/>
              </a:solidFill>
              <a:effectLst>
                <a:outerShdw blurRad="38100" dist="38100" dir="2700000" algn="tl">
                  <a:srgbClr val="000000">
                    <a:alpha val="43137"/>
                  </a:srgbClr>
                </a:outerShdw>
              </a:effectLst>
            </a:endParaRPr>
          </a:p>
          <a:p>
            <a:pPr eaLnBrk="1" hangingPunct="1"/>
            <a:endParaRPr lang="en-US" sz="3600" dirty="0" smtClean="0">
              <a:solidFill>
                <a:srgbClr val="7030A0"/>
              </a:solidFill>
              <a:effectLst>
                <a:outerShdw blurRad="38100" dist="38100" dir="2700000" algn="tl">
                  <a:srgbClr val="000000">
                    <a:alpha val="43137"/>
                  </a:srgbClr>
                </a:outerShdw>
              </a:effectLst>
            </a:endParaRPr>
          </a:p>
        </p:txBody>
      </p:sp>
      <p:sp>
        <p:nvSpPr>
          <p:cNvPr id="58372" name="Line 5"/>
          <p:cNvSpPr>
            <a:spLocks noChangeShapeType="1"/>
          </p:cNvSpPr>
          <p:nvPr/>
        </p:nvSpPr>
        <p:spPr bwMode="auto">
          <a:xfrm>
            <a:off x="1785938" y="5949280"/>
            <a:ext cx="533400" cy="0"/>
          </a:xfrm>
          <a:prstGeom prst="line">
            <a:avLst/>
          </a:prstGeom>
          <a:noFill/>
          <a:ln w="9525">
            <a:solidFill>
              <a:schemeClr val="bg1"/>
            </a:solidFill>
            <a:round/>
            <a:headEnd/>
            <a:tailEnd type="triangle" w="med" len="med"/>
          </a:ln>
        </p:spPr>
        <p:txBody>
          <a:bodyPr wrap="none"/>
          <a:lstStyle/>
          <a:p>
            <a:endParaRPr lang="en-US"/>
          </a:p>
        </p:txBody>
      </p:sp>
      <p:sp>
        <p:nvSpPr>
          <p:cNvPr id="58373" name="Line 6"/>
          <p:cNvSpPr>
            <a:spLocks noChangeShapeType="1"/>
          </p:cNvSpPr>
          <p:nvPr/>
        </p:nvSpPr>
        <p:spPr bwMode="auto">
          <a:xfrm>
            <a:off x="4357688" y="5877842"/>
            <a:ext cx="928687" cy="0"/>
          </a:xfrm>
          <a:prstGeom prst="line">
            <a:avLst/>
          </a:prstGeom>
          <a:noFill/>
          <a:ln w="9525">
            <a:solidFill>
              <a:schemeClr val="bg1"/>
            </a:solidFill>
            <a:round/>
            <a:headEnd/>
            <a:tailEnd type="triangle" w="med" len="med"/>
          </a:ln>
        </p:spPr>
        <p:txBody>
          <a:bodyPr wrap="none"/>
          <a:lstStyle/>
          <a:p>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a:xfrm>
            <a:off x="611188" y="476250"/>
            <a:ext cx="7772400" cy="990600"/>
          </a:xfrm>
        </p:spPr>
        <p:txBody>
          <a:bodyPr>
            <a:normAutofit fontScale="90000"/>
          </a:bodyPr>
          <a:lstStyle/>
          <a:p>
            <a:pPr algn="l" eaLnBrk="1" hangingPunct="1"/>
            <a:r>
              <a:rPr lang="en-US" sz="3200" i="1" dirty="0" smtClean="0">
                <a:solidFill>
                  <a:schemeClr val="tx1"/>
                </a:solidFill>
              </a:rPr>
              <a:t>Cirrhosis</a:t>
            </a:r>
            <a:br>
              <a:rPr lang="en-US" sz="3200" i="1" dirty="0" smtClean="0">
                <a:solidFill>
                  <a:schemeClr val="tx1"/>
                </a:solidFill>
              </a:rPr>
            </a:br>
            <a:endParaRPr lang="en-US" sz="3200" i="1" dirty="0" smtClean="0">
              <a:solidFill>
                <a:schemeClr val="tx1"/>
              </a:solidFill>
            </a:endParaRPr>
          </a:p>
        </p:txBody>
      </p:sp>
      <p:sp>
        <p:nvSpPr>
          <p:cNvPr id="59395" name="Rectangle 3"/>
          <p:cNvSpPr>
            <a:spLocks noGrp="1" noChangeArrowheads="1"/>
          </p:cNvSpPr>
          <p:nvPr>
            <p:ph type="subTitle" idx="1"/>
          </p:nvPr>
        </p:nvSpPr>
        <p:spPr>
          <a:xfrm>
            <a:off x="228600" y="1052513"/>
            <a:ext cx="8915400" cy="5300662"/>
          </a:xfrm>
        </p:spPr>
        <p:txBody>
          <a:bodyPr/>
          <a:lstStyle/>
          <a:p>
            <a:pPr algn="l" eaLnBrk="1" hangingPunct="1"/>
            <a:r>
              <a:rPr lang="en-US" sz="2800" dirty="0" smtClean="0">
                <a:solidFill>
                  <a:srgbClr val="7030A0"/>
                </a:solidFill>
                <a:effectLst>
                  <a:outerShdw blurRad="38100" dist="38100" dir="2700000" algn="tl">
                    <a:srgbClr val="000000">
                      <a:alpha val="43137"/>
                    </a:srgbClr>
                  </a:outerShdw>
                </a:effectLst>
              </a:rPr>
              <a:t>Is defined anatomically as diffuse fibrosis with</a:t>
            </a:r>
          </a:p>
          <a:p>
            <a:pPr algn="l" eaLnBrk="1" hangingPunct="1"/>
            <a:r>
              <a:rPr lang="en-US" sz="2800" dirty="0" smtClean="0">
                <a:solidFill>
                  <a:srgbClr val="7030A0"/>
                </a:solidFill>
                <a:effectLst>
                  <a:outerShdw blurRad="38100" dist="38100" dir="2700000" algn="tl">
                    <a:srgbClr val="000000">
                      <a:alpha val="43137"/>
                    </a:srgbClr>
                  </a:outerShdw>
                </a:effectLst>
              </a:rPr>
              <a:t>nodular </a:t>
            </a:r>
            <a:r>
              <a:rPr lang="en-US" sz="2800" dirty="0" err="1" smtClean="0">
                <a:solidFill>
                  <a:srgbClr val="7030A0"/>
                </a:solidFill>
                <a:effectLst>
                  <a:outerShdw blurRad="38100" dist="38100" dir="2700000" algn="tl">
                    <a:srgbClr val="000000">
                      <a:alpha val="43137"/>
                    </a:srgbClr>
                  </a:outerShdw>
                </a:effectLst>
              </a:rPr>
              <a:t>hepatocyte</a:t>
            </a:r>
            <a:r>
              <a:rPr lang="en-US" sz="2800" dirty="0" smtClean="0">
                <a:solidFill>
                  <a:srgbClr val="7030A0"/>
                </a:solidFill>
                <a:effectLst>
                  <a:outerShdw blurRad="38100" dist="38100" dir="2700000" algn="tl">
                    <a:srgbClr val="000000">
                      <a:alpha val="43137"/>
                    </a:srgbClr>
                  </a:outerShdw>
                </a:effectLst>
              </a:rPr>
              <a:t> regeneration.</a:t>
            </a:r>
          </a:p>
          <a:p>
            <a:pPr algn="l" eaLnBrk="1" hangingPunct="1"/>
            <a:endParaRPr lang="en-US" sz="2800" dirty="0" smtClean="0">
              <a:solidFill>
                <a:srgbClr val="7030A0"/>
              </a:solidFill>
              <a:effectLst>
                <a:outerShdw blurRad="38100" dist="38100" dir="2700000" algn="tl">
                  <a:srgbClr val="000000">
                    <a:alpha val="43137"/>
                  </a:srgbClr>
                </a:outerShdw>
              </a:effectLst>
            </a:endParaRPr>
          </a:p>
          <a:p>
            <a:pPr algn="l" eaLnBrk="1" hangingPunct="1"/>
            <a:r>
              <a:rPr lang="en-US" sz="2800" dirty="0" smtClean="0">
                <a:solidFill>
                  <a:srgbClr val="7030A0"/>
                </a:solidFill>
                <a:effectLst>
                  <a:outerShdw blurRad="38100" dist="38100" dir="2700000" algn="tl">
                    <a:srgbClr val="000000">
                      <a:alpha val="43137"/>
                    </a:srgbClr>
                  </a:outerShdw>
                </a:effectLst>
              </a:rPr>
              <a:t>Cirrhosis consequence of chronic injury to the liver.</a:t>
            </a:r>
          </a:p>
          <a:p>
            <a:pPr algn="l" eaLnBrk="1" hangingPunct="1"/>
            <a:r>
              <a:rPr lang="en-US" sz="2800" dirty="0" smtClean="0">
                <a:solidFill>
                  <a:srgbClr val="7030A0"/>
                </a:solidFill>
                <a:effectLst>
                  <a:outerShdw blurRad="38100" dist="38100" dir="2700000" algn="tl">
                    <a:srgbClr val="000000">
                      <a:alpha val="43137"/>
                    </a:srgbClr>
                  </a:outerShdw>
                </a:effectLst>
              </a:rPr>
              <a:t>The liver’s response to injury, is </a:t>
            </a:r>
            <a:r>
              <a:rPr lang="en-US" sz="2800" dirty="0" err="1" smtClean="0">
                <a:solidFill>
                  <a:srgbClr val="7030A0"/>
                </a:solidFill>
                <a:effectLst>
                  <a:outerShdw blurRad="38100" dist="38100" dir="2700000" algn="tl">
                    <a:srgbClr val="000000">
                      <a:alpha val="43137"/>
                    </a:srgbClr>
                  </a:outerShdw>
                </a:effectLst>
              </a:rPr>
              <a:t>hepatocyte</a:t>
            </a:r>
            <a:r>
              <a:rPr lang="en-US" sz="2800" dirty="0" smtClean="0">
                <a:solidFill>
                  <a:srgbClr val="7030A0"/>
                </a:solidFill>
                <a:effectLst>
                  <a:outerShdw blurRad="38100" dist="38100" dir="2700000" algn="tl">
                    <a:srgbClr val="000000">
                      <a:alpha val="43137"/>
                    </a:srgbClr>
                  </a:outerShdw>
                </a:effectLst>
              </a:rPr>
              <a:t> regeneration and collagen formation.</a:t>
            </a:r>
          </a:p>
          <a:p>
            <a:pPr algn="l" eaLnBrk="1" hangingPunct="1"/>
            <a:endParaRPr lang="en-US" sz="2800" dirty="0" smtClean="0">
              <a:solidFill>
                <a:srgbClr val="7030A0"/>
              </a:solidFill>
              <a:effectLst>
                <a:outerShdw blurRad="38100" dist="38100" dir="2700000" algn="tl">
                  <a:srgbClr val="000000">
                    <a:alpha val="43137"/>
                  </a:srgbClr>
                </a:outerShdw>
              </a:effectLst>
            </a:endParaRPr>
          </a:p>
          <a:p>
            <a:pPr algn="l" eaLnBrk="1" hangingPunct="1"/>
            <a:r>
              <a:rPr lang="en-US" sz="2800" dirty="0" smtClean="0">
                <a:solidFill>
                  <a:srgbClr val="7030A0"/>
                </a:solidFill>
                <a:effectLst>
                  <a:outerShdw blurRad="38100" dist="38100" dir="2700000" algn="tl">
                    <a:srgbClr val="000000">
                      <a:alpha val="43137"/>
                    </a:srgbClr>
                  </a:outerShdw>
                </a:effectLst>
              </a:rPr>
              <a:t>Then, distorted architecture in the form of nodules and collagen synthesis rate exceeds the degradation rate, cirrhosis results.</a:t>
            </a:r>
          </a:p>
          <a:p>
            <a:pPr eaLnBrk="1" hangingPunct="1"/>
            <a:endParaRPr lang="en-US" sz="2800" dirty="0" smtClean="0">
              <a:solidFill>
                <a:srgbClr val="7030A0"/>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304800" y="228600"/>
            <a:ext cx="8610600" cy="838200"/>
          </a:xfrm>
        </p:spPr>
        <p:txBody>
          <a:bodyPr/>
          <a:lstStyle/>
          <a:p>
            <a:pPr algn="l" eaLnBrk="1" hangingPunct="1"/>
            <a:r>
              <a:rPr lang="en-US" sz="4000" i="1" dirty="0" smtClean="0">
                <a:solidFill>
                  <a:schemeClr val="tx1"/>
                </a:solidFill>
              </a:rPr>
              <a:t>Hepatitis </a:t>
            </a:r>
            <a:r>
              <a:rPr lang="en-US" sz="4000" i="1" dirty="0" smtClean="0">
                <a:solidFill>
                  <a:schemeClr val="tx1"/>
                </a:solidFill>
              </a:rPr>
              <a:t>A </a:t>
            </a:r>
            <a:r>
              <a:rPr lang="en-US" sz="4000" i="1" dirty="0" smtClean="0">
                <a:solidFill>
                  <a:schemeClr val="tx1"/>
                </a:solidFill>
              </a:rPr>
              <a:t>Virus (</a:t>
            </a:r>
            <a:r>
              <a:rPr lang="en-US" sz="4000" i="1" dirty="0" smtClean="0">
                <a:solidFill>
                  <a:schemeClr val="tx1"/>
                </a:solidFill>
              </a:rPr>
              <a:t>HAV</a:t>
            </a:r>
            <a:r>
              <a:rPr lang="en-US" sz="4000" i="1" dirty="0" smtClean="0">
                <a:solidFill>
                  <a:schemeClr val="tx1"/>
                </a:solidFill>
              </a:rPr>
              <a:t>)</a:t>
            </a:r>
          </a:p>
        </p:txBody>
      </p:sp>
      <p:sp>
        <p:nvSpPr>
          <p:cNvPr id="51203" name="Rectangle 3"/>
          <p:cNvSpPr>
            <a:spLocks noGrp="1" noChangeArrowheads="1"/>
          </p:cNvSpPr>
          <p:nvPr>
            <p:ph type="subTitle" idx="1"/>
          </p:nvPr>
        </p:nvSpPr>
        <p:spPr>
          <a:xfrm>
            <a:off x="35496" y="1143000"/>
            <a:ext cx="9108504" cy="5334000"/>
          </a:xfrm>
        </p:spPr>
        <p:txBody>
          <a:bodyPr>
            <a:normAutofit/>
          </a:bodyPr>
          <a:lstStyle/>
          <a:p>
            <a:pPr algn="l"/>
            <a:r>
              <a:rPr lang="en-US" sz="2400" dirty="0" smtClean="0">
                <a:solidFill>
                  <a:srgbClr val="7030A0"/>
                </a:solidFill>
                <a:effectLst>
                  <a:outerShdw blurRad="38100" dist="38100" dir="2700000" algn="tl">
                    <a:srgbClr val="000000">
                      <a:alpha val="43137"/>
                    </a:srgbClr>
                  </a:outerShdw>
                </a:effectLst>
              </a:rPr>
              <a:t>Hepatitis A virus (HAV) is a member of </a:t>
            </a:r>
            <a:r>
              <a:rPr lang="en-US" sz="2400" dirty="0" smtClean="0">
                <a:solidFill>
                  <a:srgbClr val="7030A0"/>
                </a:solidFill>
                <a:effectLst>
                  <a:outerShdw blurRad="38100" dist="38100" dir="2700000" algn="tl">
                    <a:srgbClr val="000000">
                      <a:alpha val="43137"/>
                    </a:srgbClr>
                  </a:outerShdw>
                </a:effectLst>
              </a:rPr>
              <a:t>the </a:t>
            </a:r>
            <a:r>
              <a:rPr lang="en-US" sz="2400" dirty="0" err="1" smtClean="0">
                <a:solidFill>
                  <a:srgbClr val="7030A0"/>
                </a:solidFill>
                <a:effectLst>
                  <a:outerShdw blurRad="38100" dist="38100" dir="2700000" algn="tl">
                    <a:srgbClr val="000000">
                      <a:alpha val="43137"/>
                    </a:srgbClr>
                  </a:outerShdw>
                </a:effectLst>
              </a:rPr>
              <a:t>picornavirus</a:t>
            </a:r>
            <a:r>
              <a:rPr lang="en-US" sz="2400" dirty="0" smtClean="0">
                <a:solidFill>
                  <a:srgbClr val="7030A0"/>
                </a:solidFill>
                <a:effectLst>
                  <a:outerShdw blurRad="38100" dist="38100" dir="2700000" algn="tl">
                    <a:srgbClr val="000000">
                      <a:alpha val="43137"/>
                    </a:srgbClr>
                  </a:outerShdw>
                </a:effectLst>
              </a:rPr>
              <a:t> </a:t>
            </a:r>
            <a:r>
              <a:rPr lang="en-US" sz="2400" dirty="0" smtClean="0">
                <a:solidFill>
                  <a:srgbClr val="7030A0"/>
                </a:solidFill>
                <a:effectLst>
                  <a:outerShdw blurRad="38100" dist="38100" dir="2700000" algn="tl">
                    <a:srgbClr val="000000">
                      <a:alpha val="43137"/>
                    </a:srgbClr>
                  </a:outerShdw>
                </a:effectLst>
              </a:rPr>
              <a:t>family of </a:t>
            </a:r>
            <a:r>
              <a:rPr lang="en-US" sz="2400" dirty="0" smtClean="0">
                <a:solidFill>
                  <a:srgbClr val="7030A0"/>
                </a:solidFill>
                <a:effectLst>
                  <a:outerShdw blurRad="38100" dist="38100" dir="2700000" algn="tl">
                    <a:srgbClr val="000000">
                      <a:alpha val="43137"/>
                    </a:srgbClr>
                  </a:outerShdw>
                </a:effectLst>
              </a:rPr>
              <a:t>RNA viruses</a:t>
            </a:r>
            <a:r>
              <a:rPr lang="en-US" sz="2400" dirty="0" smtClean="0">
                <a:solidFill>
                  <a:srgbClr val="7030A0"/>
                </a:solidFill>
                <a:effectLst>
                  <a:outerShdw blurRad="38100" dist="38100" dir="2700000" algn="tl">
                    <a:srgbClr val="000000">
                      <a:alpha val="43137"/>
                    </a:srgbClr>
                  </a:outerShdw>
                </a:effectLst>
              </a:rPr>
              <a:t>. </a:t>
            </a:r>
            <a:endParaRPr lang="en-US" sz="2400" dirty="0" smtClean="0">
              <a:solidFill>
                <a:srgbClr val="7030A0"/>
              </a:solidFill>
              <a:effectLst>
                <a:outerShdw blurRad="38100" dist="38100" dir="2700000" algn="tl">
                  <a:srgbClr val="000000">
                    <a:alpha val="43137"/>
                  </a:srgbClr>
                </a:outerShdw>
              </a:effectLst>
            </a:endParaRPr>
          </a:p>
          <a:p>
            <a:pPr algn="l"/>
            <a:endParaRPr lang="en-US" sz="2400" dirty="0" smtClean="0">
              <a:solidFill>
                <a:srgbClr val="7030A0"/>
              </a:solidFill>
              <a:effectLst>
                <a:outerShdw blurRad="38100" dist="38100" dir="2700000" algn="tl">
                  <a:srgbClr val="000000">
                    <a:alpha val="43137"/>
                  </a:srgbClr>
                </a:outerShdw>
              </a:effectLst>
            </a:endParaRPr>
          </a:p>
          <a:p>
            <a:pPr algn="l"/>
            <a:r>
              <a:rPr lang="en-US" sz="2400" dirty="0" smtClean="0">
                <a:solidFill>
                  <a:srgbClr val="7030A0"/>
                </a:solidFill>
                <a:effectLst>
                  <a:outerShdw blurRad="38100" dist="38100" dir="2700000" algn="tl">
                    <a:srgbClr val="000000">
                      <a:alpha val="43137"/>
                    </a:srgbClr>
                  </a:outerShdw>
                </a:effectLst>
              </a:rPr>
              <a:t>It </a:t>
            </a:r>
            <a:r>
              <a:rPr lang="en-US" sz="2400" dirty="0" smtClean="0">
                <a:solidFill>
                  <a:srgbClr val="7030A0"/>
                </a:solidFill>
                <a:effectLst>
                  <a:outerShdw blurRad="38100" dist="38100" dir="2700000" algn="tl">
                    <a:srgbClr val="000000">
                      <a:alpha val="43137"/>
                    </a:srgbClr>
                  </a:outerShdw>
                </a:effectLst>
              </a:rPr>
              <a:t>is transmitted by the fecal–oral route and typically has an </a:t>
            </a:r>
            <a:r>
              <a:rPr lang="en-US" sz="2400" dirty="0" smtClean="0">
                <a:solidFill>
                  <a:srgbClr val="7030A0"/>
                </a:solidFill>
                <a:effectLst>
                  <a:outerShdw blurRad="38100" dist="38100" dir="2700000" algn="tl">
                    <a:srgbClr val="000000">
                      <a:alpha val="43137"/>
                    </a:srgbClr>
                  </a:outerShdw>
                </a:effectLst>
              </a:rPr>
              <a:t>incubation period </a:t>
            </a:r>
            <a:r>
              <a:rPr lang="en-US" sz="2400" dirty="0" smtClean="0">
                <a:solidFill>
                  <a:srgbClr val="7030A0"/>
                </a:solidFill>
                <a:effectLst>
                  <a:outerShdw blurRad="38100" dist="38100" dir="2700000" algn="tl">
                    <a:srgbClr val="000000">
                      <a:alpha val="43137"/>
                    </a:srgbClr>
                  </a:outerShdw>
                </a:effectLst>
              </a:rPr>
              <a:t>of 15 to 50 days, with a mean time of about 1 </a:t>
            </a:r>
            <a:r>
              <a:rPr lang="en-US" sz="2400" dirty="0" smtClean="0">
                <a:solidFill>
                  <a:srgbClr val="7030A0"/>
                </a:solidFill>
                <a:effectLst>
                  <a:outerShdw blurRad="38100" dist="38100" dir="2700000" algn="tl">
                    <a:srgbClr val="000000">
                      <a:alpha val="43137"/>
                    </a:srgbClr>
                  </a:outerShdw>
                </a:effectLst>
              </a:rPr>
              <a:t>month.</a:t>
            </a:r>
          </a:p>
          <a:p>
            <a:pPr algn="l"/>
            <a:r>
              <a:rPr lang="en-US" sz="2400" dirty="0" smtClean="0">
                <a:solidFill>
                  <a:srgbClr val="7030A0"/>
                </a:solidFill>
                <a:effectLst>
                  <a:outerShdw blurRad="38100" dist="38100" dir="2700000" algn="tl">
                    <a:srgbClr val="000000">
                      <a:alpha val="43137"/>
                    </a:srgbClr>
                  </a:outerShdw>
                </a:effectLst>
              </a:rPr>
              <a:t>Epidemics or clusters </a:t>
            </a:r>
            <a:r>
              <a:rPr lang="en-US" sz="2400" dirty="0" smtClean="0">
                <a:solidFill>
                  <a:srgbClr val="7030A0"/>
                </a:solidFill>
                <a:effectLst>
                  <a:outerShdw blurRad="38100" dist="38100" dir="2700000" algn="tl">
                    <a:srgbClr val="000000">
                      <a:alpha val="43137"/>
                    </a:srgbClr>
                  </a:outerShdw>
                </a:effectLst>
              </a:rPr>
              <a:t>of HAV infection often occur with conditions of poor </a:t>
            </a:r>
            <a:r>
              <a:rPr lang="en-US" sz="2400" dirty="0" smtClean="0">
                <a:solidFill>
                  <a:srgbClr val="7030A0"/>
                </a:solidFill>
                <a:effectLst>
                  <a:outerShdw blurRad="38100" dist="38100" dir="2700000" algn="tl">
                    <a:srgbClr val="000000">
                      <a:alpha val="43137"/>
                    </a:srgbClr>
                  </a:outerShdw>
                </a:effectLst>
              </a:rPr>
              <a:t>sanitation, in </a:t>
            </a:r>
            <a:r>
              <a:rPr lang="en-US" sz="2400" dirty="0" smtClean="0">
                <a:solidFill>
                  <a:srgbClr val="7030A0"/>
                </a:solidFill>
                <a:effectLst>
                  <a:outerShdw blurRad="38100" dist="38100" dir="2700000" algn="tl">
                    <a:srgbClr val="000000">
                      <a:alpha val="43137"/>
                    </a:srgbClr>
                  </a:outerShdw>
                </a:effectLst>
              </a:rPr>
              <a:t>day care centers, with military actions, and from contaminated food.</a:t>
            </a:r>
            <a:endParaRPr lang="en-US" sz="2400" dirty="0" smtClean="0">
              <a:solidFill>
                <a:schemeClr val="tx1"/>
              </a:solidFill>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10958</TotalTime>
  <Words>4116</Words>
  <Application>Microsoft Office PowerPoint</Application>
  <PresentationFormat>On-screen Show (4:3)</PresentationFormat>
  <Paragraphs>309</Paragraphs>
  <Slides>44</Slides>
  <Notes>20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Concourse</vt:lpstr>
      <vt:lpstr>Liver Disease &amp;</vt:lpstr>
      <vt:lpstr>NORMAL LIVER FUNCTION</vt:lpstr>
      <vt:lpstr>NORMAL LIVER FUNCTION</vt:lpstr>
      <vt:lpstr>METABOLIC FUNCTIONS</vt:lpstr>
      <vt:lpstr>Slide 5</vt:lpstr>
      <vt:lpstr>Chronic Hepatitis </vt:lpstr>
      <vt:lpstr>Alcoholic Liver Disease</vt:lpstr>
      <vt:lpstr>Cirrhosis </vt:lpstr>
      <vt:lpstr>Hepatitis A Virus (HAV)</vt:lpstr>
      <vt:lpstr>Hepatitis B Virus (HBV)</vt:lpstr>
      <vt:lpstr>Hepatitis C Virus (HCV) </vt:lpstr>
      <vt:lpstr>Hepatitis D Virus (Delta Agent) </vt:lpstr>
      <vt:lpstr>Slide 13</vt:lpstr>
      <vt:lpstr>Liver function tests</vt:lpstr>
      <vt:lpstr>Slide 15</vt:lpstr>
      <vt:lpstr>Indirect Hyperbilirubinemia (cont’d)</vt:lpstr>
      <vt:lpstr>Slide 17</vt:lpstr>
      <vt:lpstr>Direct Hyperbilirubinemia (cont’d)</vt:lpstr>
      <vt:lpstr>Slide 19</vt:lpstr>
      <vt:lpstr>Slide 20</vt:lpstr>
      <vt:lpstr>Slide 21</vt:lpstr>
      <vt:lpstr>Slide 22</vt:lpstr>
      <vt:lpstr>Cholesterol Is Excreted from the Body in the Bile as Cholesterol or Bile Acids (Salts) </vt:lpstr>
      <vt:lpstr>Slide 24</vt:lpstr>
      <vt:lpstr>Slide 25</vt:lpstr>
      <vt:lpstr>Slide 26</vt:lpstr>
      <vt:lpstr>Slide 27</vt:lpstr>
      <vt:lpstr>TESTS OF LIVER INJURY  Plasma enzymes</vt:lpstr>
      <vt:lpstr>Slide 29</vt:lpstr>
      <vt:lpstr>Slide 30</vt:lpstr>
      <vt:lpstr>1- Aminotransferases (Transaminases): ALT &amp; AST</vt:lpstr>
      <vt:lpstr>1- Aminotransferases (Cont’d)</vt:lpstr>
      <vt:lpstr>Aminotransferases in Viral hepatitis</vt:lpstr>
      <vt:lpstr>Note-Liver Cell Damage</vt:lpstr>
      <vt:lpstr>2- Lactate Dehydrogenase</vt:lpstr>
      <vt:lpstr>Enzymes Primarily Reflecting Canalicular Injury</vt:lpstr>
      <vt:lpstr>Slide 37</vt:lpstr>
      <vt:lpstr>α-FETOPROTEIN</vt:lpstr>
      <vt:lpstr>DIAGNOSIS OF LIVER DISEASES</vt:lpstr>
      <vt:lpstr>DIAGNOSIS OF LIVER DISEASES</vt:lpstr>
      <vt:lpstr>Slide 41</vt:lpstr>
      <vt:lpstr>Slide 42</vt:lpstr>
      <vt:lpstr>Slide 43</vt:lpstr>
      <vt:lpstr>Thank you</vt:lpstr>
    </vt:vector>
  </TitlesOfParts>
  <Company>NPSoft.ir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NPSoft</dc:creator>
  <cp:lastModifiedBy>My Own</cp:lastModifiedBy>
  <cp:revision>811</cp:revision>
  <dcterms:created xsi:type="dcterms:W3CDTF">2016-09-28T06:17:57Z</dcterms:created>
  <dcterms:modified xsi:type="dcterms:W3CDTF">2018-11-21T02:17:48Z</dcterms:modified>
</cp:coreProperties>
</file>