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7" r:id="rId1"/>
  </p:sldMasterIdLst>
  <p:notesMasterIdLst>
    <p:notesMasterId r:id="rId30"/>
  </p:notesMasterIdLst>
  <p:sldIdLst>
    <p:sldId id="256" r:id="rId2"/>
    <p:sldId id="257" r:id="rId3"/>
    <p:sldId id="259" r:id="rId4"/>
    <p:sldId id="296" r:id="rId5"/>
    <p:sldId id="261" r:id="rId6"/>
    <p:sldId id="297" r:id="rId7"/>
    <p:sldId id="262" r:id="rId8"/>
    <p:sldId id="263" r:id="rId9"/>
    <p:sldId id="301" r:id="rId10"/>
    <p:sldId id="264" r:id="rId11"/>
    <p:sldId id="266" r:id="rId12"/>
    <p:sldId id="268" r:id="rId13"/>
    <p:sldId id="269" r:id="rId14"/>
    <p:sldId id="270" r:id="rId15"/>
    <p:sldId id="293" r:id="rId16"/>
    <p:sldId id="271" r:id="rId17"/>
    <p:sldId id="298" r:id="rId18"/>
    <p:sldId id="276" r:id="rId19"/>
    <p:sldId id="278" r:id="rId20"/>
    <p:sldId id="280" r:id="rId21"/>
    <p:sldId id="281" r:id="rId22"/>
    <p:sldId id="299" r:id="rId23"/>
    <p:sldId id="285" r:id="rId24"/>
    <p:sldId id="287" r:id="rId25"/>
    <p:sldId id="290" r:id="rId26"/>
    <p:sldId id="291" r:id="rId27"/>
    <p:sldId id="294" r:id="rId28"/>
    <p:sldId id="292" r:id="rId2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BA42E73-E9CF-4D2A-B95C-95F8AB8CBEDD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EC968F2-81BE-4583-8B6F-AF736E5A5872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15E198-3034-43DA-8259-9C1D9628DEEC}" type="slidenum">
              <a:rPr lang="en-GB" altLang="en-US">
                <a:latin typeface="Times New Roman" pitchFamily="18" charset="0"/>
              </a:rPr>
              <a:pPr/>
              <a:t>3</a:t>
            </a:fld>
            <a:endParaRPr lang="en-GB" altLang="en-US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3125"/>
            <a:ext cx="5384800" cy="4433888"/>
          </a:xfrm>
          <a:noFill/>
          <a:ln/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15E198-3034-43DA-8259-9C1D9628DEEC}" type="slidenum">
              <a:rPr lang="en-GB" altLang="en-US">
                <a:latin typeface="Times New Roman" pitchFamily="18" charset="0"/>
              </a:rPr>
              <a:pPr/>
              <a:t>4</a:t>
            </a:fld>
            <a:endParaRPr lang="en-GB" altLang="en-US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3125"/>
            <a:ext cx="5384800" cy="4433888"/>
          </a:xfrm>
          <a:noFill/>
          <a:ln/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AA171-1237-4E21-A846-F7456661F610}" type="slidenum">
              <a:rPr lang="ar-SA" altLang="en-US"/>
              <a:pPr/>
              <a:t>18</a:t>
            </a:fld>
            <a:endParaRPr lang="en-US" alt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</p:spPr>
        <p:txBody>
          <a:bodyPr/>
          <a:lstStyle/>
          <a:p>
            <a:pPr eaLnBrk="1" hangingPunct="1"/>
            <a:endParaRPr lang="en-US" alt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58E71-8932-499F-9118-D8E64A0FDE52}" type="slidenum">
              <a:rPr lang="ar-SA" altLang="en-US"/>
              <a:pPr/>
              <a:t>22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B63B0-C52E-421F-BF9A-4BD5D1303854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C0F7B6-4A49-45A7-91C3-748CA4475D77}" type="datetimeFigureOut">
              <a:rPr lang="fa-IR" smtClean="0"/>
              <a:pPr/>
              <a:t>1440/04/03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0B7F4A7-3A4F-44F6-9ADC-7310F8A2BFF1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://se.vwr.com/tedis/sv_SE/img/4/PICTURE.1.111494-0.JPG" TargetMode="External"/><Relationship Id="rId7" Type="http://schemas.openxmlformats.org/officeDocument/2006/relationships/image" Target="http://se.vwr.com/tedis/sv_SE/img/9/6121960ff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6712"/>
            <a:ext cx="7851648" cy="144016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به نام خداوند بخشاینده مهربان</a:t>
            </a:r>
            <a:endParaRPr lang="fa-IR" dirty="0">
              <a:solidFill>
                <a:schemeClr val="bg2">
                  <a:lumMod val="10000"/>
                </a:schemeClr>
              </a:solidFill>
              <a:effectLst/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420888"/>
            <a:ext cx="7854696" cy="3312368"/>
          </a:xfrm>
        </p:spPr>
        <p:txBody>
          <a:bodyPr/>
          <a:lstStyle/>
          <a:p>
            <a:endParaRPr lang="fa-IR" dirty="0" smtClean="0"/>
          </a:p>
          <a:p>
            <a:endParaRPr lang="fa-IR" dirty="0" smtClean="0"/>
          </a:p>
          <a:p>
            <a:pPr algn="ctr"/>
            <a:r>
              <a:rPr lang="fa-I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موضوع:</a:t>
            </a:r>
          </a:p>
          <a:p>
            <a:pPr algn="ctr"/>
            <a:r>
              <a:rPr lang="fa-IR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مخاطرات و وسایل حفاظتی در آزمایشگاه</a:t>
            </a:r>
            <a:endParaRPr lang="fa-IR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76672"/>
            <a:ext cx="3211947" cy="59046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8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fa-IR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260648"/>
            <a:ext cx="5832648" cy="6408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Mucous Membranes:</a:t>
            </a:r>
          </a:p>
          <a:p>
            <a:pPr algn="l"/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Exposures to mucous membranes of the</a:t>
            </a:r>
          </a:p>
          <a:p>
            <a:pPr algn="l"/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eyes, nose and mouth .</a:t>
            </a:r>
          </a:p>
          <a:p>
            <a:pPr algn="l"/>
            <a:endParaRPr lang="en-US" altLang="en-US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Ingestion:</a:t>
            </a:r>
          </a:p>
          <a:p>
            <a:pPr algn="l"/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Mouth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pipetting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, eating,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drinking,smoking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in the lab.</a:t>
            </a:r>
          </a:p>
          <a:p>
            <a:pPr algn="l"/>
            <a:endParaRPr lang="en-US" altLang="en-US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Inhalation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Breathing in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respirable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sized aerosols (&lt;5</a:t>
            </a:r>
            <a:r>
              <a:rPr lang="el-GR" altLang="en-US" sz="20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m), centrifuge leaks, spills, etc.</a:t>
            </a:r>
          </a:p>
          <a:p>
            <a:pPr algn="l"/>
            <a:endParaRPr lang="en-US" altLang="en-US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Percutaneous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Through intact or non-intact skin via</a:t>
            </a:r>
          </a:p>
          <a:p>
            <a:pPr algn="l"/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needlestick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, puncture with contaminated sharp object, animal scratch or bite, through wounds or eczema.</a:t>
            </a:r>
          </a:p>
          <a:p>
            <a:pPr algn="l"/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Contact  : 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(indirect transmission)Via mucous membranes or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nonintact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skin from hands that have been in contact with a contaminated</a:t>
            </a:r>
          </a:p>
          <a:p>
            <a:pPr algn="l"/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surface (i.e. benches,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phones,computers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, equipment handles) or by failure to wash hands after working</a:t>
            </a:r>
            <a:endParaRPr lang="fa-IR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692696"/>
            <a:ext cx="8713788" cy="5892800"/>
          </a:xfrm>
          <a:prstGeom prst="round1Rect">
            <a:avLst/>
          </a:prstGeom>
        </p:spPr>
      </p:pic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 smtClean="0">
                <a:cs typeface="Traditional Arabic" pitchFamily="18" charset="-78"/>
              </a:rPr>
              <a:t>.</a:t>
            </a:r>
            <a:endParaRPr lang="en-US" altLang="en-US" dirty="0" smtClean="0">
              <a:cs typeface="Traditional Arabic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6165304"/>
            <a:ext cx="792088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332656"/>
          </a:xfrm>
        </p:spPr>
        <p:txBody>
          <a:bodyPr>
            <a:normAutofit/>
          </a:bodyPr>
          <a:lstStyle/>
          <a:p>
            <a:r>
              <a:rPr lang="fa-IR" sz="800" dirty="0" smtClean="0">
                <a:cs typeface="B Nazanin" pitchFamily="2" charset="-78"/>
              </a:rPr>
              <a:t>.</a:t>
            </a:r>
            <a:endParaRPr lang="fa-IR" sz="800" dirty="0">
              <a:cs typeface="B Nazanin" pitchFamily="2" charset="-78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76672"/>
            <a:ext cx="8362950" cy="6192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4" y="6309320"/>
            <a:ext cx="75608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548680"/>
            <a:ext cx="8229600" cy="60489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6237312"/>
            <a:ext cx="75608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cs typeface="B Nazanin" pitchFamily="2" charset="-78"/>
              </a:rPr>
              <a:t>سدهای حفاظتی اولیه هستند.</a:t>
            </a:r>
          </a:p>
          <a:p>
            <a:pPr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دستکش</a:t>
            </a:r>
          </a:p>
          <a:p>
            <a:pPr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روپوش</a:t>
            </a:r>
          </a:p>
          <a:p>
            <a:pPr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عینک های ایمنی</a:t>
            </a:r>
          </a:p>
          <a:p>
            <a:pPr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حفاظ صورت</a:t>
            </a:r>
          </a:p>
          <a:p>
            <a:pPr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وسایل کمکی برداشت مایعات</a:t>
            </a:r>
          </a:p>
          <a:p>
            <a:pPr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ماسک و وسایل کمک </a:t>
            </a:r>
            <a:r>
              <a:rPr lang="fa-IR" sz="2400" dirty="0" smtClean="0">
                <a:cs typeface="B Nazanin" pitchFamily="2" charset="-78"/>
              </a:rPr>
              <a:t>ت</a:t>
            </a:r>
            <a:r>
              <a:rPr lang="fa-IR" sz="2400" dirty="0" smtClean="0">
                <a:cs typeface="B Nazanin" pitchFamily="2" charset="-78"/>
              </a:rPr>
              <a:t>ن</a:t>
            </a:r>
            <a:r>
              <a:rPr lang="fa-IR" sz="2400" dirty="0" smtClean="0">
                <a:cs typeface="B Nazanin" pitchFamily="2" charset="-78"/>
              </a:rPr>
              <a:t>فسی</a:t>
            </a:r>
            <a:endParaRPr lang="fa-IR" sz="2400" dirty="0" smtClean="0">
              <a:cs typeface="B Nazanin" pitchFamily="2" charset="-78"/>
            </a:endParaRPr>
          </a:p>
          <a:p>
            <a:pPr algn="r" rtl="1">
              <a:buNone/>
              <a:defRPr/>
            </a:pPr>
            <a:endParaRPr lang="fa-IR" sz="2800" dirty="0" smtClean="0">
              <a:cs typeface="B Nazanin" pitchFamily="2" charset="-78"/>
            </a:endParaRPr>
          </a:p>
          <a:p>
            <a:pPr algn="r" rtl="1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>
                <a:cs typeface="B Nazanin" pitchFamily="2" charset="-78"/>
              </a:rPr>
              <a:t>وسایل حفاظت فردی</a:t>
            </a:r>
            <a:r>
              <a:rPr lang="fa-IR" sz="3200" b="1" dirty="0" smtClean="0"/>
              <a:t/>
            </a:r>
            <a:br>
              <a:rPr lang="fa-IR" sz="3200" b="1" dirty="0" smtClean="0"/>
            </a:b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(Personal Protective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Equipments)</a:t>
            </a:r>
            <a:endParaRPr lang="fa-IR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pPr algn="justLow" rtl="1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800" dirty="0" smtClean="0">
                <a:cs typeface="B Nazanin" pitchFamily="2" charset="-78"/>
              </a:rPr>
              <a:t> </a:t>
            </a:r>
            <a:r>
              <a:rPr lang="fa-IR" sz="2400" dirty="0" smtClean="0">
                <a:cs typeface="B Nazanin" pitchFamily="2" charset="-78"/>
              </a:rPr>
              <a:t>وجود جعبه كمك هاي اوليه در آزمايشگاه(گاز استريل، محلول شستشوي چشم، سرم فيزيولوژي استريل، چسب زخم، پماد </a:t>
            </a:r>
            <a:r>
              <a:rPr lang="fa-IR" sz="2400" dirty="0" smtClean="0">
                <a:cs typeface="B Nazanin" pitchFamily="2" charset="-78"/>
              </a:rPr>
              <a:t>سوختگي،باند و...)</a:t>
            </a:r>
            <a:endParaRPr lang="fa-IR" sz="2400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cs typeface="B Nazanin" pitchFamily="2" charset="-78"/>
              </a:rPr>
              <a:t>هود ایمنی کلاس 2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cs typeface="B Nazanin" pitchFamily="2" charset="-78"/>
              </a:rPr>
              <a:t> سانتریفیوژ با باکت درپوش دار(در آزمایشگاههای کشت سل و...)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cs typeface="B Nazanin" pitchFamily="2" charset="-78"/>
              </a:rPr>
              <a:t> دوش و چشم شوی اضطراری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cs typeface="B Nazanin" pitchFamily="2" charset="-78"/>
              </a:rPr>
              <a:t>کپسول اطفا حریق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cs typeface="B Nazanin" pitchFamily="2" charset="-78"/>
              </a:rPr>
              <a:t>سیستم هشدار دهنده و اطفا حریق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cs typeface="B Nazanin" pitchFamily="2" charset="-78"/>
              </a:rPr>
              <a:t>و...</a:t>
            </a:r>
            <a:endParaRPr lang="fa-IR" sz="2400" dirty="0">
              <a:cs typeface="B Nazanin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>
                <a:cs typeface="B Nazanin" pitchFamily="2" charset="-78"/>
              </a:rPr>
              <a:t>سایر وسایل حفاظتی</a:t>
            </a:r>
            <a:endParaRPr lang="fa-IR" sz="3200" b="1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" y="1340768"/>
            <a:ext cx="8229600" cy="4911824"/>
          </a:xfrm>
        </p:spPr>
        <p:txBody>
          <a:bodyPr/>
          <a:lstStyle/>
          <a:p>
            <a:pPr lvl="1" algn="r" rt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a-IR" dirty="0" smtClean="0">
                <a:cs typeface="B Nazanin" pitchFamily="2" charset="-78"/>
              </a:rPr>
              <a:t>بايد هميشه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 دستکش </a:t>
            </a:r>
            <a:r>
              <a:rPr lang="fa-IR" dirty="0" smtClean="0">
                <a:cs typeface="B Nazanin" pitchFamily="2" charset="-78"/>
              </a:rPr>
              <a:t>در اندازه هاي متفاوت و از مواد مناسب و مرغوب درتمام بخشهاي فني در دسترس باشد.   </a:t>
            </a:r>
          </a:p>
          <a:p>
            <a:pPr lvl="1" algn="r" rt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a-IR" dirty="0" smtClean="0">
                <a:cs typeface="B Nazanin" pitchFamily="2" charset="-78"/>
              </a:rPr>
              <a:t>خانگي </a:t>
            </a:r>
          </a:p>
          <a:p>
            <a:pPr lvl="1" algn="r" rt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a-IR" dirty="0" smtClean="0">
                <a:cs typeface="B Nazanin" pitchFamily="2" charset="-78"/>
              </a:rPr>
              <a:t>لاتکس</a:t>
            </a:r>
          </a:p>
          <a:p>
            <a:pPr lvl="1" algn="r" rt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a-IR" dirty="0" smtClean="0">
                <a:cs typeface="B Nazanin" pitchFamily="2" charset="-78"/>
              </a:rPr>
              <a:t>مقاوم به گرما و سرماي زياد </a:t>
            </a:r>
          </a:p>
          <a:p>
            <a:pPr lvl="1" algn="r" rt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a-IR" dirty="0" smtClean="0">
                <a:cs typeface="B Nazanin" pitchFamily="2" charset="-78"/>
              </a:rPr>
              <a:t> پلاستيکي يکبار مصرف</a:t>
            </a:r>
          </a:p>
          <a:p>
            <a:pPr lvl="1" algn="r" rtl="1">
              <a:lnSpc>
                <a:spcPct val="90000"/>
              </a:lnSpc>
              <a:buNone/>
              <a:defRPr/>
            </a:pPr>
            <a:r>
              <a:rPr lang="fa-IR" dirty="0" smtClean="0">
                <a:cs typeface="B Nazanin" pitchFamily="2" charset="-78"/>
              </a:rPr>
              <a:t> (محافظت کافي </a:t>
            </a:r>
            <a:r>
              <a:rPr lang="fa-IR" dirty="0" smtClean="0">
                <a:cs typeface="B Nazanin" pitchFamily="2" charset="-78"/>
              </a:rPr>
              <a:t>ايجاد نمي </a:t>
            </a:r>
            <a:r>
              <a:rPr lang="fa-IR" dirty="0" smtClean="0">
                <a:cs typeface="B Nazanin" pitchFamily="2" charset="-78"/>
              </a:rPr>
              <a:t>کند)</a:t>
            </a:r>
          </a:p>
          <a:p>
            <a:pPr lvl="1" algn="r" rtl="1">
              <a:lnSpc>
                <a:spcPct val="90000"/>
              </a:lnSpc>
              <a:buFont typeface="Wingdings" pitchFamily="2" charset="2"/>
              <a:buChar char="ü"/>
              <a:defRPr/>
            </a:pPr>
            <a:endParaRPr lang="en-US" dirty="0" smtClean="0">
              <a:cs typeface="B Nazanin" pitchFamily="2" charset="-78"/>
            </a:endParaRPr>
          </a:p>
          <a:p>
            <a:pPr lvl="1" algn="r" rtl="1">
              <a:lnSpc>
                <a:spcPct val="90000"/>
              </a:lnSpc>
              <a:buNone/>
              <a:defRPr/>
            </a:pPr>
            <a:r>
              <a:rPr lang="fa-IR" b="1" dirty="0" smtClean="0">
                <a:cs typeface="Nazanin" pitchFamily="2" charset="-78"/>
              </a:rPr>
              <a:t>                                                          </a:t>
            </a: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792088"/>
          </a:xfrm>
        </p:spPr>
        <p:txBody>
          <a:bodyPr>
            <a:normAutofit/>
          </a:bodyPr>
          <a:lstStyle/>
          <a:p>
            <a:pPr algn="ctr" rtl="1"/>
            <a:r>
              <a:rPr lang="fa-IR" sz="3200" b="1" dirty="0" smtClean="0">
                <a:cs typeface="B Nazanin" pitchFamily="2" charset="-78"/>
              </a:rPr>
              <a:t>دستکش</a:t>
            </a:r>
            <a:endParaRPr lang="fa-IR" sz="3200" b="1" dirty="0">
              <a:cs typeface="B Nazanin" pitchFamily="2" charset="-78"/>
            </a:endParaRPr>
          </a:p>
        </p:txBody>
      </p:sp>
      <p:graphicFrame>
        <p:nvGraphicFramePr>
          <p:cNvPr id="17412" name="Object 6"/>
          <p:cNvGraphicFramePr>
            <a:graphicFrameLocks noChangeAspect="1"/>
          </p:cNvGraphicFramePr>
          <p:nvPr/>
        </p:nvGraphicFramePr>
        <p:xfrm>
          <a:off x="539552" y="1916832"/>
          <a:ext cx="4392488" cy="4392488"/>
        </p:xfrm>
        <a:graphic>
          <a:graphicData uri="http://schemas.openxmlformats.org/presentationml/2006/ole">
            <p:oleObj spid="_x0000_s17412" name="Photo Editor Photo" r:id="rId3" imgW="6800000" imgH="459047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2875" y="1143000"/>
            <a:ext cx="4100513" cy="5238750"/>
          </a:xfrm>
        </p:spPr>
        <p:txBody>
          <a:bodyPr>
            <a:normAutofit/>
          </a:bodyPr>
          <a:lstStyle/>
          <a:p>
            <a:pPr algn="justLow" rtl="1" eaLnBrk="1" hangingPunct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بايد لباس هاي بيروني در قفسه هاي شخصي جدا از روپوش آزمايشگاهي قرار گيرد.</a:t>
            </a:r>
          </a:p>
          <a:p>
            <a:pPr algn="justLow" rtl="1" eaLnBrk="1" hangingPunct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نبايد اين گونه لباس ها را جهت شستشو از آزمايشگاه خارج نمود(عدم انتقال به منزل </a:t>
            </a:r>
            <a:r>
              <a:rPr lang="fa-IR" sz="2400" dirty="0" smtClean="0">
                <a:cs typeface="B Nazanin" pitchFamily="2" charset="-78"/>
              </a:rPr>
              <a:t>و يا </a:t>
            </a:r>
            <a:r>
              <a:rPr lang="fa-IR" sz="2400" dirty="0" smtClean="0">
                <a:cs typeface="B Nazanin" pitchFamily="2" charset="-78"/>
              </a:rPr>
              <a:t>خشک شويي)</a:t>
            </a:r>
          </a:p>
          <a:p>
            <a:pPr algn="justLow" rtl="1" eaLnBrk="1" hangingPunct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استفاده از پيش بندهاي پلاستيکي يکبار مصرف يا روپوش يکبار مصرف و یا گان یک بار مصرف(به خصوص در آزمایشگاه تشخیص سل و پاتولوژی)  </a:t>
            </a:r>
            <a:endParaRPr lang="en-US" sz="2400" dirty="0" smtClean="0">
              <a:cs typeface="B Nazanin" pitchFamily="2" charset="-78"/>
            </a:endParaRPr>
          </a:p>
        </p:txBody>
      </p:sp>
      <p:pic>
        <p:nvPicPr>
          <p:cNvPr id="76803" name="Picture 4" descr="LabCo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3645024"/>
            <a:ext cx="4038600" cy="2863850"/>
          </a:xfrm>
        </p:spPr>
      </p:pic>
      <p:pic>
        <p:nvPicPr>
          <p:cNvPr id="76804" name="Picture 9" descr="Jim+Lisbeth står"/>
          <p:cNvPicPr>
            <a:picLocks noChangeAspect="1" noChangeArrowheads="1"/>
          </p:cNvPicPr>
          <p:nvPr/>
        </p:nvPicPr>
        <p:blipFill>
          <a:blip r:embed="rId3" cstate="print"/>
          <a:srcRect t="17825" r="12657"/>
          <a:stretch>
            <a:fillRect/>
          </a:stretch>
        </p:blipFill>
        <p:spPr bwMode="auto">
          <a:xfrm>
            <a:off x="5508104" y="620688"/>
            <a:ext cx="277306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79912" y="404664"/>
            <a:ext cx="1168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 smtClean="0">
                <a:solidFill>
                  <a:schemeClr val="tx2"/>
                </a:solidFill>
                <a:cs typeface="B Nazanin" pitchFamily="2" charset="-78"/>
              </a:rPr>
              <a:t>روپوش</a:t>
            </a:r>
            <a:endParaRPr lang="fa-IR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6477000" cy="22098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sv-SE" altLang="en-US" dirty="0" smtClean="0">
                <a:latin typeface="Tahoma" pitchFamily="34" charset="0"/>
                <a:cs typeface="Times New Roman" pitchFamily="18" charset="0"/>
              </a:rPr>
              <a:t>	 </a:t>
            </a:r>
          </a:p>
          <a:p>
            <a:pPr lvl="1" algn="ctr" eaLnBrk="1" hangingPunct="1">
              <a:buFontTx/>
              <a:buNone/>
            </a:pPr>
            <a:r>
              <a:rPr lang="sv-SE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altLang="en-US" dirty="0" smtClean="0">
                <a:latin typeface="Arial" pitchFamily="34" charset="0"/>
                <a:cs typeface="Arial" pitchFamily="34" charset="0"/>
              </a:rPr>
              <a:t>Eye protectors</a:t>
            </a:r>
          </a:p>
          <a:p>
            <a:pPr lvl="1" eaLnBrk="1" hangingPunct="1">
              <a:buFontTx/>
              <a:buNone/>
            </a:pPr>
            <a:endParaRPr lang="en-AU" altLang="en-US" sz="1200" dirty="0" smtClean="0">
              <a:latin typeface="Arial" pitchFamily="34" charset="0"/>
              <a:cs typeface="Arial" pitchFamily="34" charset="0"/>
            </a:endParaRPr>
          </a:p>
          <a:p>
            <a:pPr lvl="2" eaLnBrk="1" hangingPunct="1"/>
            <a:r>
              <a:rPr lang="en-AU" altLang="en-US" sz="2000" dirty="0" smtClean="0">
                <a:latin typeface="Arial" pitchFamily="34" charset="0"/>
                <a:cs typeface="Arial" pitchFamily="34" charset="0"/>
              </a:rPr>
              <a:t>Safety glasses with side protection</a:t>
            </a:r>
            <a:endParaRPr lang="en-AU" altLang="en-US" sz="800" dirty="0" smtClean="0">
              <a:latin typeface="Arial" pitchFamily="34" charset="0"/>
              <a:cs typeface="Arial" pitchFamily="34" charset="0"/>
            </a:endParaRPr>
          </a:p>
          <a:p>
            <a:pPr lvl="2" eaLnBrk="1" hangingPunct="1"/>
            <a:r>
              <a:rPr lang="en-AU" altLang="en-US" sz="2000" dirty="0" smtClean="0">
                <a:latin typeface="Arial" pitchFamily="34" charset="0"/>
                <a:cs typeface="Arial" pitchFamily="34" charset="0"/>
              </a:rPr>
              <a:t>Face shield (visor); two types</a:t>
            </a:r>
          </a:p>
        </p:txBody>
      </p:sp>
      <p:sp>
        <p:nvSpPr>
          <p:cNvPr id="80905" name="Rectangle 9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a-IR" sz="3200" b="1" dirty="0" smtClean="0">
                <a:cs typeface="B Nazanin" pitchFamily="2" charset="-78"/>
              </a:rPr>
              <a:t>عینک های ایمنی و حفاظ صورت</a:t>
            </a:r>
            <a:r>
              <a:rPr lang="fa-IR" sz="3200" b="1" dirty="0" smtClean="0"/>
              <a:t/>
            </a:r>
            <a:br>
              <a:rPr lang="fa-IR" sz="3200" b="1" dirty="0" smtClean="0"/>
            </a:br>
            <a:endParaRPr lang="en-AU" sz="320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80900" name="Picture 3" descr="DSC03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70080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4" descr="CLP031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4099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5" descr="DSC031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6449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Line 6"/>
          <p:cNvSpPr>
            <a:spLocks noChangeShapeType="1"/>
          </p:cNvSpPr>
          <p:nvPr/>
        </p:nvSpPr>
        <p:spPr bwMode="auto">
          <a:xfrm flipV="1">
            <a:off x="5868144" y="2564904"/>
            <a:ext cx="18114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a-IR"/>
          </a:p>
        </p:txBody>
      </p:sp>
      <p:sp>
        <p:nvSpPr>
          <p:cNvPr id="80904" name="Line 7"/>
          <p:cNvSpPr>
            <a:spLocks noChangeShapeType="1"/>
          </p:cNvSpPr>
          <p:nvPr/>
        </p:nvSpPr>
        <p:spPr bwMode="auto">
          <a:xfrm flipH="1">
            <a:off x="2411413" y="3357563"/>
            <a:ext cx="1655762" cy="1158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a-IR"/>
          </a:p>
        </p:txBody>
      </p:sp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4572000" y="3357563"/>
            <a:ext cx="1079500" cy="100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64235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Goggles</a:t>
            </a:r>
          </a:p>
        </p:txBody>
      </p:sp>
      <p:sp>
        <p:nvSpPr>
          <p:cNvPr id="829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176713" cy="2981325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None/>
            </a:pP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Work with significant risk of splash of chemicals. </a:t>
            </a:r>
          </a:p>
          <a:p>
            <a:pPr algn="justLow" eaLnBrk="1" hangingPunct="1">
              <a:buClr>
                <a:schemeClr val="tx1"/>
              </a:buClr>
              <a:buNone/>
            </a:pP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Can be worn over prescription glasses.</a:t>
            </a: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a-IR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2947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/>
          <a:lstStyle/>
          <a:p>
            <a:r>
              <a:rPr lang="fa-IR" altLang="en-US" dirty="0" smtClean="0">
                <a:solidFill>
                  <a:schemeClr val="bg1"/>
                </a:solidFill>
                <a:ea typeface="Majalla UI"/>
              </a:rPr>
              <a:t>.</a:t>
            </a:r>
            <a:endParaRPr lang="en-US" altLang="en-US" dirty="0">
              <a:solidFill>
                <a:schemeClr val="bg1"/>
              </a:solidFill>
              <a:ea typeface="Majalla UI"/>
            </a:endParaRP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2875"/>
            <a:ext cx="439261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9" descr="994d9ca4e08c78e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4894263"/>
            <a:ext cx="20891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Picture 10" descr="846d3c079b2b6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768850"/>
            <a:ext cx="2087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The Quality Management System</a:t>
            </a:r>
            <a:b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fa-I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SecretMan\Desktop\ch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5"/>
            <a:ext cx="7344816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 descr="http://se.vwr.com/tedis/sv_SE/img/4/PICTURE.1.111494-0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467544" y="1474456"/>
            <a:ext cx="2295898" cy="250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827" name="Rectangle 6"/>
          <p:cNvSpPr>
            <a:spLocks noChangeArrowheads="1"/>
          </p:cNvSpPr>
          <p:nvPr/>
        </p:nvSpPr>
        <p:spPr bwMode="auto">
          <a:xfrm>
            <a:off x="3940175" y="1917700"/>
            <a:ext cx="685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v-SE" altLang="en-US"/>
          </a:p>
        </p:txBody>
      </p:sp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706789"/>
            <a:ext cx="2145416" cy="2349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829" name="Text Box 8"/>
          <p:cNvSpPr txBox="1">
            <a:spLocks noChangeArrowheads="1"/>
          </p:cNvSpPr>
          <p:nvPr/>
        </p:nvSpPr>
        <p:spPr bwMode="auto">
          <a:xfrm>
            <a:off x="2195736" y="548680"/>
            <a:ext cx="4176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a-IR" altLang="en-US" sz="3200" b="1" dirty="0" smtClean="0">
                <a:solidFill>
                  <a:schemeClr val="tx2"/>
                </a:solidFill>
                <a:cs typeface="B Nazanin" pitchFamily="2" charset="-78"/>
              </a:rPr>
              <a:t>وسایل کمکی برداشت مایع</a:t>
            </a:r>
            <a:endParaRPr lang="en-GB" altLang="en-US" sz="3200" b="1" dirty="0">
              <a:solidFill>
                <a:schemeClr val="tx2"/>
              </a:solidFill>
              <a:cs typeface="B Nazanin" pitchFamily="2" charset="-78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589638"/>
            <a:ext cx="3975585" cy="184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1" name="Picture 6" descr="http://se.vwr.com/tedis/sv_SE/img/9/6121960ff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5681663" y="1706563"/>
            <a:ext cx="3186112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pPr algn="just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800" b="1" dirty="0" smtClean="0">
                <a:latin typeface="Times New Roman" pitchFamily="18" charset="0"/>
              </a:rPr>
              <a:t> </a:t>
            </a:r>
            <a:r>
              <a:rPr lang="fa-IR" sz="2400" dirty="0" smtClean="0">
                <a:latin typeface="Times New Roman" pitchFamily="18" charset="0"/>
                <a:cs typeface="B Nazanin" pitchFamily="2" charset="-78"/>
              </a:rPr>
              <a:t>بايد وسايل کمک تنفسي مناسب در صورت لزوم دردسترس کارکنان باشد تا آنها را در مقابل تنفس مواد </a:t>
            </a:r>
            <a:r>
              <a:rPr lang="fa-IR" sz="2400" dirty="0" smtClean="0">
                <a:latin typeface="Times New Roman" pitchFamily="18" charset="0"/>
                <a:cs typeface="B Nazanin" pitchFamily="2" charset="-78"/>
              </a:rPr>
              <a:t>آلوده، ميکروارگانيسم </a:t>
            </a:r>
            <a:r>
              <a:rPr lang="fa-IR" sz="2400" dirty="0" smtClean="0">
                <a:latin typeface="Times New Roman" pitchFamily="18" charset="0"/>
                <a:cs typeface="B Nazanin" pitchFamily="2" charset="-78"/>
              </a:rPr>
              <a:t>ها، گرد و غبار گازها و بخارات مضر حفاظت کند.</a:t>
            </a:r>
          </a:p>
          <a:p>
            <a:pPr algn="just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latin typeface="Times New Roman" pitchFamily="18" charset="0"/>
                <a:cs typeface="B Nazanin" pitchFamily="2" charset="-78"/>
              </a:rPr>
              <a:t>(استفاده از ماسك </a:t>
            </a:r>
            <a:r>
              <a:rPr lang="en-US" sz="2400" dirty="0" smtClean="0">
                <a:latin typeface="Times New Roman" pitchFamily="18" charset="0"/>
                <a:cs typeface="B Nazanin" pitchFamily="2" charset="-78"/>
              </a:rPr>
              <a:t>N95</a:t>
            </a:r>
            <a:r>
              <a:rPr lang="fa-IR" sz="2400" dirty="0" smtClean="0">
                <a:latin typeface="Times New Roman" pitchFamily="18" charset="0"/>
                <a:cs typeface="B Nazanin" pitchFamily="2" charset="-78"/>
              </a:rPr>
              <a:t> در آزمايشگاههاي كشت و آنتي بيوگرام سل)</a:t>
            </a:r>
            <a:endParaRPr lang="en-US" sz="2400" dirty="0" smtClean="0">
              <a:latin typeface="Times New Roman" pitchFamily="18" charset="0"/>
              <a:cs typeface="B Nazanin" pitchFamily="2" charset="-78"/>
            </a:endParaRPr>
          </a:p>
          <a:p>
            <a:pPr algn="r" rtl="1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>
                <a:cs typeface="B Nazanin" pitchFamily="2" charset="-78"/>
              </a:rPr>
              <a:t>ماسک و وسایل کمک تنفسی</a:t>
            </a:r>
            <a:endParaRPr lang="fa-IR" sz="3200" b="1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0" name="Rectangle 1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080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a-IR" sz="3200" b="1" dirty="0" smtClean="0">
                <a:cs typeface="B Nazanin" pitchFamily="2" charset="-78"/>
              </a:rPr>
              <a:t>ماسک و وسایل کمک تنفسی</a:t>
            </a:r>
            <a:endParaRPr lang="en-AU" sz="320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1700212"/>
            <a:ext cx="5029200" cy="4753124"/>
          </a:xfrm>
        </p:spPr>
        <p:txBody>
          <a:bodyPr>
            <a:normAutofit/>
          </a:bodyPr>
          <a:lstStyle/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Respirators with HEPA</a:t>
            </a:r>
            <a:endParaRPr lang="sv-SE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v-SE" sz="12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AU" sz="8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r>
              <a:rPr lang="en-AU" sz="1800" b="1" dirty="0" smtClean="0">
                <a:latin typeface="Arial" pitchFamily="34" charset="0"/>
                <a:ea typeface="+mn-ea"/>
                <a:cs typeface="Arial" pitchFamily="34" charset="0"/>
              </a:rPr>
              <a:t> Full- or half </a:t>
            </a:r>
            <a:r>
              <a:rPr lang="en-AU" sz="1800" b="1" dirty="0" err="1" smtClean="0">
                <a:latin typeface="Arial" pitchFamily="34" charset="0"/>
                <a:ea typeface="+mn-ea"/>
                <a:cs typeface="Arial" pitchFamily="34" charset="0"/>
              </a:rPr>
              <a:t>facepiece</a:t>
            </a:r>
            <a:r>
              <a:rPr lang="en-AU" sz="1800" b="1" dirty="0" smtClean="0">
                <a:latin typeface="Arial" pitchFamily="34" charset="0"/>
                <a:ea typeface="+mn-ea"/>
                <a:cs typeface="Arial" pitchFamily="34" charset="0"/>
              </a:rPr>
              <a:t> respirators</a:t>
            </a:r>
            <a:r>
              <a:rPr lang="en-AU" sz="1800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fa-IR" sz="18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endParaRPr lang="fa-IR" sz="18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r>
              <a:rPr lang="fa-IR" sz="1800" dirty="0" smtClean="0"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en-AU" sz="1800" dirty="0" smtClean="0">
                <a:latin typeface="Arial" pitchFamily="34" charset="0"/>
                <a:ea typeface="+mn-ea"/>
                <a:cs typeface="Arial" pitchFamily="34" charset="0"/>
              </a:rPr>
              <a:t>(replaceable filters)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r>
              <a:rPr lang="en-AU" sz="1600" dirty="0" smtClean="0"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AU" sz="1600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AU" sz="1600" dirty="0" err="1" smtClean="0">
                <a:latin typeface="Arial" pitchFamily="34" charset="0"/>
                <a:ea typeface="+mn-ea"/>
                <a:cs typeface="Arial" pitchFamily="34" charset="0"/>
              </a:rPr>
              <a:t>rotection</a:t>
            </a:r>
            <a:r>
              <a:rPr lang="en-AU" sz="1600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AU" sz="1600" dirty="0" smtClean="0">
                <a:latin typeface="Arial" pitchFamily="34" charset="0"/>
                <a:ea typeface="+mn-ea"/>
                <a:cs typeface="Arial" pitchFamily="34" charset="0"/>
              </a:rPr>
              <a:t>from particles and gas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endParaRPr lang="sv-SE" sz="8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endParaRPr lang="en-AU" sz="8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640080" lvl="1" indent="-274320" algn="l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endParaRPr lang="en-AU" sz="1800" b="1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640080" lvl="1" indent="-274320" algn="l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75000"/>
                </a:schemeClr>
              </a:buClr>
              <a:buFontTx/>
              <a:buNone/>
              <a:defRPr/>
            </a:pPr>
            <a:r>
              <a:rPr lang="en-AU" sz="1800" b="1" dirty="0" smtClean="0">
                <a:latin typeface="Arial" pitchFamily="34" charset="0"/>
                <a:ea typeface="+mn-ea"/>
                <a:cs typeface="Arial" pitchFamily="34" charset="0"/>
              </a:rPr>
              <a:t> Powered respirators</a:t>
            </a:r>
            <a:r>
              <a:rPr lang="en-AU" sz="1800" dirty="0" smtClean="0">
                <a:latin typeface="Arial" pitchFamily="34" charset="0"/>
                <a:ea typeface="+mn-ea"/>
                <a:cs typeface="Arial" pitchFamily="34" charset="0"/>
              </a:rPr>
              <a:t> (replaceable filters, </a:t>
            </a:r>
            <a:r>
              <a:rPr lang="en-AU" sz="1600" dirty="0" smtClean="0">
                <a:latin typeface="Arial" pitchFamily="34" charset="0"/>
                <a:ea typeface="+mn-ea"/>
                <a:cs typeface="Arial" pitchFamily="34" charset="0"/>
              </a:rPr>
              <a:t>FFP1-FFP3</a:t>
            </a:r>
            <a:r>
              <a:rPr lang="en-AU" sz="1800" dirty="0" smtClean="0"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1005840" lvl="2" indent="-246888" algn="l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FontTx/>
              <a:buNone/>
              <a:defRPr/>
            </a:pPr>
            <a:r>
              <a:rPr lang="en-AU" sz="1600" dirty="0" smtClean="0">
                <a:latin typeface="Arial" pitchFamily="34" charset="0"/>
                <a:ea typeface="+mn-ea"/>
                <a:cs typeface="Arial" pitchFamily="34" charset="0"/>
              </a:rPr>
              <a:t>Airflow at min. 120 l/minute for protection</a:t>
            </a:r>
            <a:endParaRPr lang="fa-IR" sz="16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lvl="1" indent="-274320">
              <a:lnSpc>
                <a:spcPct val="80000"/>
              </a:lnSpc>
              <a:buClr>
                <a:schemeClr val="accent2">
                  <a:shade val="75000"/>
                </a:schemeClr>
              </a:buClr>
              <a:buNone/>
              <a:defRPr/>
            </a:pPr>
            <a:endParaRPr lang="fa-IR" sz="1800" b="1" dirty="0" smtClean="0">
              <a:latin typeface="Arial" pitchFamily="34" charset="0"/>
              <a:cs typeface="Arial" pitchFamily="34" charset="0"/>
            </a:endParaRPr>
          </a:p>
          <a:p>
            <a:pPr lvl="1" indent="-274320">
              <a:lnSpc>
                <a:spcPct val="80000"/>
              </a:lnSpc>
              <a:buClr>
                <a:schemeClr val="accent2">
                  <a:shade val="75000"/>
                </a:schemeClr>
              </a:buClr>
              <a:buNone/>
              <a:defRPr/>
            </a:pPr>
            <a:r>
              <a:rPr lang="en-AU" sz="1800" b="1" dirty="0" smtClean="0">
                <a:latin typeface="Arial" pitchFamily="34" charset="0"/>
                <a:cs typeface="Arial" pitchFamily="34" charset="0"/>
              </a:rPr>
              <a:t> Particulate respirators</a:t>
            </a:r>
            <a:r>
              <a:rPr lang="en-AU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1" indent="-274320">
              <a:lnSpc>
                <a:spcPct val="80000"/>
              </a:lnSpc>
              <a:buClr>
                <a:schemeClr val="accent2">
                  <a:shade val="75000"/>
                </a:schemeClr>
              </a:buClr>
              <a:buNone/>
              <a:defRPr/>
            </a:pPr>
            <a:r>
              <a:rPr lang="en-AU" sz="1800" dirty="0" smtClean="0">
                <a:latin typeface="Arial" pitchFamily="34" charset="0"/>
                <a:cs typeface="Arial" pitchFamily="34" charset="0"/>
              </a:rPr>
              <a:t>    (mask with filter)</a:t>
            </a:r>
          </a:p>
          <a:p>
            <a:pPr marL="1005840" lvl="2">
              <a:lnSpc>
                <a:spcPct val="80000"/>
              </a:lnSpc>
              <a:buClr>
                <a:schemeClr val="accent2">
                  <a:shade val="50000"/>
                </a:schemeClr>
              </a:buClr>
              <a:buNone/>
              <a:defRPr/>
            </a:pPr>
            <a:r>
              <a:rPr lang="en-AU" sz="1600" dirty="0" smtClean="0">
                <a:latin typeface="Arial" pitchFamily="34" charset="0"/>
                <a:cs typeface="Arial" pitchFamily="34" charset="0"/>
              </a:rPr>
              <a:t>  Protection particles; FFP1-FFP3</a:t>
            </a:r>
            <a:endParaRPr lang="sv-SE" sz="2000" dirty="0" smtClean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2686050" y="211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endParaRPr lang="en-US" altLang="en-US">
              <a:ea typeface="Majalla UI"/>
            </a:endParaRPr>
          </a:p>
        </p:txBody>
      </p:sp>
      <p:pic>
        <p:nvPicPr>
          <p:cNvPr id="87045" name="Picture 4" descr="DSC03037"/>
          <p:cNvPicPr>
            <a:picLocks noChangeAspect="1" noChangeArrowheads="1"/>
          </p:cNvPicPr>
          <p:nvPr/>
        </p:nvPicPr>
        <p:blipFill>
          <a:blip r:embed="rId3" cstate="print"/>
          <a:srcRect l="11998" t="14964" r="22296" b="50665"/>
          <a:stretch>
            <a:fillRect/>
          </a:stretch>
        </p:blipFill>
        <p:spPr bwMode="auto">
          <a:xfrm>
            <a:off x="251520" y="1844824"/>
            <a:ext cx="18002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5" descr="DSCF1047"/>
          <p:cNvPicPr>
            <a:picLocks noChangeAspect="1" noChangeArrowheads="1"/>
          </p:cNvPicPr>
          <p:nvPr/>
        </p:nvPicPr>
        <p:blipFill>
          <a:blip r:embed="rId4" cstate="print"/>
          <a:srcRect l="25999" t="21117" r="60001" b="57767"/>
          <a:stretch>
            <a:fillRect/>
          </a:stretch>
        </p:blipFill>
        <p:spPr bwMode="auto">
          <a:xfrm>
            <a:off x="395536" y="4437112"/>
            <a:ext cx="1447800" cy="202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Rectangle 6"/>
          <p:cNvSpPr>
            <a:spLocks noChangeArrowheads="1"/>
          </p:cNvSpPr>
          <p:nvPr/>
        </p:nvSpPr>
        <p:spPr bwMode="auto">
          <a:xfrm>
            <a:off x="3600450" y="1466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endParaRPr lang="en-US" altLang="en-US">
              <a:ea typeface="Majalla UI"/>
            </a:endParaRPr>
          </a:p>
        </p:txBody>
      </p:sp>
      <p:pic>
        <p:nvPicPr>
          <p:cNvPr id="87048" name="Picture 7" descr="DSC03123"/>
          <p:cNvPicPr>
            <a:picLocks noChangeAspect="1" noChangeArrowheads="1"/>
          </p:cNvPicPr>
          <p:nvPr/>
        </p:nvPicPr>
        <p:blipFill>
          <a:blip r:embed="rId5" cstate="print"/>
          <a:srcRect l="34000" r="32253" b="48763"/>
          <a:stretch>
            <a:fillRect/>
          </a:stretch>
        </p:blipFill>
        <p:spPr bwMode="auto">
          <a:xfrm>
            <a:off x="7092280" y="1700213"/>
            <a:ext cx="159134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9" name="Line 8"/>
          <p:cNvSpPr>
            <a:spLocks noChangeShapeType="1"/>
          </p:cNvSpPr>
          <p:nvPr/>
        </p:nvSpPr>
        <p:spPr bwMode="auto">
          <a:xfrm flipH="1">
            <a:off x="2051720" y="3140968"/>
            <a:ext cx="72008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a-IR"/>
          </a:p>
        </p:txBody>
      </p:sp>
      <p:sp>
        <p:nvSpPr>
          <p:cNvPr id="87050" name="Line 9"/>
          <p:cNvSpPr>
            <a:spLocks noChangeShapeType="1"/>
          </p:cNvSpPr>
          <p:nvPr/>
        </p:nvSpPr>
        <p:spPr bwMode="auto">
          <a:xfrm flipH="1" flipV="1">
            <a:off x="2195736" y="2708920"/>
            <a:ext cx="648072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a-IR"/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1763688" y="5733256"/>
            <a:ext cx="1080120" cy="28803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a-IR"/>
          </a:p>
        </p:txBody>
      </p:sp>
      <p:sp>
        <p:nvSpPr>
          <p:cNvPr id="87052" name="Line 11"/>
          <p:cNvSpPr>
            <a:spLocks noChangeShapeType="1"/>
          </p:cNvSpPr>
          <p:nvPr/>
        </p:nvSpPr>
        <p:spPr bwMode="auto">
          <a:xfrm>
            <a:off x="6084168" y="4221088"/>
            <a:ext cx="985664" cy="71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357188" y="1214438"/>
            <a:ext cx="35004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 eaLnBrk="1" hangingPunct="1">
              <a:defRPr/>
            </a:pPr>
            <a:r>
              <a:rPr lang="fa-IR" sz="2400" dirty="0">
                <a:cs typeface="B Nazanin" pitchFamily="2" charset="-78"/>
              </a:rPr>
              <a:t>بايد در مواقع کار با مواد سمي، موادسوزاننده، مواد خطرناک شيميايي </a:t>
            </a:r>
            <a:r>
              <a:rPr lang="fa-IR" sz="2400" dirty="0" smtClean="0">
                <a:cs typeface="B Nazanin" pitchFamily="2" charset="-78"/>
              </a:rPr>
              <a:t>و يا </a:t>
            </a:r>
            <a:r>
              <a:rPr lang="fa-IR" sz="2400" dirty="0">
                <a:cs typeface="B Nazanin" pitchFamily="2" charset="-78"/>
              </a:rPr>
              <a:t>امکان ريختن وپاشيدن خون و مايعات بدن و...از </a:t>
            </a:r>
            <a:r>
              <a:rPr lang="fa-IR" sz="2400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عينک هاي ایمنی و حفاظ صورت </a:t>
            </a:r>
            <a:r>
              <a:rPr lang="fa-IR" sz="2400" dirty="0">
                <a:cs typeface="B Nazanin" pitchFamily="2" charset="-78"/>
              </a:rPr>
              <a:t>استفاده نمود.</a:t>
            </a:r>
          </a:p>
          <a:p>
            <a:pPr algn="justLow" rtl="1" eaLnBrk="1" hangingPunct="1">
              <a:defRPr/>
            </a:pPr>
            <a:r>
              <a:rPr lang="fa-IR" sz="2400" dirty="0">
                <a:cs typeface="B Nazanin" pitchFamily="2" charset="-78"/>
              </a:rPr>
              <a:t> استفاده از وسايل حفاظتي توسط </a:t>
            </a:r>
            <a:r>
              <a:rPr lang="fa-IR" sz="2400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کارکنان خدماتي </a:t>
            </a:r>
            <a:r>
              <a:rPr lang="fa-IR" sz="2400" dirty="0">
                <a:cs typeface="B Nazanin" pitchFamily="2" charset="-78"/>
              </a:rPr>
              <a:t>توصيه مي شود.</a:t>
            </a:r>
            <a:endParaRPr lang="en-US" sz="2400" dirty="0">
              <a:solidFill>
                <a:srgbClr val="FF3399"/>
              </a:solidFill>
              <a:cs typeface="B Nazanin" pitchFamily="2" charset="-78"/>
            </a:endParaRPr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/>
        </p:nvGraphicFramePr>
        <p:xfrm>
          <a:off x="4429125" y="1143000"/>
          <a:ext cx="3429000" cy="4572000"/>
        </p:xfrm>
        <a:graphic>
          <a:graphicData uri="http://schemas.openxmlformats.org/presentationml/2006/ole">
            <p:oleObj spid="_x0000_s18434" name="Photo Editor Photo" r:id="rId3" imgW="4571429" imgH="609523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8913"/>
            <a:ext cx="9144000" cy="6911975"/>
          </a:xfrm>
        </p:spPr>
      </p:pic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 smtClean="0">
                <a:cs typeface="Traditional Arabic" pitchFamily="18" charset="-78"/>
              </a:rPr>
              <a:t>.</a:t>
            </a:r>
            <a:endParaRPr lang="en-US" altLang="en-US" dirty="0" smtClean="0">
              <a:cs typeface="Traditional Arabic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6597352"/>
            <a:ext cx="84249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2" descr="G:\(پارس طب نوین(عکس\دوش و چشم شور\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928688"/>
            <a:ext cx="3571875" cy="4960937"/>
          </a:xfrm>
          <a:noFill/>
        </p:spPr>
      </p:pic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 flipV="1">
            <a:off x="457200" y="260646"/>
            <a:ext cx="8229600" cy="576065"/>
          </a:xfrm>
        </p:spPr>
        <p:txBody>
          <a:bodyPr>
            <a:normAutofit/>
          </a:bodyPr>
          <a:lstStyle/>
          <a:p>
            <a:r>
              <a:rPr lang="fa-IR" altLang="en-US" sz="800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Traditional Arabic" pitchFamily="18" charset="-78"/>
              </a:rPr>
              <a:t>نننممننن</a:t>
            </a:r>
            <a:endParaRPr lang="en-US" altLang="en-US" sz="800" dirty="0" smtClean="0">
              <a:solidFill>
                <a:schemeClr val="tx2">
                  <a:lumMod val="40000"/>
                  <a:lumOff val="60000"/>
                </a:schemeClr>
              </a:solidFill>
              <a:cs typeface="Traditional Arabic" pitchFamily="18" charset="-78"/>
            </a:endParaRPr>
          </a:p>
        </p:txBody>
      </p:sp>
      <p:pic>
        <p:nvPicPr>
          <p:cNvPr id="95236" name="Picture 3" descr="G:\(پارس طب نوین(عکس\دوش و چشم شور\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1000125"/>
            <a:ext cx="48577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ChangeArrowheads="1"/>
          </p:cNvSpPr>
          <p:nvPr/>
        </p:nvSpPr>
        <p:spPr bwMode="auto">
          <a:xfrm>
            <a:off x="2171700" y="1314450"/>
            <a:ext cx="50863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en-US" sz="3000" b="1" dirty="0">
                <a:solidFill>
                  <a:srgbClr val="C00000"/>
                </a:solidFill>
              </a:rPr>
              <a:t>Centrifuges with safety cups</a:t>
            </a:r>
          </a:p>
        </p:txBody>
      </p:sp>
      <p:pic>
        <p:nvPicPr>
          <p:cNvPr id="124934" name="Picture 6" descr="centrifugecu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653136"/>
            <a:ext cx="230425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00808"/>
            <a:ext cx="3384376" cy="30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625204"/>
            <a:ext cx="3528392" cy="317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549275"/>
            <a:ext cx="8435975" cy="61198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6309320"/>
            <a:ext cx="79928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151216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fa-IR" sz="4800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7"/>
            <a:ext cx="8229600" cy="420656"/>
          </a:xfrm>
        </p:spPr>
        <p:txBody>
          <a:bodyPr>
            <a:normAutofit/>
          </a:bodyPr>
          <a:lstStyle/>
          <a:p>
            <a:r>
              <a:rPr lang="fa-IR" sz="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fa-IR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9394" name="Picture 2" descr="C:\Users\SecretMan\Desktop\thankyou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1143000" y="1143000"/>
            <a:ext cx="68580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fa-IR"/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601788" y="587375"/>
            <a:ext cx="59404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fa-IR" altLang="en-US" sz="3200" b="1" dirty="0">
                <a:solidFill>
                  <a:schemeClr val="tx2"/>
                </a:solidFill>
                <a:ea typeface="Majalla UI"/>
                <a:cs typeface="B Nazanin" pitchFamily="2" charset="-78"/>
              </a:rPr>
              <a:t>چه </a:t>
            </a:r>
            <a:r>
              <a:rPr lang="fa-IR" altLang="en-US" sz="3200" b="1" dirty="0" smtClean="0">
                <a:solidFill>
                  <a:schemeClr val="tx2"/>
                </a:solidFill>
                <a:ea typeface="Majalla UI"/>
                <a:cs typeface="B Nazanin" pitchFamily="2" charset="-78"/>
              </a:rPr>
              <a:t>مواردی </a:t>
            </a:r>
            <a:r>
              <a:rPr lang="fa-IR" altLang="en-US" sz="3200" b="1" dirty="0" smtClean="0">
                <a:solidFill>
                  <a:schemeClr val="tx2"/>
                </a:solidFill>
                <a:ea typeface="Majalla UI"/>
                <a:cs typeface="B Nazanin" pitchFamily="2" charset="-78"/>
              </a:rPr>
              <a:t>به </a:t>
            </a:r>
            <a:r>
              <a:rPr lang="fa-IR" altLang="en-US" sz="3200" b="1" dirty="0">
                <a:solidFill>
                  <a:schemeClr val="tx2"/>
                </a:solidFill>
                <a:ea typeface="Majalla UI"/>
                <a:cs typeface="B Nazanin" pitchFamily="2" charset="-78"/>
              </a:rPr>
              <a:t>محافظت نیازمند است</a:t>
            </a:r>
            <a:r>
              <a:rPr lang="fa-IR" altLang="en-US" sz="3200" b="1" dirty="0" smtClean="0">
                <a:solidFill>
                  <a:schemeClr val="tx2"/>
                </a:solidFill>
                <a:ea typeface="Majalla UI"/>
                <a:cs typeface="B Nazanin" pitchFamily="2" charset="-78"/>
              </a:rPr>
              <a:t>؟</a:t>
            </a:r>
            <a:endParaRPr lang="fa-IR" altLang="en-US" sz="3200" b="1" dirty="0">
              <a:solidFill>
                <a:schemeClr val="tx2"/>
              </a:solidFill>
              <a:ea typeface="Majalla UI"/>
              <a:cs typeface="B Nazanin" pitchFamily="2" charset="-78"/>
            </a:endParaRP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71500" y="1828800"/>
            <a:ext cx="8392988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FontTx/>
              <a:buChar char="•"/>
            </a:pPr>
            <a:endParaRPr lang="fa-IR" altLang="en-US" sz="2100" dirty="0">
              <a:ea typeface="Majalla UI"/>
            </a:endParaRPr>
          </a:p>
          <a:p>
            <a:pPr marL="742950" lvl="1" indent="-285750" algn="l" eaLnBrk="1" hangingPunct="1">
              <a:spcBef>
                <a:spcPct val="20000"/>
              </a:spcBef>
            </a:pPr>
            <a:r>
              <a:rPr lang="en-GB" alt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ajalla UI"/>
                <a:cs typeface="Times New Roman" pitchFamily="18" charset="0"/>
              </a:rPr>
              <a:t>                                         Yourself</a:t>
            </a:r>
            <a:endParaRPr lang="en-GB" altLang="en-US" sz="2400" dirty="0">
              <a:solidFill>
                <a:schemeClr val="bg2">
                  <a:lumMod val="25000"/>
                </a:schemeClr>
              </a:solidFill>
              <a:ea typeface="Majalla UI"/>
              <a:cs typeface="B Nazanin" pitchFamily="2" charset="-78"/>
            </a:endParaRPr>
          </a:p>
          <a:p>
            <a:pPr marL="742950" lvl="1" indent="-285750" algn="l" eaLnBrk="1" hangingPunct="1">
              <a:spcBef>
                <a:spcPct val="20000"/>
              </a:spcBef>
            </a:pPr>
            <a:r>
              <a:rPr lang="en-GB" alt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ajalla UI"/>
                <a:cs typeface="Times New Roman" pitchFamily="18" charset="0"/>
              </a:rPr>
              <a:t>                                   Your workmates</a:t>
            </a:r>
            <a:endParaRPr lang="en-GB" altLang="en-US" sz="2400" dirty="0">
              <a:solidFill>
                <a:schemeClr val="bg2">
                  <a:lumMod val="25000"/>
                </a:schemeClr>
              </a:solidFill>
              <a:ea typeface="Majalla UI"/>
              <a:cs typeface="B Nazanin" pitchFamily="2" charset="-78"/>
            </a:endParaRPr>
          </a:p>
          <a:p>
            <a:pPr marL="742950" lvl="1" indent="-285750" algn="l" eaLnBrk="1" hangingPunct="1">
              <a:spcBef>
                <a:spcPct val="20000"/>
              </a:spcBef>
            </a:pPr>
            <a:r>
              <a:rPr lang="en-GB" alt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ajalla UI"/>
                <a:cs typeface="Times New Roman" pitchFamily="18" charset="0"/>
              </a:rPr>
              <a:t>                                   The community</a:t>
            </a:r>
            <a:endParaRPr lang="en-GB" altLang="en-US" sz="2400" dirty="0">
              <a:solidFill>
                <a:schemeClr val="bg2">
                  <a:lumMod val="25000"/>
                </a:schemeClr>
              </a:solidFill>
              <a:ea typeface="Majalla UI"/>
              <a:cs typeface="B Nazanin" pitchFamily="2" charset="-78"/>
            </a:endParaRPr>
          </a:p>
          <a:p>
            <a:pPr marL="742950" lvl="1" indent="-285750" algn="l" eaLnBrk="1" hangingPunct="1">
              <a:spcBef>
                <a:spcPct val="20000"/>
              </a:spcBef>
            </a:pPr>
            <a:r>
              <a:rPr lang="en-GB" alt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ajalla UI"/>
                <a:cs typeface="Times New Roman" pitchFamily="18" charset="0"/>
              </a:rPr>
              <a:t>                                  The environment</a:t>
            </a:r>
            <a:endParaRPr lang="en-GB" altLang="en-US" sz="2400" dirty="0">
              <a:solidFill>
                <a:schemeClr val="bg2">
                  <a:lumMod val="25000"/>
                </a:schemeClr>
              </a:solidFill>
              <a:ea typeface="Majalla UI"/>
              <a:cs typeface="B Nazanin" pitchFamily="2" charset="-78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GB" altLang="en-US" sz="2400" dirty="0">
              <a:ea typeface="Majalla UI"/>
              <a:cs typeface="B Nazanin" pitchFamily="2" charset="-78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GB" altLang="en-US" sz="2400" dirty="0">
              <a:latin typeface="Times New Roman" pitchFamily="18" charset="0"/>
              <a:ea typeface="Majalla UI"/>
            </a:endParaRPr>
          </a:p>
        </p:txBody>
      </p:sp>
      <p:sp>
        <p:nvSpPr>
          <p:cNvPr id="22539" name="Rectangle 1"/>
          <p:cNvSpPr>
            <a:spLocks noChangeArrowheads="1"/>
          </p:cNvSpPr>
          <p:nvPr/>
        </p:nvSpPr>
        <p:spPr bwMode="auto">
          <a:xfrm>
            <a:off x="755576" y="5517232"/>
            <a:ext cx="7848674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fa-IR" altLang="en-US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یادآوری:</a:t>
            </a:r>
            <a:r>
              <a:rPr lang="fa-IR" altLang="en-US" sz="2400" dirty="0" smtClean="0">
                <a:latin typeface="Calibri" pitchFamily="34" charset="0"/>
                <a:ea typeface="Calibri" pitchFamily="34" charset="0"/>
                <a:cs typeface="B Nazanin" pitchFamily="2" charset="-78"/>
              </a:rPr>
              <a:t> </a:t>
            </a:r>
            <a:r>
              <a:rPr lang="ar-SA" altLang="en-US" sz="2400" dirty="0" smtClean="0">
                <a:latin typeface="Calibri" pitchFamily="34" charset="0"/>
                <a:ea typeface="Calibri" pitchFamily="34" charset="0"/>
                <a:cs typeface="B Nazanin" pitchFamily="2" charset="-78"/>
              </a:rPr>
              <a:t>هر </a:t>
            </a:r>
            <a:r>
              <a:rPr lang="ar-SA" altLang="en-US" sz="2400" dirty="0">
                <a:latin typeface="Calibri" pitchFamily="34" charset="0"/>
                <a:ea typeface="Calibri" pitchFamily="34" charset="0"/>
                <a:cs typeface="B Nazanin" pitchFamily="2" charset="-78"/>
              </a:rPr>
              <a:t>فردی در </a:t>
            </a:r>
            <a:r>
              <a:rPr lang="ar-SA" altLang="en-US" sz="2400" dirty="0" smtClean="0">
                <a:latin typeface="Calibri" pitchFamily="34" charset="0"/>
                <a:ea typeface="Calibri" pitchFamily="34" charset="0"/>
                <a:cs typeface="B Nazanin" pitchFamily="2" charset="-78"/>
              </a:rPr>
              <a:t>آزمایشگاه</a:t>
            </a:r>
            <a:r>
              <a:rPr lang="fa-IR" altLang="en-US" sz="2400" dirty="0" smtClean="0">
                <a:latin typeface="Calibri" pitchFamily="34" charset="0"/>
                <a:ea typeface="Calibri" pitchFamily="34" charset="0"/>
                <a:cs typeface="B Nazanin" pitchFamily="2" charset="-78"/>
              </a:rPr>
              <a:t>، </a:t>
            </a:r>
            <a:r>
              <a:rPr lang="ar-SA" altLang="en-US" sz="2400" dirty="0" smtClean="0">
                <a:latin typeface="Calibri" pitchFamily="34" charset="0"/>
                <a:ea typeface="Calibri" pitchFamily="34" charset="0"/>
                <a:cs typeface="B Nazanin" pitchFamily="2" charset="-78"/>
              </a:rPr>
              <a:t>مسئول </a:t>
            </a:r>
            <a:r>
              <a:rPr lang="ar-SA" altLang="en-US" sz="2400" dirty="0">
                <a:latin typeface="Calibri" pitchFamily="34" charset="0"/>
                <a:ea typeface="Calibri" pitchFamily="34" charset="0"/>
                <a:cs typeface="B Nazanin" pitchFamily="2" charset="-78"/>
              </a:rPr>
              <a:t>حفظ کیفیت و ایمنی می باشد.</a:t>
            </a:r>
            <a:endParaRPr lang="en-US" altLang="en-US" sz="2000" dirty="0"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1030" name="Picture 6" descr="C:\Users\SecretMan\Desktop\577353-636347005183607836_270x480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556792"/>
            <a:ext cx="2232248" cy="1800200"/>
          </a:xfrm>
          <a:prstGeom prst="rect">
            <a:avLst/>
          </a:prstGeom>
          <a:noFill/>
        </p:spPr>
      </p:pic>
      <p:pic>
        <p:nvPicPr>
          <p:cNvPr id="1031" name="Picture 7" descr="C:\Users\SecretMan\Desktop\environment-tree-wor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645024"/>
            <a:ext cx="2088232" cy="1728192"/>
          </a:xfrm>
          <a:prstGeom prst="rect">
            <a:avLst/>
          </a:prstGeom>
          <a:noFill/>
        </p:spPr>
      </p:pic>
      <p:pic>
        <p:nvPicPr>
          <p:cNvPr id="1032" name="Picture 8" descr="C:\Users\SecretMan\Desktop\Community_tit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717033"/>
            <a:ext cx="2345432" cy="1656184"/>
          </a:xfrm>
          <a:prstGeom prst="rect">
            <a:avLst/>
          </a:prstGeom>
          <a:noFill/>
        </p:spPr>
      </p:pic>
      <p:pic>
        <p:nvPicPr>
          <p:cNvPr id="1034" name="Picture 10" descr="C:\Users\SecretMan\Desktop\why-employee-engagement-is-importa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556792"/>
            <a:ext cx="2016224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601788" y="587375"/>
            <a:ext cx="59404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GB" altLang="en-US" sz="3200" b="1" dirty="0" smtClean="0">
                <a:solidFill>
                  <a:schemeClr val="tx2"/>
                </a:solidFill>
                <a:latin typeface="Times New Roman" pitchFamily="18" charset="0"/>
                <a:ea typeface="Majalla UI"/>
                <a:cs typeface="Times New Roman" pitchFamily="18" charset="0"/>
              </a:rPr>
              <a:t>Security and safety</a:t>
            </a:r>
            <a:endParaRPr lang="fa-IR" altLang="en-US" sz="3200" b="1" dirty="0">
              <a:solidFill>
                <a:schemeClr val="tx2"/>
              </a:solidFill>
              <a:latin typeface="Times New Roman" pitchFamily="18" charset="0"/>
              <a:ea typeface="Majalla UI"/>
              <a:cs typeface="Times New Roman" pitchFamily="18" charset="0"/>
            </a:endParaRP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71500" y="1828800"/>
            <a:ext cx="8392988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>
              <a:spcBef>
                <a:spcPct val="20000"/>
              </a:spcBef>
            </a:pPr>
            <a:r>
              <a:rPr lang="en-GB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Security :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which is the process of preventing unwanted risks </a:t>
            </a:r>
          </a:p>
          <a:p>
            <a:pPr marL="742950" lvl="1" indent="-285750" algn="l">
              <a:spcBef>
                <a:spcPct val="20000"/>
              </a:spcBef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hazards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algn="l">
              <a:spcBef>
                <a:spcPct val="20000"/>
              </a:spcBef>
            </a:pPr>
            <a:endParaRPr lang="en-GB" sz="2400" dirty="0" smtClean="0"/>
          </a:p>
          <a:p>
            <a:pPr marL="742950" lvl="1" indent="-285750" algn="l">
              <a:spcBef>
                <a:spcPct val="20000"/>
              </a:spcBef>
            </a:pPr>
            <a:endParaRPr lang="en-GB" sz="2400" dirty="0" smtClean="0"/>
          </a:p>
          <a:p>
            <a:pPr marL="742950" lvl="1" indent="-285750" algn="l">
              <a:spcBef>
                <a:spcPct val="20000"/>
              </a:spcBef>
            </a:pPr>
            <a:r>
              <a:rPr lang="en-GB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Safety :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which includes policies and procedures to prevent harm to workers, visitors, and the community. </a:t>
            </a:r>
          </a:p>
          <a:p>
            <a:pPr marL="742950" lvl="1" indent="-285750" algn="l">
              <a:spcBef>
                <a:spcPct val="20000"/>
              </a:spcBef>
            </a:pPr>
            <a:endParaRPr lang="en-GB" altLang="en-US" sz="2400" dirty="0" smtClean="0">
              <a:latin typeface="Times New Roman" pitchFamily="18" charset="0"/>
              <a:ea typeface="Majalla UI"/>
              <a:cs typeface="Times New Roman" pitchFamily="18" charset="0"/>
            </a:endParaRPr>
          </a:p>
          <a:p>
            <a:pPr marL="742950" lvl="1" indent="-285750" algn="l">
              <a:spcBef>
                <a:spcPct val="20000"/>
              </a:spcBef>
            </a:pPr>
            <a:endParaRPr lang="en-GB" altLang="en-US" sz="2400" dirty="0" smtClean="0">
              <a:latin typeface="Times New Roman" pitchFamily="18" charset="0"/>
              <a:ea typeface="Majalla UI"/>
              <a:cs typeface="Times New Roman" pitchFamily="18" charset="0"/>
            </a:endParaRPr>
          </a:p>
          <a:p>
            <a:pPr marL="742950" lvl="1" indent="-285750" algn="l">
              <a:spcBef>
                <a:spcPct val="20000"/>
              </a:spcBef>
            </a:pPr>
            <a:endParaRPr lang="en-GB" altLang="en-US" sz="2400" dirty="0">
              <a:latin typeface="Times New Roman" pitchFamily="18" charset="0"/>
              <a:ea typeface="Majalla U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rgbClr val="0070C0"/>
                </a:solidFill>
                <a:cs typeface="B Nazanin" pitchFamily="2" charset="-78"/>
              </a:rPr>
              <a:t>امنیت زیستی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:(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Biosecurity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a-IR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dirty="0" smtClean="0">
                <a:latin typeface="Times New Roman" pitchFamily="18" charset="0"/>
                <a:cs typeface="B Nazanin" pitchFamily="2" charset="-78"/>
              </a:rPr>
              <a:t>اجرای برنامه هایی به منظور کاهش و حذف دسترسی به عوامل بیماری زا، سموم و مواد شیمیایی جهت جلوگیری از سواستفاده های احتمالی.</a:t>
            </a:r>
          </a:p>
          <a:p>
            <a:pPr algn="l" rtl="1">
              <a:buFont typeface="Arial" pitchFamily="34" charset="0"/>
              <a:buChar char="•"/>
            </a:pPr>
            <a:endParaRPr lang="fa-IR" sz="2400" dirty="0" smtClean="0">
              <a:cs typeface="B Nazanin" pitchFamily="2" charset="-78"/>
            </a:endParaRPr>
          </a:p>
          <a:p>
            <a:pPr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effectLst/>
                <a:latin typeface="Times New Roman" pitchFamily="18" charset="0"/>
                <a:cs typeface="Times New Roman" pitchFamily="18" charset="0"/>
              </a:rPr>
              <a:t>Biosecurity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600" b="1" dirty="0" err="1" smtClean="0">
                <a:effectLst/>
                <a:latin typeface="Times New Roman" pitchFamily="18" charset="0"/>
                <a:cs typeface="Times New Roman" pitchFamily="18" charset="0"/>
              </a:rPr>
              <a:t>Biosafety</a:t>
            </a:r>
            <a:r>
              <a:rPr lang="fa-IR" sz="3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fa-IR" sz="3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fa-IR" sz="36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 descr="C:\Users\SecretMan\Desktop\laboratory-biosafety-and-biosecurity-issues-related-to-brucella-research-and-diagnostics-14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140968"/>
            <a:ext cx="7416824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>
              <a:buFont typeface="Wingdings" pitchFamily="2" charset="2"/>
              <a:buChar char="ü"/>
            </a:pPr>
            <a:r>
              <a:rPr lang="fa-IR" sz="2800" dirty="0" smtClean="0">
                <a:solidFill>
                  <a:srgbClr val="0070C0"/>
                </a:solidFill>
                <a:cs typeface="B Nazanin" pitchFamily="2" charset="-78"/>
              </a:rPr>
              <a:t>ايمني زيستي</a:t>
            </a:r>
            <a:r>
              <a:rPr lang="fa-IR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Biosafety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800" dirty="0" smtClean="0">
                <a:cs typeface="B Nazanin" pitchFamily="2" charset="-78"/>
              </a:rPr>
              <a:t>اجراي برنامه هايي كه منجر به كاهش و يا حذف تماس افراد و محيط زيست با عوامل بيماري زا و مخاطره آفرين شود و با اعمال سطوح مختلفي از كنترل و محصور سازي</a:t>
            </a:r>
            <a:r>
              <a:rPr lang="fa-IR" sz="2800" dirty="0" smtClean="0">
                <a:cs typeface="B Nazanin" pitchFamily="2" charset="-78"/>
              </a:rPr>
              <a:t>، </a:t>
            </a:r>
            <a:r>
              <a:rPr lang="fa-IR" sz="2800" dirty="0" smtClean="0">
                <a:cs typeface="B Nazanin" pitchFamily="2" charset="-78"/>
              </a:rPr>
              <a:t>آموزش و ارتقا مهارت كاركنان، استفاده از تجهيزات و وسايل حفاظت فردي و...(سدهاي حفاظتي اوليه) </a:t>
            </a:r>
            <a:r>
              <a:rPr lang="fa-IR" sz="2800" dirty="0" smtClean="0">
                <a:cs typeface="B Nazanin" pitchFamily="2" charset="-78"/>
              </a:rPr>
              <a:t>و</a:t>
            </a:r>
            <a:r>
              <a:rPr lang="en-GB" sz="2800" dirty="0" smtClean="0">
                <a:cs typeface="B Nazanin" pitchFamily="2" charset="-78"/>
              </a:rPr>
              <a:t> </a:t>
            </a:r>
            <a:r>
              <a:rPr lang="fa-IR" sz="2800" dirty="0" smtClean="0">
                <a:cs typeface="B Nazanin" pitchFamily="2" charset="-78"/>
              </a:rPr>
              <a:t>استقرار </a:t>
            </a:r>
            <a:r>
              <a:rPr lang="fa-IR" sz="2800" dirty="0" smtClean="0">
                <a:cs typeface="B Nazanin" pitchFamily="2" charset="-78"/>
              </a:rPr>
              <a:t>سدهای حفاظتی ثانويه (شامل عوامل طراحي تاسيسات و ساختارها مانند جداسازي كامل فضاي فيزيكي آزمايشگاه از محل هاي عمومي، تعبيه پيش اتاقي قبل از در ورودي آزمايشگاه در سطوح بالای ایمنی زیستی، سيستم هاي هوادهي و سيستم كنترل كننده آن، تهويه مطلوب و.... ) و رعايت اصول ايمني و نوع فعالیت و شيوه هاي ايمن كار اجرا مي شود.</a:t>
            </a:r>
            <a:endParaRPr lang="en-GB" sz="2800" dirty="0" smtClean="0">
              <a:cs typeface="B Nazanin" pitchFamily="2" charset="-78"/>
            </a:endParaRPr>
          </a:p>
          <a:p>
            <a:pPr algn="r" rtl="1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Biosecurity</a:t>
            </a:r>
            <a:r>
              <a:rPr 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Biosafety</a:t>
            </a:r>
            <a:r>
              <a:rPr lang="fa-IR" sz="36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fa-IR" sz="36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en-GB" sz="36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234475"/>
          </a:xfrm>
        </p:spPr>
        <p:txBody>
          <a:bodyPr/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GB" sz="2400" dirty="0" smtClean="0">
                <a:cs typeface="B Nazanin" pitchFamily="2" charset="-78"/>
              </a:rPr>
              <a:t> </a:t>
            </a:r>
            <a:r>
              <a:rPr lang="fa-IR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90204" pitchFamily="34" charset="0"/>
                <a:cs typeface="B Nazanin" panose="00000400000000000000" pitchFamily="2" charset="-78"/>
              </a:rPr>
              <a:t>خطرات بیولوژیکی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90204" pitchFamily="34" charset="0"/>
                <a:cs typeface="B Nazanin" panose="00000400000000000000" pitchFamily="2" charset="-78"/>
              </a:rPr>
              <a:t> </a:t>
            </a:r>
            <a:endParaRPr lang="fa-IR" altLang="en-US" sz="2400" b="1" dirty="0" smtClean="0">
              <a:solidFill>
                <a:schemeClr val="accent1">
                  <a:lumMod val="75000"/>
                </a:schemeClr>
              </a:solidFill>
              <a:latin typeface="Arial" panose="020B0604020202090204" pitchFamily="34" charset="0"/>
              <a:cs typeface="B Nazanin" panose="00000400000000000000" pitchFamily="2" charset="-78"/>
            </a:endParaRPr>
          </a:p>
          <a:p>
            <a:pPr marL="419100" indent="-382588" algn="r" rtl="1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lang="fa-IR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90204" pitchFamily="34" charset="0"/>
                <a:cs typeface="B Nazanin" panose="00000400000000000000" pitchFamily="2" charset="-78"/>
              </a:rPr>
              <a:t>خطرات شیمیایی </a:t>
            </a:r>
          </a:p>
          <a:p>
            <a:pPr marL="419100" indent="-382588" algn="r" rtl="1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lang="fa-IR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90204" pitchFamily="34" charset="0"/>
                <a:cs typeface="B Nazanin" panose="00000400000000000000" pitchFamily="2" charset="-78"/>
              </a:rPr>
              <a:t>خطرات فیزیکی</a:t>
            </a:r>
          </a:p>
          <a:p>
            <a:pPr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476672"/>
            <a:ext cx="9505056" cy="864096"/>
          </a:xfrm>
        </p:spPr>
        <p:txBody>
          <a:bodyPr>
            <a:normAutofit/>
          </a:bodyPr>
          <a:lstStyle/>
          <a:p>
            <a:pPr algn="ctr" rtl="1">
              <a:lnSpc>
                <a:spcPct val="80000"/>
              </a:lnSpc>
              <a:defRPr/>
            </a:pPr>
            <a:r>
              <a:rPr lang="fa-IR" sz="3200" dirty="0" smtClean="0">
                <a:cs typeface="B Nazanin" pitchFamily="2" charset="-78"/>
              </a:rPr>
              <a:t>انواع مخاطرات</a:t>
            </a:r>
            <a:endParaRPr lang="fa-IR" sz="3200" dirty="0" smtClean="0">
              <a:solidFill>
                <a:schemeClr val="bg2">
                  <a:lumMod val="50000"/>
                </a:schemeClr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/>
          <a:lstStyle/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خطرات زيستي با منشا خون و مايعات بدن</a:t>
            </a: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مواد عفوني (كشت هاي ميكروبي و</a:t>
            </a:r>
            <a:r>
              <a:rPr lang="fa-IR" sz="2400" dirty="0" smtClean="0">
                <a:cs typeface="B Nazanin" pitchFamily="2" charset="-78"/>
              </a:rPr>
              <a:t>...)</a:t>
            </a:r>
            <a:endParaRPr lang="en-GB" sz="2400" dirty="0" smtClean="0">
              <a:cs typeface="B Nazanin" pitchFamily="2" charset="-78"/>
            </a:endParaRP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پسماندهاي خطرناک(مديريت پسماند طبق دستورالعمل)</a:t>
            </a:r>
            <a:endParaRPr lang="fa-IR" sz="2400" dirty="0" smtClean="0">
              <a:cs typeface="B Nazanin" pitchFamily="2" charset="-78"/>
            </a:endParaRP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مواد شيميايي (كم خطر، پرخطر، غيرخطرناك)</a:t>
            </a: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موادپرتوزا</a:t>
            </a: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مواد موتاژن (اتيديوم برومايد) و سرطان زا(فرمالدئيد)و....</a:t>
            </a: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  سوختگي</a:t>
            </a: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آتش سوزي</a:t>
            </a:r>
            <a:r>
              <a:rPr lang="en-US" sz="2400" dirty="0" smtClean="0">
                <a:cs typeface="B Nazanin" pitchFamily="2" charset="-78"/>
              </a:rPr>
              <a:t>) </a:t>
            </a:r>
            <a:r>
              <a:rPr lang="fa-IR" sz="2400" dirty="0" smtClean="0">
                <a:cs typeface="B Nazanin" pitchFamily="2" charset="-78"/>
              </a:rPr>
              <a:t>استفاده از سیستم های هشداردهنده و کپسول های مناسب آتش نشانی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fa-IR" sz="2400" dirty="0" smtClean="0">
                <a:cs typeface="B Nazanin" pitchFamily="2" charset="-78"/>
              </a:rPr>
              <a:t>و غیره)</a:t>
            </a: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انفجار (توجه به چيدمان و نگهداري صحيح مواد شيميايي)</a:t>
            </a:r>
          </a:p>
          <a:p>
            <a:pPr marL="420624" indent="-384048" algn="r" rtl="1"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برق گرفتگي(تجهيزات داراي هادي متصل به زمين باشند</a:t>
            </a:r>
            <a:r>
              <a:rPr lang="fa-IR" sz="2400" dirty="0" smtClean="0">
                <a:cs typeface="B Nazanin" pitchFamily="2" charset="-78"/>
              </a:rPr>
              <a:t>)</a:t>
            </a:r>
            <a:endParaRPr lang="en-US" sz="2400" dirty="0" smtClean="0">
              <a:cs typeface="B Nazanin" pitchFamily="2" charset="-78"/>
            </a:endParaRPr>
          </a:p>
          <a:p>
            <a:pPr algn="r" rtl="1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72008"/>
          </a:xfrm>
        </p:spPr>
        <p:txBody>
          <a:bodyPr>
            <a:normAutofit fontScale="90000"/>
          </a:bodyPr>
          <a:lstStyle/>
          <a:p>
            <a:r>
              <a:rPr lang="fa-IR" sz="800" dirty="0" smtClean="0"/>
              <a:t>.</a:t>
            </a:r>
            <a:endParaRPr lang="fa-IR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/>
          </a:bodyPr>
          <a:lstStyle/>
          <a:p>
            <a:pPr algn="r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فرو رفتن سوزن آلوده در پوست  </a:t>
            </a:r>
          </a:p>
          <a:p>
            <a:pPr algn="r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 برداشت مايعات با پي پت بوسيله دهان ( بلع مواد شيميايي و مواد آلوده )</a:t>
            </a:r>
          </a:p>
          <a:p>
            <a:pPr algn="r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 ريختن و پاشيدن مواد شيميایي و مواد آلوده </a:t>
            </a:r>
          </a:p>
          <a:p>
            <a:pPr algn="r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 بريدگي پوست با شيشه آلات شكسته و وسايل تيز و برنده آلوده </a:t>
            </a:r>
          </a:p>
          <a:p>
            <a:pPr algn="justLow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تماس مستقيم با مخاط (چشم،بيني ودهان) و يا پوست</a:t>
            </a:r>
          </a:p>
          <a:p>
            <a:pPr algn="justLow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  تنفس مواد شيميایی و بخارات سمي بخصوص در مواقع ريختن و يا شكستن ظروف حاوي آنها </a:t>
            </a:r>
          </a:p>
          <a:p>
            <a:pPr algn="justLow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بلع و تنفس ذرات معلق (آئروسل) در مواقع كار با ميكروارگانيسم هاي خطرناك (كشت)، مخلوط كردن، خالي كردن محتويات پي پت و يا شكستن لوله هاي محتوي مواد آلوده</a:t>
            </a:r>
          </a:p>
          <a:p>
            <a:pPr algn="justLow" rtl="1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cs typeface="B Nazanin" pitchFamily="2" charset="-78"/>
              </a:rPr>
              <a:t> گاز گرفتگي و ايجاد خراش توسط حيوانات آزمايشگاهي</a:t>
            </a:r>
            <a:endParaRPr lang="en-US" sz="2400" dirty="0" smtClean="0">
              <a:cs typeface="B Nazanin" pitchFamily="2" charset="-78"/>
            </a:endParaRPr>
          </a:p>
          <a:p>
            <a:pPr algn="r" rtl="1">
              <a:buNone/>
            </a:pPr>
            <a:endParaRPr lang="fa-IR" dirty="0" smtClean="0"/>
          </a:p>
          <a:p>
            <a:pPr algn="r" rtl="1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fa-IR" sz="3200" b="1" dirty="0" smtClean="0">
                <a:solidFill>
                  <a:schemeClr val="accent2">
                    <a:lumMod val="50000"/>
                  </a:schemeClr>
                </a:solidFill>
                <a:cs typeface="B Nazanin" pitchFamily="2" charset="-78"/>
              </a:rPr>
              <a:t>راههاي انتقال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cs typeface="B Nazanin" pitchFamily="2" charset="-78"/>
              </a:rPr>
              <a:t/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cs typeface="B Nazanin" pitchFamily="2" charset="-78"/>
              </a:rPr>
            </a:br>
            <a:endParaRPr lang="fa-IR" sz="3200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310</TotalTime>
  <Words>914</Words>
  <Application>Microsoft Office PowerPoint</Application>
  <PresentationFormat>On-screen Show (4:3)</PresentationFormat>
  <Paragraphs>137</Paragraphs>
  <Slides>28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Concourse</vt:lpstr>
      <vt:lpstr>Photo Editor Photo</vt:lpstr>
      <vt:lpstr>به نام خداوند بخشاینده مهربان</vt:lpstr>
      <vt:lpstr>The Quality Management System </vt:lpstr>
      <vt:lpstr>Slide 3</vt:lpstr>
      <vt:lpstr>Slide 4</vt:lpstr>
      <vt:lpstr>Biosecurity and Biosafety </vt:lpstr>
      <vt:lpstr>Biosecurity and Biosafety </vt:lpstr>
      <vt:lpstr>انواع مخاطرات</vt:lpstr>
      <vt:lpstr>.</vt:lpstr>
      <vt:lpstr>راههاي انتقال  </vt:lpstr>
      <vt:lpstr>.</vt:lpstr>
      <vt:lpstr>.</vt:lpstr>
      <vt:lpstr>.</vt:lpstr>
      <vt:lpstr>Slide 13</vt:lpstr>
      <vt:lpstr>وسایل حفاظت فردی  (Personal Protective Equipments)</vt:lpstr>
      <vt:lpstr>سایر وسایل حفاظتی</vt:lpstr>
      <vt:lpstr>دستکش</vt:lpstr>
      <vt:lpstr>Slide 17</vt:lpstr>
      <vt:lpstr>عینک های ایمنی و حفاظ صورت </vt:lpstr>
      <vt:lpstr>Goggles</vt:lpstr>
      <vt:lpstr>Slide 20</vt:lpstr>
      <vt:lpstr>ماسک و وسایل کمک تنفسی</vt:lpstr>
      <vt:lpstr>ماسک و وسایل کمک تنفسی</vt:lpstr>
      <vt:lpstr>Slide 23</vt:lpstr>
      <vt:lpstr>.</vt:lpstr>
      <vt:lpstr>نننممننن</vt:lpstr>
      <vt:lpstr>Slide 26</vt:lpstr>
      <vt:lpstr>Slide 27</vt:lpstr>
      <vt:lpstr>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NPSoft</cp:lastModifiedBy>
  <cp:revision>72</cp:revision>
  <dcterms:created xsi:type="dcterms:W3CDTF">2018-02-27T20:10:19Z</dcterms:created>
  <dcterms:modified xsi:type="dcterms:W3CDTF">2018-12-11T20:24:16Z</dcterms:modified>
</cp:coreProperties>
</file>