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7"/>
  </p:notesMasterIdLst>
  <p:sldIdLst>
    <p:sldId id="256" r:id="rId2"/>
    <p:sldId id="283" r:id="rId3"/>
    <p:sldId id="284" r:id="rId4"/>
    <p:sldId id="280" r:id="rId5"/>
    <p:sldId id="301" r:id="rId6"/>
    <p:sldId id="282" r:id="rId7"/>
    <p:sldId id="274" r:id="rId8"/>
    <p:sldId id="275" r:id="rId9"/>
    <p:sldId id="276" r:id="rId10"/>
    <p:sldId id="277" r:id="rId11"/>
    <p:sldId id="307" r:id="rId12"/>
    <p:sldId id="303" r:id="rId13"/>
    <p:sldId id="305" r:id="rId14"/>
    <p:sldId id="302" r:id="rId15"/>
    <p:sldId id="270" r:id="rId16"/>
    <p:sldId id="286" r:id="rId17"/>
    <p:sldId id="287" r:id="rId18"/>
    <p:sldId id="308" r:id="rId19"/>
    <p:sldId id="288" r:id="rId20"/>
    <p:sldId id="289" r:id="rId21"/>
    <p:sldId id="317" r:id="rId22"/>
    <p:sldId id="290" r:id="rId23"/>
    <p:sldId id="291" r:id="rId24"/>
    <p:sldId id="292" r:id="rId25"/>
    <p:sldId id="316" r:id="rId26"/>
    <p:sldId id="293" r:id="rId27"/>
    <p:sldId id="294" r:id="rId28"/>
    <p:sldId id="295" r:id="rId29"/>
    <p:sldId id="296" r:id="rId30"/>
    <p:sldId id="297" r:id="rId31"/>
    <p:sldId id="298" r:id="rId32"/>
    <p:sldId id="299" r:id="rId33"/>
    <p:sldId id="300" r:id="rId34"/>
    <p:sldId id="309" r:id="rId35"/>
    <p:sldId id="306" r:id="rId3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0066"/>
    <a:srgbClr val="0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79" autoAdjust="0"/>
    <p:restoredTop sz="90932" autoAdjust="0"/>
  </p:normalViewPr>
  <p:slideViewPr>
    <p:cSldViewPr>
      <p:cViewPr>
        <p:scale>
          <a:sx n="90" d="100"/>
          <a:sy n="90" d="100"/>
        </p:scale>
        <p:origin x="-224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6717E3-3541-4367-8B6F-86CD38FEBC74}" type="datetimeFigureOut">
              <a:rPr lang="fa-IR" smtClean="0"/>
              <a:pPr/>
              <a:t>1440/04/04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006FBE-07F8-4391-9F3B-CDBD2D3A259B}" type="slidenum">
              <a:rPr lang="fa-IR" smtClean="0"/>
              <a:pPr/>
              <a:t>‹#›</a:t>
            </a:fld>
            <a:endParaRPr lang="fa-IR"/>
          </a:p>
        </p:txBody>
      </p:sp>
    </p:spTree>
    <p:extLst>
      <p:ext uri="{BB962C8B-B14F-4D97-AF65-F5344CB8AC3E}">
        <p14:creationId xmlns:p14="http://schemas.microsoft.com/office/powerpoint/2010/main" val="21914017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F006FBE-07F8-4391-9F3B-CDBD2D3A259B}" type="slidenum">
              <a:rPr lang="fa-IR" smtClean="0"/>
              <a:pPr/>
              <a:t>12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117426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420106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318068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310838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421232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13052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242986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265967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39576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392754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DDC28-1144-49F7-B22C-3F7271D6F12E}" type="datetimeFigureOut">
              <a:rPr lang="fa-IR" smtClean="0"/>
              <a:pPr/>
              <a:t>1440/04/04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F52A12-44BF-408D-93A2-E47EA5B57314}" type="slidenum">
              <a:rPr lang="fa-IR" smtClean="0"/>
              <a:pPr/>
              <a:t>‹#›</a:t>
            </a:fld>
            <a:endParaRPr lang="fa-IR"/>
          </a:p>
        </p:txBody>
      </p:sp>
    </p:spTree>
    <p:extLst>
      <p:ext uri="{BB962C8B-B14F-4D97-AF65-F5344CB8AC3E}">
        <p14:creationId xmlns:p14="http://schemas.microsoft.com/office/powerpoint/2010/main" val="324319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0DDC28-1144-49F7-B22C-3F7271D6F12E}" type="datetimeFigureOut">
              <a:rPr lang="fa-IR" smtClean="0"/>
              <a:pPr/>
              <a:t>1440/04/04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BF52A12-44BF-408D-93A2-E47EA5B57314}" type="slidenum">
              <a:rPr lang="fa-IR" smtClean="0"/>
              <a:pPr/>
              <a:t>‹#›</a:t>
            </a:fld>
            <a:endParaRPr lang="fa-IR"/>
          </a:p>
        </p:txBody>
      </p:sp>
    </p:spTree>
    <p:extLst>
      <p:ext uri="{BB962C8B-B14F-4D97-AF65-F5344CB8AC3E}">
        <p14:creationId xmlns:p14="http://schemas.microsoft.com/office/powerpoint/2010/main" val="2948638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857364"/>
            <a:ext cx="8358246" cy="2571768"/>
          </a:xfrm>
        </p:spPr>
        <p:txBody>
          <a:bodyPr/>
          <a:lstStyle/>
          <a:p>
            <a:r>
              <a:rPr lang="fa-IR" b="1" dirty="0" smtClean="0">
                <a:solidFill>
                  <a:schemeClr val="accent6">
                    <a:lumMod val="50000"/>
                  </a:schemeClr>
                </a:solidFill>
              </a:rPr>
              <a:t>مدیریت پسماند واصول دفع صحیح پسماندهای آزمایشگاهی</a:t>
            </a:r>
            <a:endParaRPr lang="fa-IR" b="1" dirty="0">
              <a:solidFill>
                <a:schemeClr val="accent6">
                  <a:lumMod val="50000"/>
                </a:schemeClr>
              </a:solidFill>
            </a:endParaRPr>
          </a:p>
        </p:txBody>
      </p:sp>
      <p:sp>
        <p:nvSpPr>
          <p:cNvPr id="3" name="Subtitle 2"/>
          <p:cNvSpPr>
            <a:spLocks noGrp="1"/>
          </p:cNvSpPr>
          <p:nvPr>
            <p:ph type="subTitle" idx="1"/>
          </p:nvPr>
        </p:nvSpPr>
        <p:spPr>
          <a:xfrm>
            <a:off x="1357290" y="4000504"/>
            <a:ext cx="6415110" cy="1500198"/>
          </a:xfrm>
        </p:spPr>
        <p:txBody>
          <a:bodyPr>
            <a:normAutofit fontScale="77500" lnSpcReduction="20000"/>
          </a:bodyPr>
          <a:lstStyle/>
          <a:p>
            <a:endParaRPr lang="fa-IR" sz="1200" dirty="0" smtClean="0"/>
          </a:p>
          <a:p>
            <a:r>
              <a:rPr lang="fa-IR" sz="5400" b="1" dirty="0" smtClean="0">
                <a:solidFill>
                  <a:schemeClr val="accent6">
                    <a:lumMod val="75000"/>
                  </a:schemeClr>
                </a:solidFill>
                <a:cs typeface="+mj-cs"/>
              </a:rPr>
              <a:t>کمال الدین جدیدیان </a:t>
            </a:r>
          </a:p>
          <a:p>
            <a:r>
              <a:rPr lang="fa-IR" sz="5400" b="1" dirty="0" smtClean="0">
                <a:solidFill>
                  <a:schemeClr val="accent6">
                    <a:lumMod val="75000"/>
                  </a:schemeClr>
                </a:solidFill>
                <a:cs typeface="+mj-cs"/>
              </a:rPr>
              <a:t>آذر 97</a:t>
            </a:r>
            <a:endParaRPr lang="fa-IR" sz="5400" b="1" dirty="0">
              <a:solidFill>
                <a:schemeClr val="accent6">
                  <a:lumMod val="75000"/>
                </a:schemeClr>
              </a:solidFill>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5">
                    <a:lumMod val="75000"/>
                  </a:schemeClr>
                </a:solidFill>
              </a:rPr>
              <a:t>پسماندهای پزشکی</a:t>
            </a:r>
            <a:endParaRPr lang="fa-IR" dirty="0">
              <a:solidFill>
                <a:schemeClr val="accent5">
                  <a:lumMod val="75000"/>
                </a:schemeClr>
              </a:solidFill>
            </a:endParaRPr>
          </a:p>
        </p:txBody>
      </p:sp>
      <p:sp>
        <p:nvSpPr>
          <p:cNvPr id="3" name="Content Placeholder 2"/>
          <p:cNvSpPr>
            <a:spLocks noGrp="1"/>
          </p:cNvSpPr>
          <p:nvPr>
            <p:ph idx="1"/>
          </p:nvPr>
        </p:nvSpPr>
        <p:spPr>
          <a:xfrm>
            <a:off x="142844" y="1285860"/>
            <a:ext cx="8786874" cy="5286412"/>
          </a:xfrm>
        </p:spPr>
        <p:txBody>
          <a:bodyPr>
            <a:normAutofit fontScale="92500" lnSpcReduction="10000"/>
          </a:bodyPr>
          <a:lstStyle/>
          <a:p>
            <a:pPr>
              <a:buNone/>
            </a:pPr>
            <a:r>
              <a:rPr lang="fa-IR" sz="3500" b="1" dirty="0" smtClean="0">
                <a:solidFill>
                  <a:srgbClr val="FF0000"/>
                </a:solidFill>
              </a:rPr>
              <a:t>4 - پسماندهای شیمیایی ودارویی:</a:t>
            </a:r>
          </a:p>
          <a:p>
            <a:pPr algn="just">
              <a:buNone/>
            </a:pPr>
            <a:r>
              <a:rPr lang="fa-IR" b="1" dirty="0" smtClean="0"/>
              <a:t>الف-</a:t>
            </a:r>
            <a:r>
              <a:rPr lang="fa-IR" b="1" dirty="0" smtClean="0">
                <a:cs typeface="+mj-cs"/>
              </a:rPr>
              <a:t>عمدتاً از باقی مانده محلول ها و معرف هایی که در انجام آزمایش به کاربرده می شوند حاصل می گردند و درصورت عدم نیاز و اضافه آمدن طبق دستورالعمل موجود بر روی ظرف حاوی معرف دفع می گردند.</a:t>
            </a:r>
          </a:p>
          <a:p>
            <a:pPr algn="just">
              <a:buNone/>
            </a:pPr>
            <a:r>
              <a:rPr lang="fa-IR" b="1" dirty="0" smtClean="0">
                <a:cs typeface="+mj-cs"/>
              </a:rPr>
              <a:t>ب- ظروف معرف ها به عنوان پسماند عفونی درنظر گرفته شده واقدام می گردد.</a:t>
            </a:r>
          </a:p>
          <a:p>
            <a:pPr algn="just">
              <a:buNone/>
            </a:pPr>
            <a:r>
              <a:rPr lang="fa-IR" b="1" dirty="0" smtClean="0">
                <a:cs typeface="+mj-cs"/>
              </a:rPr>
              <a:t>ج- درب ظروف نگهداری پسماندها باید همیشه بسته و ظروف حاوی پسماند  دارای برچسب باشد وحتما کلمه پسماند و نام ماده شیمیایی قید گردد.</a:t>
            </a:r>
          </a:p>
          <a:p>
            <a:pPr algn="just">
              <a:buNone/>
            </a:pPr>
            <a:r>
              <a:rPr lang="fa-IR" b="1" dirty="0" smtClean="0">
                <a:cs typeface="+mj-cs"/>
              </a:rPr>
              <a:t>د-حداکثر بعد از30روز باید به شیوه صحیح دفع گردد.</a:t>
            </a:r>
          </a:p>
          <a:p>
            <a:endParaRPr lang="fa-IR" dirty="0">
              <a:solidFill>
                <a:srgbClr val="FFFF00"/>
              </a:solidFill>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68346"/>
          </a:xfrm>
        </p:spPr>
        <p:txBody>
          <a:bodyPr/>
          <a:lstStyle/>
          <a:p>
            <a:r>
              <a:rPr lang="fa-IR" b="1" dirty="0" smtClean="0"/>
              <a:t>پسماندهای پزشکی</a:t>
            </a:r>
            <a:endParaRPr lang="fa-IR" dirty="0"/>
          </a:p>
        </p:txBody>
      </p:sp>
      <p:sp>
        <p:nvSpPr>
          <p:cNvPr id="3" name="Content Placeholder 2"/>
          <p:cNvSpPr>
            <a:spLocks noGrp="1"/>
          </p:cNvSpPr>
          <p:nvPr>
            <p:ph idx="1"/>
          </p:nvPr>
        </p:nvSpPr>
        <p:spPr>
          <a:xfrm>
            <a:off x="142844" y="785794"/>
            <a:ext cx="8858312" cy="6286544"/>
          </a:xfrm>
        </p:spPr>
        <p:txBody>
          <a:bodyPr>
            <a:noAutofit/>
          </a:bodyPr>
          <a:lstStyle/>
          <a:p>
            <a:pPr>
              <a:buNone/>
            </a:pPr>
            <a:r>
              <a:rPr lang="fa-IR" sz="2800" b="1" dirty="0" smtClean="0">
                <a:cs typeface="+mj-cs"/>
              </a:rPr>
              <a:t>5</a:t>
            </a:r>
            <a:r>
              <a:rPr lang="fa-IR" b="1" dirty="0" smtClean="0">
                <a:cs typeface="+mj-cs"/>
              </a:rPr>
              <a:t>- پسماندهای پرتوزا</a:t>
            </a:r>
            <a:br>
              <a:rPr lang="fa-IR" b="1" dirty="0" smtClean="0">
                <a:cs typeface="+mj-cs"/>
              </a:rPr>
            </a:br>
            <a:r>
              <a:rPr lang="fa-IR" b="1" dirty="0" smtClean="0">
                <a:cs typeface="+mj-cs"/>
              </a:rPr>
              <a:t>هر نوع ماده جامد ، مایع یا گاز که از خود پرتوهای یون ساز گسیل کند پسماند پرتوزا خوانده می شود و </a:t>
            </a:r>
            <a:r>
              <a:rPr lang="fa-IR" b="1" dirty="0" smtClean="0"/>
              <a:t>پسماندهای پرتوزا مایع باید</a:t>
            </a:r>
            <a:r>
              <a:rPr lang="fa-IR" b="1" dirty="0" smtClean="0">
                <a:cs typeface="+mj-cs"/>
              </a:rPr>
              <a:t> در ظروف پلاستیکی در پیچ دار جمع آوری شود.</a:t>
            </a:r>
            <a:endParaRPr lang="fa-IR" b="1" dirty="0">
              <a:cs typeface="+mj-cs"/>
            </a:endParaRPr>
          </a:p>
          <a:p>
            <a:pPr>
              <a:buNone/>
            </a:pPr>
            <a:r>
              <a:rPr lang="fa-IR" b="1" dirty="0" smtClean="0">
                <a:cs typeface="+mj-cs"/>
              </a:rPr>
              <a:t>6-پسماندهای آسیب شناسی تشریحی</a:t>
            </a:r>
            <a:br>
              <a:rPr lang="fa-IR" b="1" dirty="0" smtClean="0">
                <a:cs typeface="+mj-cs"/>
              </a:rPr>
            </a:br>
            <a:r>
              <a:rPr lang="fa-IR" b="1" dirty="0" smtClean="0">
                <a:cs typeface="+mj-cs"/>
              </a:rPr>
              <a:t>شامل نمونه و بلوک های بافتی ، مواد شیمیایی از جمله گزیلل و الکل و لام های سیتولوژی و پاتولوژی و انواع تیغ های جراحی و یک بار مصرف و... می باشد.</a:t>
            </a:r>
          </a:p>
          <a:p>
            <a:pPr>
              <a:buNone/>
            </a:pPr>
            <a:r>
              <a:rPr lang="fa-IR" b="1" dirty="0" smtClean="0">
                <a:cs typeface="+mj-cs"/>
              </a:rPr>
              <a:t>7- پسماندهای ترکیبی خطرناک</a:t>
            </a:r>
            <a:br>
              <a:rPr lang="fa-IR" b="1" dirty="0" smtClean="0">
                <a:cs typeface="+mj-cs"/>
              </a:rPr>
            </a:br>
            <a:r>
              <a:rPr lang="fa-IR" b="1" dirty="0" smtClean="0">
                <a:cs typeface="+mj-cs"/>
              </a:rPr>
              <a:t>این گونه پسماندها ترکیبی از پسماندهای عفونی ، شیمیایی و پرتوزا باشد که بیشتر در مراکز تحقیقاتی تولید شده و مدیریت آن پیچیده می باشد.</a:t>
            </a:r>
            <a:endParaRPr lang="fa-IR" b="1" dirty="0">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fa-IR" sz="4000" b="1" dirty="0" smtClean="0"/>
              <a:t>پسماندهای شیمیایی ودارویی</a:t>
            </a:r>
            <a:endParaRPr lang="fa-IR" sz="4000" dirty="0"/>
          </a:p>
        </p:txBody>
      </p:sp>
      <p:sp>
        <p:nvSpPr>
          <p:cNvPr id="3" name="Content Placeholder 2"/>
          <p:cNvSpPr>
            <a:spLocks noGrp="1"/>
          </p:cNvSpPr>
          <p:nvPr>
            <p:ph idx="1"/>
          </p:nvPr>
        </p:nvSpPr>
        <p:spPr>
          <a:xfrm>
            <a:off x="142844" y="1214422"/>
            <a:ext cx="8858312" cy="5286412"/>
          </a:xfrm>
        </p:spPr>
        <p:txBody>
          <a:bodyPr>
            <a:normAutofit fontScale="85000" lnSpcReduction="10000"/>
          </a:bodyPr>
          <a:lstStyle/>
          <a:p>
            <a:r>
              <a:rPr lang="fa-IR" b="1" dirty="0" smtClean="0">
                <a:solidFill>
                  <a:schemeClr val="bg1"/>
                </a:solidFill>
              </a:rPr>
              <a:t>پسماندهای شيميايی در سه </a:t>
            </a:r>
            <a:r>
              <a:rPr lang="fa-IR" b="1" dirty="0" smtClean="0"/>
              <a:t>گروه بی خطر ، کم خطر و پرخطر </a:t>
            </a:r>
            <a:r>
              <a:rPr lang="fa-IR" b="1" dirty="0" smtClean="0">
                <a:solidFill>
                  <a:schemeClr val="bg1"/>
                </a:solidFill>
              </a:rPr>
              <a:t>قرار </a:t>
            </a:r>
            <a:r>
              <a:rPr lang="fa-IR" u="sng" dirty="0"/>
              <a:t>پسماندهاي</a:t>
            </a:r>
            <a:r>
              <a:rPr lang="fa-IR" b="1" u="sng" dirty="0"/>
              <a:t> بی خطر</a:t>
            </a:r>
            <a:r>
              <a:rPr lang="fa-IR" dirty="0"/>
              <a:t> : حاصل کاربا موادي مانند اسيدهاي آمينه، قندها وغيره مي باشند که خصوصيات پسماندهای کم خطرو پرخطر را ندارند.</a:t>
            </a:r>
            <a:endParaRPr lang="en-US" dirty="0"/>
          </a:p>
          <a:p>
            <a:pPr>
              <a:buNone/>
            </a:pPr>
            <a:r>
              <a:rPr lang="fa-IR" b="1" dirty="0" smtClean="0"/>
              <a:t>پسماندهاي کم خطر : حاصل کار با برخی از محلول ها وکيتهاي تشخيصي بوده وهمچنين كيت هاي تاريخ گذشته را نيز شامل مي شود. در هنگام کار با اين مواد بايد اصول کلي حفاظت را مد نظر قرار داد و از وسايل حفاظت فردي لازم مانند روپوش مناسب، دستکش لاتکس، ماسک وغيره استفاده نمود.</a:t>
            </a:r>
          </a:p>
          <a:p>
            <a:pPr>
              <a:buNone/>
            </a:pPr>
            <a:r>
              <a:rPr lang="fa-IR" b="1" dirty="0" smtClean="0"/>
              <a:t>پسماندهاي شيميايي پرخطر : حاصل کار با مواد شيميايي قابل انفجار، قابل اشتعال، خورنده، سوزاننده، سمي ، بسيار سمي ،واکنش زا،</a:t>
            </a:r>
          </a:p>
          <a:p>
            <a:pPr>
              <a:buNone/>
            </a:pPr>
            <a:r>
              <a:rPr lang="fa-IR" b="1" dirty="0" smtClean="0"/>
              <a:t>سرطان زا ، التهاب زا</a:t>
            </a:r>
            <a:r>
              <a:rPr lang="en-US" b="1" dirty="0" smtClean="0"/>
              <a:t>( Irritant )</a:t>
            </a:r>
            <a:r>
              <a:rPr lang="fa-IR" b="1" dirty="0" smtClean="0"/>
              <a:t> و مضر</a:t>
            </a:r>
            <a:r>
              <a:rPr lang="en-US" b="1" dirty="0" smtClean="0"/>
              <a:t>( Harmful)</a:t>
            </a:r>
            <a:r>
              <a:rPr lang="fa-IR" b="1" dirty="0" smtClean="0"/>
              <a:t> مي باشد که درزمان ايجاد و دفع مي توانند سلامت کارکنان ،محيط زيست وحتي جامعه را تهديد نمايند.</a:t>
            </a:r>
            <a:endParaRPr lang="fa-I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939784"/>
          </a:xfrm>
        </p:spPr>
        <p:txBody>
          <a:bodyPr/>
          <a:lstStyle/>
          <a:p>
            <a:r>
              <a:rPr lang="fa-IR" b="1" dirty="0" smtClean="0">
                <a:solidFill>
                  <a:schemeClr val="accent6"/>
                </a:solidFill>
              </a:rPr>
              <a:t>پسماندهای شیمیایی ودارویی</a:t>
            </a:r>
            <a:endParaRPr lang="fa-IR" dirty="0">
              <a:solidFill>
                <a:schemeClr val="accent6"/>
              </a:solidFill>
            </a:endParaRPr>
          </a:p>
        </p:txBody>
      </p:sp>
      <p:sp>
        <p:nvSpPr>
          <p:cNvPr id="3" name="Content Placeholder 2"/>
          <p:cNvSpPr>
            <a:spLocks noGrp="1"/>
          </p:cNvSpPr>
          <p:nvPr>
            <p:ph idx="1"/>
          </p:nvPr>
        </p:nvSpPr>
        <p:spPr>
          <a:xfrm>
            <a:off x="0" y="1142984"/>
            <a:ext cx="9144000" cy="5572164"/>
          </a:xfrm>
        </p:spPr>
        <p:txBody>
          <a:bodyPr>
            <a:normAutofit fontScale="92500" lnSpcReduction="10000"/>
          </a:bodyPr>
          <a:lstStyle/>
          <a:p>
            <a:pPr>
              <a:buNone/>
            </a:pPr>
            <a:r>
              <a:rPr lang="fa-IR" sz="2400" dirty="0" smtClean="0">
                <a:solidFill>
                  <a:schemeClr val="bg1"/>
                </a:solidFill>
                <a:cs typeface="+mj-cs"/>
              </a:rPr>
              <a:t>*</a:t>
            </a:r>
            <a:r>
              <a:rPr lang="fa-IR" b="1" dirty="0" smtClean="0">
                <a:solidFill>
                  <a:srgbClr val="FF0000"/>
                </a:solidFill>
                <a:cs typeface="+mj-cs"/>
              </a:rPr>
              <a:t>پسماندهاي شيميايي سمي</a:t>
            </a:r>
            <a:r>
              <a:rPr lang="en-US" b="1" dirty="0" smtClean="0">
                <a:solidFill>
                  <a:srgbClr val="FF0000"/>
                </a:solidFill>
                <a:cs typeface="+mj-cs"/>
              </a:rPr>
              <a:t>(Toxic)  </a:t>
            </a:r>
            <a:r>
              <a:rPr lang="fa-IR" b="1" dirty="0" smtClean="0">
                <a:solidFill>
                  <a:srgbClr val="FF0000"/>
                </a:solidFill>
                <a:cs typeface="+mj-cs"/>
              </a:rPr>
              <a:t> </a:t>
            </a:r>
            <a:r>
              <a:rPr lang="fa-IR" b="1" dirty="0" smtClean="0">
                <a:cs typeface="+mj-cs"/>
              </a:rPr>
              <a:t>: مانندفلزات سنگين، فنل، سيانيدها و سديم آزايد</a:t>
            </a:r>
          </a:p>
          <a:p>
            <a:pPr>
              <a:buNone/>
            </a:pPr>
            <a:r>
              <a:rPr lang="fa-IR" b="1" dirty="0" smtClean="0">
                <a:solidFill>
                  <a:schemeClr val="accent6"/>
                </a:solidFill>
                <a:cs typeface="+mj-cs"/>
              </a:rPr>
              <a:t>*پسماندهاي شيميايي واکنش دهنده</a:t>
            </a:r>
            <a:r>
              <a:rPr lang="en-US" b="1" dirty="0" smtClean="0">
                <a:solidFill>
                  <a:schemeClr val="accent6"/>
                </a:solidFill>
                <a:cs typeface="+mj-cs"/>
              </a:rPr>
              <a:t>:(Reactive )</a:t>
            </a:r>
            <a:r>
              <a:rPr lang="fa-IR" b="1" dirty="0" smtClean="0">
                <a:solidFill>
                  <a:srgbClr val="FFFF00"/>
                </a:solidFill>
                <a:cs typeface="+mj-cs"/>
              </a:rPr>
              <a:t> </a:t>
            </a:r>
            <a:r>
              <a:rPr lang="fa-IR" b="1" dirty="0" smtClean="0">
                <a:cs typeface="+mj-cs"/>
              </a:rPr>
              <a:t>مانند سولفات ها و پراکسيدها که آماده ايجاد واکنش با آب مي باشند.</a:t>
            </a:r>
          </a:p>
          <a:p>
            <a:pPr>
              <a:buNone/>
            </a:pPr>
            <a:r>
              <a:rPr lang="fa-IR" b="1" dirty="0" smtClean="0">
                <a:solidFill>
                  <a:srgbClr val="FF0000"/>
                </a:solidFill>
                <a:cs typeface="+mj-cs"/>
              </a:rPr>
              <a:t>*پسماندهاي شيميايي خورنده </a:t>
            </a:r>
            <a:r>
              <a:rPr lang="en-US" b="1" dirty="0" smtClean="0">
                <a:solidFill>
                  <a:srgbClr val="FF0000"/>
                </a:solidFill>
                <a:cs typeface="+mj-cs"/>
              </a:rPr>
              <a:t>:(Corrosive) </a:t>
            </a:r>
            <a:r>
              <a:rPr lang="fa-IR" b="1" dirty="0" smtClean="0">
                <a:cs typeface="+mj-cs"/>
              </a:rPr>
              <a:t>مانند اسید های با </a:t>
            </a:r>
            <a:r>
              <a:rPr lang="en-US" b="1" dirty="0" smtClean="0">
                <a:cs typeface="+mj-cs"/>
              </a:rPr>
              <a:t>pH </a:t>
            </a:r>
            <a:r>
              <a:rPr lang="fa-IR" b="1" dirty="0" smtClean="0">
                <a:cs typeface="+mj-cs"/>
              </a:rPr>
              <a:t>کمتر از 2 ویا قلیاهای با </a:t>
            </a:r>
            <a:r>
              <a:rPr lang="en-US" b="1" dirty="0" smtClean="0">
                <a:cs typeface="+mj-cs"/>
              </a:rPr>
              <a:t>pH</a:t>
            </a:r>
            <a:r>
              <a:rPr lang="fa-IR" b="1" dirty="0" smtClean="0">
                <a:cs typeface="+mj-cs"/>
              </a:rPr>
              <a:t> بیشتر از 12</a:t>
            </a:r>
          </a:p>
          <a:p>
            <a:pPr>
              <a:buNone/>
            </a:pPr>
            <a:r>
              <a:rPr lang="fa-IR" b="1" dirty="0" smtClean="0">
                <a:solidFill>
                  <a:schemeClr val="accent6"/>
                </a:solidFill>
                <a:cs typeface="+mj-cs"/>
              </a:rPr>
              <a:t>*پسماندهاي شيميايي قابل احتراق </a:t>
            </a:r>
            <a:r>
              <a:rPr lang="en-US" b="1" dirty="0" smtClean="0">
                <a:solidFill>
                  <a:schemeClr val="accent6"/>
                </a:solidFill>
                <a:cs typeface="+mj-cs"/>
              </a:rPr>
              <a:t>(Flammable) </a:t>
            </a:r>
            <a:r>
              <a:rPr lang="fa-IR" b="1" dirty="0" smtClean="0">
                <a:solidFill>
                  <a:schemeClr val="accent6"/>
                </a:solidFill>
                <a:cs typeface="+mj-cs"/>
              </a:rPr>
              <a:t>:</a:t>
            </a:r>
            <a:r>
              <a:rPr lang="fa-IR" b="1" dirty="0" smtClean="0">
                <a:cs typeface="+mj-cs"/>
              </a:rPr>
              <a:t>مانندالکل، استون</a:t>
            </a:r>
          </a:p>
          <a:p>
            <a:pPr>
              <a:buNone/>
            </a:pPr>
            <a:r>
              <a:rPr lang="fa-IR" b="1" dirty="0" smtClean="0">
                <a:solidFill>
                  <a:srgbClr val="008080"/>
                </a:solidFill>
                <a:cs typeface="+mj-cs"/>
              </a:rPr>
              <a:t>*</a:t>
            </a:r>
            <a:r>
              <a:rPr lang="fa-IR" b="1" dirty="0" smtClean="0">
                <a:solidFill>
                  <a:srgbClr val="00B050"/>
                </a:solidFill>
                <a:cs typeface="+mj-cs"/>
              </a:rPr>
              <a:t>پسماندهاي شيميايي قابل انفجار </a:t>
            </a:r>
            <a:r>
              <a:rPr lang="en-US" b="1" dirty="0" smtClean="0">
                <a:solidFill>
                  <a:srgbClr val="00B050"/>
                </a:solidFill>
                <a:cs typeface="+mj-cs"/>
              </a:rPr>
              <a:t>(Explosive) </a:t>
            </a:r>
            <a:r>
              <a:rPr lang="fa-IR" b="1" dirty="0" smtClean="0">
                <a:cs typeface="+mj-cs"/>
              </a:rPr>
              <a:t>:مانند موادي که در شرايط عادي باثبات نمی باشند مانند اتر</a:t>
            </a:r>
            <a:endParaRPr lang="en-US" b="1" dirty="0" smtClean="0">
              <a:cs typeface="+mj-cs"/>
            </a:endParaRPr>
          </a:p>
          <a:p>
            <a:pPr>
              <a:buNone/>
            </a:pPr>
            <a:r>
              <a:rPr lang="fa-IR" b="1" dirty="0" smtClean="0">
                <a:solidFill>
                  <a:srgbClr val="FF0000"/>
                </a:solidFill>
                <a:cs typeface="+mj-cs"/>
              </a:rPr>
              <a:t>*پسماندهاي شيميايي سرطان زا </a:t>
            </a:r>
            <a:r>
              <a:rPr lang="en-US" b="1" dirty="0" smtClean="0">
                <a:solidFill>
                  <a:srgbClr val="FF0000"/>
                </a:solidFill>
                <a:cs typeface="+mj-cs"/>
              </a:rPr>
              <a:t>(Carcinogen) </a:t>
            </a:r>
            <a:r>
              <a:rPr lang="fa-IR" b="1" dirty="0" smtClean="0">
                <a:cs typeface="+mj-cs"/>
              </a:rPr>
              <a:t>:که خواص موتاژن و سرطان زا دارند ، مانند فرمالدئيد ، بنزن، اتيديوم</a:t>
            </a:r>
            <a:r>
              <a:rPr lang="fa-IR" sz="3600" b="1" dirty="0" smtClean="0">
                <a:cs typeface="+mj-cs"/>
              </a:rPr>
              <a:t> </a:t>
            </a:r>
            <a:r>
              <a:rPr lang="fa-IR" b="1" dirty="0" smtClean="0">
                <a:cs typeface="+mj-cs"/>
              </a:rPr>
              <a:t>برومايد</a:t>
            </a:r>
            <a:endParaRPr lang="fa-IR" sz="2800" b="1" dirty="0">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6"/>
                </a:solidFill>
              </a:rPr>
              <a:t>پسماندهای شیمیایی ودارویی</a:t>
            </a:r>
            <a:endParaRPr lang="fa-IR" dirty="0">
              <a:solidFill>
                <a:schemeClr val="accent6"/>
              </a:solidFill>
            </a:endParaRPr>
          </a:p>
        </p:txBody>
      </p:sp>
      <p:sp>
        <p:nvSpPr>
          <p:cNvPr id="3" name="Content Placeholder 2"/>
          <p:cNvSpPr>
            <a:spLocks noGrp="1"/>
          </p:cNvSpPr>
          <p:nvPr>
            <p:ph idx="1"/>
          </p:nvPr>
        </p:nvSpPr>
        <p:spPr>
          <a:xfrm>
            <a:off x="285720" y="1600200"/>
            <a:ext cx="8643998" cy="4757758"/>
          </a:xfrm>
        </p:spPr>
        <p:txBody>
          <a:bodyPr/>
          <a:lstStyle/>
          <a:p>
            <a:pPr>
              <a:buNone/>
            </a:pPr>
            <a:r>
              <a:rPr lang="fa-IR" b="1" dirty="0" smtClean="0"/>
              <a:t>*آکریل آمید:در آزمایشگاههای مولکولی کاربرد دارد وسمی بسیار قوی و نوروتوکسیک است.محلول اضافه آن را با افزودن بیس اکریل آمید و تمد به نوع غیر سمی و در سیکل زباله های شهری قرار داد.</a:t>
            </a:r>
          </a:p>
          <a:p>
            <a:pPr>
              <a:buNone/>
            </a:pPr>
            <a:r>
              <a:rPr lang="fa-IR" b="1" dirty="0" smtClean="0">
                <a:solidFill>
                  <a:srgbClr val="0070C0"/>
                </a:solidFill>
              </a:rPr>
              <a:t>*اتیدیوم بروماید:از زغال فعال (چارکول) استفاده میشود.</a:t>
            </a:r>
          </a:p>
          <a:p>
            <a:pPr>
              <a:buNone/>
            </a:pPr>
            <a:r>
              <a:rPr lang="fa-IR" b="1" dirty="0" smtClean="0">
                <a:solidFill>
                  <a:srgbClr val="008080"/>
                </a:solidFill>
              </a:rPr>
              <a:t>*فنل و فرمالدئید:پسماندهای محدود این ترکیبات را میتوان در دترجنت هایی مانند دتول قرار داد تا سمیت آنها کاسته شود.</a:t>
            </a:r>
            <a:endParaRPr lang="fa-IR" dirty="0">
              <a:solidFill>
                <a:srgbClr val="00808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60"/>
          </a:xfrm>
        </p:spPr>
        <p:txBody>
          <a:bodyPr>
            <a:normAutofit fontScale="90000"/>
          </a:bodyPr>
          <a:lstStyle/>
          <a:p>
            <a:r>
              <a:rPr lang="fa-IR" b="1" dirty="0" smtClean="0"/>
              <a:t/>
            </a:r>
            <a:br>
              <a:rPr lang="fa-IR" b="1" dirty="0" smtClean="0"/>
            </a:br>
            <a:r>
              <a:rPr lang="fa-IR" sz="4900" b="1" dirty="0" smtClean="0">
                <a:solidFill>
                  <a:srgbClr val="00B050"/>
                </a:solidFill>
                <a:latin typeface="Comic Sans MS" pitchFamily="66" charset="0"/>
              </a:rPr>
              <a:t>مدیریت پسماندها</a:t>
            </a:r>
            <a:r>
              <a:rPr lang="fa-IR" sz="6000" b="1" dirty="0" smtClean="0">
                <a:solidFill>
                  <a:srgbClr val="00B050"/>
                </a:solidFill>
              </a:rPr>
              <a:t/>
            </a:r>
            <a:br>
              <a:rPr lang="fa-IR" sz="6000" b="1" dirty="0" smtClean="0">
                <a:solidFill>
                  <a:srgbClr val="00B050"/>
                </a:solidFill>
              </a:rPr>
            </a:br>
            <a:endParaRPr lang="fa-IR" dirty="0">
              <a:solidFill>
                <a:srgbClr val="00B050"/>
              </a:solidFill>
            </a:endParaRPr>
          </a:p>
        </p:txBody>
      </p:sp>
      <p:sp>
        <p:nvSpPr>
          <p:cNvPr id="3" name="Content Placeholder 2"/>
          <p:cNvSpPr>
            <a:spLocks noGrp="1"/>
          </p:cNvSpPr>
          <p:nvPr>
            <p:ph idx="1"/>
          </p:nvPr>
        </p:nvSpPr>
        <p:spPr>
          <a:xfrm>
            <a:off x="142844" y="1142984"/>
            <a:ext cx="8858312" cy="5500726"/>
          </a:xfrm>
        </p:spPr>
        <p:txBody>
          <a:bodyPr>
            <a:normAutofit lnSpcReduction="10000"/>
          </a:bodyPr>
          <a:lstStyle/>
          <a:p>
            <a:pPr>
              <a:buNone/>
            </a:pPr>
            <a:r>
              <a:rPr lang="fa-IR" b="1" dirty="0" smtClean="0">
                <a:solidFill>
                  <a:srgbClr val="660066"/>
                </a:solidFill>
              </a:rPr>
              <a:t>1- به کلیه افرادی که با پسماند سروکار دارند واکسن هپاتیت </a:t>
            </a:r>
            <a:r>
              <a:rPr lang="en-US" b="1" dirty="0" smtClean="0">
                <a:solidFill>
                  <a:srgbClr val="660066"/>
                </a:solidFill>
              </a:rPr>
              <a:t>B </a:t>
            </a:r>
            <a:r>
              <a:rPr lang="fa-IR" b="1" dirty="0" smtClean="0">
                <a:solidFill>
                  <a:srgbClr val="660066"/>
                </a:solidFill>
              </a:rPr>
              <a:t>زده شود.</a:t>
            </a:r>
          </a:p>
          <a:p>
            <a:pPr>
              <a:buNone/>
            </a:pPr>
            <a:r>
              <a:rPr lang="fa-IR" b="1" dirty="0" smtClean="0">
                <a:solidFill>
                  <a:srgbClr val="660066"/>
                </a:solidFill>
              </a:rPr>
              <a:t>2- کلیه افرادی که با پسماند سروکار دارند از کفش های مقاوم، دستکش مقاوم، ماسک و لباس مخصوص استفاده کنند.</a:t>
            </a:r>
          </a:p>
          <a:p>
            <a:pPr>
              <a:buNone/>
            </a:pPr>
            <a:r>
              <a:rPr lang="fa-IR" b="1" dirty="0" smtClean="0">
                <a:solidFill>
                  <a:srgbClr val="660066"/>
                </a:solidFill>
              </a:rPr>
              <a:t>3- کلیه کیسه های زباله پس از پرشدن درب آنها گره زده شود و از فشردن زباله اکیداً خودداری شود.</a:t>
            </a:r>
          </a:p>
          <a:p>
            <a:pPr>
              <a:buNone/>
            </a:pPr>
            <a:r>
              <a:rPr lang="fa-IR" b="1" dirty="0" smtClean="0">
                <a:solidFill>
                  <a:srgbClr val="660066"/>
                </a:solidFill>
              </a:rPr>
              <a:t>4- کیسه های زباله زرد و آبی </a:t>
            </a:r>
            <a:r>
              <a:rPr lang="en-US" b="1" dirty="0" smtClean="0">
                <a:solidFill>
                  <a:srgbClr val="660066"/>
                </a:solidFill>
              </a:rPr>
              <a:t>)</a:t>
            </a:r>
            <a:r>
              <a:rPr lang="fa-IR" b="1" dirty="0" smtClean="0">
                <a:solidFill>
                  <a:srgbClr val="660066"/>
                </a:solidFill>
              </a:rPr>
              <a:t>کیسه زرد: زباله های عفونی، کیسه آبی: زباله های غیرعفونی) داخل سطل زباله تمیز، قابل شستشو و درب دار گذاشته</a:t>
            </a:r>
            <a:r>
              <a:rPr lang="fa-IR" b="1" dirty="0">
                <a:solidFill>
                  <a:srgbClr val="660066"/>
                </a:solidFill>
              </a:rPr>
              <a:t> </a:t>
            </a:r>
            <a:r>
              <a:rPr lang="fa-IR" b="1" dirty="0" smtClean="0">
                <a:solidFill>
                  <a:srgbClr val="660066"/>
                </a:solidFill>
              </a:rPr>
              <a:t>شود.</a:t>
            </a:r>
          </a:p>
          <a:p>
            <a:pPr>
              <a:buNone/>
            </a:pPr>
            <a:r>
              <a:rPr lang="fa-IR" b="1" dirty="0" smtClean="0">
                <a:solidFill>
                  <a:srgbClr val="660066"/>
                </a:solidFill>
              </a:rPr>
              <a:t>5- تمامی مراحل  جمع آوری ونقل وانتقال پسماندها باید با دست انجام شود و از نشت شیرابه جلوگیری گردد.</a:t>
            </a:r>
          </a:p>
          <a:p>
            <a:pPr>
              <a:buNone/>
            </a:pPr>
            <a:endParaRPr lang="fa-IR" sz="2800" b="1" dirty="0" smtClean="0">
              <a:solidFill>
                <a:srgbClr val="7030A0"/>
              </a:solidFill>
            </a:endParaRPr>
          </a:p>
          <a:p>
            <a:pPr>
              <a:buNone/>
            </a:pPr>
            <a:endParaRPr lang="fa-IR"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r>
              <a:rPr lang="fa-IR" b="1" dirty="0" smtClean="0">
                <a:solidFill>
                  <a:schemeClr val="accent6"/>
                </a:solidFill>
              </a:rPr>
              <a:t>برنامه مدیریت پسماند</a:t>
            </a:r>
            <a:endParaRPr lang="fa-IR" b="1" dirty="0">
              <a:solidFill>
                <a:schemeClr val="accent6"/>
              </a:solidFill>
            </a:endParaRPr>
          </a:p>
        </p:txBody>
      </p:sp>
      <p:sp>
        <p:nvSpPr>
          <p:cNvPr id="3" name="Content Placeholder 2"/>
          <p:cNvSpPr>
            <a:spLocks noGrp="1"/>
          </p:cNvSpPr>
          <p:nvPr>
            <p:ph idx="1"/>
          </p:nvPr>
        </p:nvSpPr>
        <p:spPr>
          <a:xfrm>
            <a:off x="142844" y="1285860"/>
            <a:ext cx="9001156" cy="5429288"/>
          </a:xfrm>
        </p:spPr>
        <p:txBody>
          <a:bodyPr>
            <a:noAutofit/>
          </a:bodyPr>
          <a:lstStyle/>
          <a:p>
            <a:pPr>
              <a:buNone/>
            </a:pPr>
            <a:r>
              <a:rPr lang="fa-IR" sz="3600" b="1" dirty="0" smtClean="0">
                <a:solidFill>
                  <a:srgbClr val="7030A0"/>
                </a:solidFill>
                <a:cs typeface="+mj-cs"/>
              </a:rPr>
              <a:t>*شامل </a:t>
            </a:r>
            <a:r>
              <a:rPr lang="fa-IR" sz="3600" b="1" dirty="0">
                <a:solidFill>
                  <a:srgbClr val="7030A0"/>
                </a:solidFill>
                <a:cs typeface="+mj-cs"/>
              </a:rPr>
              <a:t>مراحل تفکيك </a:t>
            </a:r>
            <a:r>
              <a:rPr lang="fa-IR" sz="3600" b="1" dirty="0" smtClean="0">
                <a:solidFill>
                  <a:srgbClr val="7030A0"/>
                </a:solidFill>
                <a:cs typeface="+mj-cs"/>
              </a:rPr>
              <a:t>(جداسازی ) </a:t>
            </a:r>
            <a:r>
              <a:rPr lang="fa-IR" sz="3600" b="1" u="sng" dirty="0">
                <a:solidFill>
                  <a:srgbClr val="7030A0"/>
                </a:solidFill>
                <a:cs typeface="+mj-cs"/>
              </a:rPr>
              <a:t>درمحل توليد</a:t>
            </a:r>
            <a:r>
              <a:rPr lang="fa-IR" sz="3600" b="1" dirty="0">
                <a:solidFill>
                  <a:srgbClr val="7030A0"/>
                </a:solidFill>
                <a:cs typeface="+mj-cs"/>
              </a:rPr>
              <a:t>، جمع آوری و برچسب گذاری، حمل ونقل </a:t>
            </a:r>
            <a:r>
              <a:rPr lang="fa-IR" sz="3600" b="1" dirty="0" smtClean="0">
                <a:solidFill>
                  <a:srgbClr val="7030A0"/>
                </a:solidFill>
                <a:cs typeface="+mj-cs"/>
              </a:rPr>
              <a:t>تا محل </a:t>
            </a:r>
            <a:r>
              <a:rPr lang="fa-IR" sz="3600" b="1" dirty="0">
                <a:solidFill>
                  <a:srgbClr val="7030A0"/>
                </a:solidFill>
                <a:cs typeface="+mj-cs"/>
              </a:rPr>
              <a:t>بی خطرسازی ، مرحله بی خطرسازی یا آمایش </a:t>
            </a:r>
            <a:r>
              <a:rPr lang="en-US" sz="3600" b="1" dirty="0" smtClean="0">
                <a:solidFill>
                  <a:srgbClr val="7030A0"/>
                </a:solidFill>
                <a:cs typeface="+mj-cs"/>
              </a:rPr>
              <a:t>Treatment)</a:t>
            </a:r>
            <a:r>
              <a:rPr lang="fa-IR" sz="3600" b="1" dirty="0" smtClean="0">
                <a:solidFill>
                  <a:srgbClr val="7030A0"/>
                </a:solidFill>
                <a:cs typeface="+mj-cs"/>
              </a:rPr>
              <a:t>)، بسته </a:t>
            </a:r>
            <a:r>
              <a:rPr lang="fa-IR" sz="3600" b="1" dirty="0">
                <a:solidFill>
                  <a:srgbClr val="7030A0"/>
                </a:solidFill>
                <a:cs typeface="+mj-cs"/>
              </a:rPr>
              <a:t>بندی، ذخيره </a:t>
            </a:r>
            <a:r>
              <a:rPr lang="fa-IR" sz="3600" b="1" dirty="0" smtClean="0">
                <a:solidFill>
                  <a:srgbClr val="7030A0"/>
                </a:solidFill>
                <a:cs typeface="+mj-cs"/>
              </a:rPr>
              <a:t>(انبارش) موقت</a:t>
            </a:r>
            <a:r>
              <a:rPr lang="fa-IR" sz="3600" b="1" dirty="0">
                <a:solidFill>
                  <a:srgbClr val="7030A0"/>
                </a:solidFill>
                <a:cs typeface="+mj-cs"/>
              </a:rPr>
              <a:t>، حمل و نقل از محل توليد و بارگيری و </a:t>
            </a:r>
            <a:r>
              <a:rPr lang="fa-IR" sz="3600" b="1" dirty="0" smtClean="0">
                <a:solidFill>
                  <a:srgbClr val="7030A0"/>
                </a:solidFill>
                <a:cs typeface="+mj-cs"/>
              </a:rPr>
              <a:t>نيزمرحله </a:t>
            </a:r>
            <a:r>
              <a:rPr lang="fa-IR" sz="3600" b="1" dirty="0">
                <a:solidFill>
                  <a:srgbClr val="7030A0"/>
                </a:solidFill>
                <a:cs typeface="+mj-cs"/>
              </a:rPr>
              <a:t>دفع نهایی می باشد. کليه مراحل اين </a:t>
            </a:r>
            <a:r>
              <a:rPr lang="fa-IR" sz="3600" b="1" dirty="0" smtClean="0">
                <a:solidFill>
                  <a:srgbClr val="7030A0"/>
                </a:solidFill>
                <a:cs typeface="+mj-cs"/>
              </a:rPr>
              <a:t>برنامه که </a:t>
            </a:r>
            <a:r>
              <a:rPr lang="fa-IR" sz="3600" b="1" dirty="0">
                <a:solidFill>
                  <a:srgbClr val="7030A0"/>
                </a:solidFill>
                <a:cs typeface="+mj-cs"/>
              </a:rPr>
              <a:t>با در نظر گرفتن عملکرد و وسعت کاری آزمايشگاه و نيز نوع آزمايش </a:t>
            </a:r>
            <a:r>
              <a:rPr lang="fa-IR" sz="3600" b="1" dirty="0" smtClean="0">
                <a:solidFill>
                  <a:srgbClr val="7030A0"/>
                </a:solidFill>
                <a:cs typeface="+mj-cs"/>
              </a:rPr>
              <a:t>ها طراحی </a:t>
            </a:r>
            <a:r>
              <a:rPr lang="fa-IR" sz="3600" b="1" dirty="0">
                <a:solidFill>
                  <a:srgbClr val="7030A0"/>
                </a:solidFill>
                <a:cs typeface="+mj-cs"/>
              </a:rPr>
              <a:t>می گردد، بايد مکتوب بوده </a:t>
            </a:r>
            <a:r>
              <a:rPr lang="fa-IR" sz="3600" b="1" dirty="0" smtClean="0">
                <a:solidFill>
                  <a:srgbClr val="7030A0"/>
                </a:solidFill>
                <a:cs typeface="+mj-cs"/>
              </a:rPr>
              <a:t>، دراختيار </a:t>
            </a:r>
            <a:r>
              <a:rPr lang="fa-IR" sz="3600" b="1" dirty="0">
                <a:solidFill>
                  <a:srgbClr val="7030A0"/>
                </a:solidFill>
                <a:cs typeface="+mj-cs"/>
              </a:rPr>
              <a:t>کليه کارکنان اعم از فنی و خدماتی قرار گيرد و نحوه انجام به </a:t>
            </a:r>
            <a:r>
              <a:rPr lang="fa-IR" sz="3600" b="1" dirty="0" smtClean="0">
                <a:solidFill>
                  <a:srgbClr val="7030A0"/>
                </a:solidFill>
                <a:cs typeface="+mj-cs"/>
              </a:rPr>
              <a:t>آنها آموزش </a:t>
            </a:r>
            <a:r>
              <a:rPr lang="fa-IR" sz="3600" b="1" dirty="0">
                <a:solidFill>
                  <a:srgbClr val="7030A0"/>
                </a:solidFill>
                <a:cs typeface="+mj-cs"/>
              </a:rPr>
              <a:t>داده </a:t>
            </a:r>
            <a:r>
              <a:rPr lang="fa-IR" sz="3600" b="1" dirty="0" smtClean="0">
                <a:solidFill>
                  <a:srgbClr val="7030A0"/>
                </a:solidFill>
                <a:cs typeface="+mj-cs"/>
              </a:rPr>
              <a:t>شود.</a:t>
            </a:r>
            <a:endParaRPr lang="fa-IR" sz="3600" b="1" dirty="0">
              <a:solidFill>
                <a:srgbClr val="7030A0"/>
              </a:solidFill>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1">
                    <a:lumMod val="75000"/>
                  </a:schemeClr>
                </a:solidFill>
              </a:rPr>
              <a:t>برنامه مدیریت پسماند</a:t>
            </a:r>
            <a:endParaRPr lang="fa-IR" dirty="0">
              <a:solidFill>
                <a:schemeClr val="accent1">
                  <a:lumMod val="75000"/>
                </a:schemeClr>
              </a:solidFill>
            </a:endParaRPr>
          </a:p>
        </p:txBody>
      </p:sp>
      <p:sp>
        <p:nvSpPr>
          <p:cNvPr id="3" name="Content Placeholder 2"/>
          <p:cNvSpPr>
            <a:spLocks noGrp="1"/>
          </p:cNvSpPr>
          <p:nvPr>
            <p:ph idx="1"/>
          </p:nvPr>
        </p:nvSpPr>
        <p:spPr>
          <a:xfrm>
            <a:off x="142844" y="1357298"/>
            <a:ext cx="8858312" cy="5500702"/>
          </a:xfrm>
          <a:noFill/>
          <a:effectLst>
            <a:outerShdw blurRad="50800" dist="50800" dir="5400000" algn="ctr" rotWithShape="0">
              <a:srgbClr val="000000"/>
            </a:outerShdw>
          </a:effectLst>
        </p:spPr>
        <p:txBody>
          <a:bodyPr>
            <a:noAutofit/>
          </a:bodyPr>
          <a:lstStyle/>
          <a:p>
            <a:pPr>
              <a:buNone/>
            </a:pPr>
            <a:r>
              <a:rPr lang="fa-IR" sz="3600" b="1" dirty="0" smtClean="0">
                <a:solidFill>
                  <a:schemeClr val="accent5">
                    <a:lumMod val="75000"/>
                  </a:schemeClr>
                </a:solidFill>
                <a:cs typeface="+mj-cs"/>
              </a:rPr>
              <a:t>*</a:t>
            </a:r>
            <a:r>
              <a:rPr lang="fa-IR" sz="3600" b="1" dirty="0">
                <a:solidFill>
                  <a:srgbClr val="7030A0"/>
                </a:solidFill>
                <a:cs typeface="+mj-cs"/>
              </a:rPr>
              <a:t>بايد درمبدا توليد پسماندهای عادی و غيرآلوده را از پسماندهای آزمايشگاهی ( عفونی ، شيميايی و وسايل تيز و برنده) جداسازی کنيد .</a:t>
            </a:r>
          </a:p>
          <a:p>
            <a:pPr>
              <a:buNone/>
            </a:pPr>
            <a:r>
              <a:rPr lang="fa-IR" sz="3600" b="1" dirty="0">
                <a:solidFill>
                  <a:srgbClr val="7030A0"/>
                </a:solidFill>
                <a:cs typeface="+mj-cs"/>
              </a:rPr>
              <a:t>*برآوردی از ميزان تقريبی توليد پسماند، می تواند در برنامه ريزی ها و همچنين نحوه اجرای مراحل دفع پسماند بسيارکمک کند .</a:t>
            </a:r>
          </a:p>
          <a:p>
            <a:pPr>
              <a:buNone/>
            </a:pPr>
            <a:r>
              <a:rPr lang="fa-IR" sz="3600" b="1" dirty="0">
                <a:solidFill>
                  <a:srgbClr val="7030A0"/>
                </a:solidFill>
                <a:cs typeface="+mj-cs"/>
              </a:rPr>
              <a:t>*اين برنامه بايد به نحوی طراحی گردد که نظارت کافی بر ميزان مواد و وسايل مصرفی صورت پذيرد </a:t>
            </a:r>
            <a:r>
              <a:rPr lang="fa-IR" sz="3600" b="1" dirty="0" smtClean="0">
                <a:solidFill>
                  <a:schemeClr val="accent5">
                    <a:lumMod val="75000"/>
                  </a:schemeClr>
                </a:solidFill>
                <a:cs typeface="+mj-cs"/>
              </a:rPr>
              <a:t>.</a:t>
            </a:r>
            <a:endParaRPr lang="fa-IR" sz="3600" b="1" dirty="0">
              <a:solidFill>
                <a:schemeClr val="accent5">
                  <a:lumMod val="75000"/>
                </a:schemeClr>
              </a:solidFill>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1">
                    <a:lumMod val="50000"/>
                    <a:lumOff val="50000"/>
                  </a:schemeClr>
                </a:solidFill>
              </a:rPr>
              <a:t>برنامه مدیریت پسماند</a:t>
            </a:r>
            <a:endParaRPr lang="fa-IR" dirty="0">
              <a:solidFill>
                <a:schemeClr val="tx1">
                  <a:lumMod val="50000"/>
                  <a:lumOff val="50000"/>
                </a:schemeClr>
              </a:solidFill>
            </a:endParaRPr>
          </a:p>
        </p:txBody>
      </p:sp>
      <p:sp>
        <p:nvSpPr>
          <p:cNvPr id="3" name="Content Placeholder 2"/>
          <p:cNvSpPr>
            <a:spLocks noGrp="1"/>
          </p:cNvSpPr>
          <p:nvPr>
            <p:ph idx="1"/>
          </p:nvPr>
        </p:nvSpPr>
        <p:spPr>
          <a:xfrm>
            <a:off x="142844" y="1428736"/>
            <a:ext cx="8858312" cy="5214974"/>
          </a:xfrm>
        </p:spPr>
        <p:txBody>
          <a:bodyPr/>
          <a:lstStyle/>
          <a:p>
            <a:pPr>
              <a:buNone/>
            </a:pPr>
            <a:r>
              <a:rPr lang="fa-IR" b="1" dirty="0" smtClean="0">
                <a:solidFill>
                  <a:srgbClr val="002060"/>
                </a:solidFill>
              </a:rPr>
              <a:t>*</a:t>
            </a:r>
            <a:r>
              <a:rPr lang="fa-IR" sz="3600" b="1" dirty="0" smtClean="0">
                <a:solidFill>
                  <a:srgbClr val="002060"/>
                </a:solidFill>
              </a:rPr>
              <a:t>به جای کيسه ها و ظروف مصرف شده بلافاصله کيسه ها و ظروفی از همان نوع قرار دهيد .</a:t>
            </a:r>
          </a:p>
          <a:p>
            <a:pPr>
              <a:buNone/>
            </a:pPr>
            <a:r>
              <a:rPr lang="fa-IR" sz="3600" b="1" dirty="0" smtClean="0">
                <a:solidFill>
                  <a:srgbClr val="7030A0"/>
                </a:solidFill>
              </a:rPr>
              <a:t>*وسايلی که پس ازسترون سازی دوباره وارد چرخه کاری می گردند را در کيسه های مخصوص اتوکلاوجدا از وسايلی که پس ازسترون سازی دفع می گردند، قرار دهيد .</a:t>
            </a:r>
          </a:p>
          <a:p>
            <a:pPr>
              <a:buNone/>
            </a:pPr>
            <a:r>
              <a:rPr lang="fa-IR" sz="3600" b="1" dirty="0" smtClean="0">
                <a:solidFill>
                  <a:srgbClr val="FF0000"/>
                </a:solidFill>
              </a:rPr>
              <a:t>*کليه پسماندهای عفونی آزمايشگاهی را ابتدا اتوکلاو کنيد و سپس به طريقه بهداشتی دفع گردانيد.</a:t>
            </a:r>
            <a:endParaRPr lang="fa-IR" sz="36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normAutofit/>
          </a:bodyPr>
          <a:lstStyle/>
          <a:p>
            <a:r>
              <a:rPr lang="fa-IR" sz="4800" b="1" dirty="0" smtClean="0">
                <a:solidFill>
                  <a:schemeClr val="accent6">
                    <a:lumMod val="75000"/>
                  </a:schemeClr>
                </a:solidFill>
              </a:rPr>
              <a:t>برنامه مدیریت پسماند</a:t>
            </a:r>
            <a:endParaRPr lang="fa-IR" sz="4800" dirty="0">
              <a:solidFill>
                <a:schemeClr val="accent6">
                  <a:lumMod val="75000"/>
                </a:schemeClr>
              </a:solidFill>
            </a:endParaRPr>
          </a:p>
        </p:txBody>
      </p:sp>
      <p:sp>
        <p:nvSpPr>
          <p:cNvPr id="3" name="Content Placeholder 2"/>
          <p:cNvSpPr>
            <a:spLocks noGrp="1"/>
          </p:cNvSpPr>
          <p:nvPr>
            <p:ph idx="1"/>
          </p:nvPr>
        </p:nvSpPr>
        <p:spPr>
          <a:xfrm>
            <a:off x="0" y="1214422"/>
            <a:ext cx="9144000" cy="5472138"/>
          </a:xfrm>
        </p:spPr>
        <p:txBody>
          <a:bodyPr>
            <a:normAutofit fontScale="92500" lnSpcReduction="20000"/>
          </a:bodyPr>
          <a:lstStyle/>
          <a:p>
            <a:pPr>
              <a:buNone/>
            </a:pPr>
            <a:r>
              <a:rPr lang="fa-IR" dirty="0" smtClean="0">
                <a:effectLst>
                  <a:outerShdw dist="50800" sx="1000" sy="1000" algn="ctr" rotWithShape="0">
                    <a:srgbClr val="000000">
                      <a:alpha val="94000"/>
                    </a:srgbClr>
                  </a:outerShdw>
                </a:effectLst>
                <a:cs typeface="+mj-cs"/>
              </a:rPr>
              <a:t>*</a:t>
            </a:r>
            <a:r>
              <a:rPr lang="fa-IR" b="1" dirty="0" smtClean="0">
                <a:effectLst>
                  <a:outerShdw dist="50800" sx="1000" sy="1000" algn="ctr" rotWithShape="0">
                    <a:srgbClr val="000000">
                      <a:alpha val="94000"/>
                    </a:srgbClr>
                  </a:outerShdw>
                </a:effectLst>
                <a:cs typeface="+mj-cs"/>
              </a:rPr>
              <a:t>از </a:t>
            </a:r>
            <a:r>
              <a:rPr lang="fa-IR" b="1" dirty="0">
                <a:effectLst>
                  <a:outerShdw dist="50800" sx="1000" sy="1000" algn="ctr" rotWithShape="0">
                    <a:srgbClr val="000000">
                      <a:alpha val="94000"/>
                    </a:srgbClr>
                  </a:outerShdw>
                </a:effectLst>
                <a:cs typeface="+mj-cs"/>
              </a:rPr>
              <a:t>کيسه های پلاستيکی برای جمع آوری و نگهداری پسماند های تيز و برنده استفاده نشود.</a:t>
            </a:r>
          </a:p>
          <a:p>
            <a:pPr>
              <a:buNone/>
            </a:pPr>
            <a:r>
              <a:rPr lang="fa-IR" b="1" dirty="0" smtClean="0">
                <a:solidFill>
                  <a:srgbClr val="660066"/>
                </a:solidFill>
                <a:effectLst>
                  <a:outerShdw dist="50800" sx="1000" sy="1000" algn="ctr" rotWithShape="0">
                    <a:srgbClr val="000000">
                      <a:alpha val="94000"/>
                    </a:srgbClr>
                  </a:outerShdw>
                </a:effectLst>
                <a:cs typeface="+mj-cs"/>
              </a:rPr>
              <a:t>* </a:t>
            </a:r>
            <a:r>
              <a:rPr lang="fa-IR" b="1" dirty="0">
                <a:solidFill>
                  <a:srgbClr val="660066"/>
                </a:solidFill>
                <a:effectLst>
                  <a:outerShdw dist="50800" sx="1000" sy="1000" algn="ctr" rotWithShape="0">
                    <a:srgbClr val="000000">
                      <a:alpha val="94000"/>
                    </a:srgbClr>
                  </a:outerShdw>
                </a:effectLst>
                <a:cs typeface="+mj-cs"/>
              </a:rPr>
              <a:t>دستگاه های فور و اتوکلاو بايد عملکرد مطلوب داشته باشند. جهت بررسی صحت عملکرد اتوکلاو </a:t>
            </a:r>
            <a:r>
              <a:rPr lang="fa-IR" b="1" dirty="0" smtClean="0">
                <a:solidFill>
                  <a:srgbClr val="660066"/>
                </a:solidFill>
                <a:effectLst>
                  <a:outerShdw dist="50800" sx="1000" sy="1000" algn="ctr" rotWithShape="0">
                    <a:srgbClr val="000000">
                      <a:alpha val="94000"/>
                    </a:srgbClr>
                  </a:outerShdw>
                </a:effectLst>
                <a:cs typeface="+mj-cs"/>
              </a:rPr>
              <a:t>ازانديکاتورهای </a:t>
            </a:r>
            <a:r>
              <a:rPr lang="fa-IR" b="1" dirty="0">
                <a:solidFill>
                  <a:srgbClr val="660066"/>
                </a:solidFill>
                <a:effectLst>
                  <a:outerShdw dist="50800" sx="1000" sy="1000" algn="ctr" rotWithShape="0">
                    <a:srgbClr val="000000">
                      <a:alpha val="94000"/>
                    </a:srgbClr>
                  </a:outerShdw>
                </a:effectLst>
                <a:cs typeface="+mj-cs"/>
              </a:rPr>
              <a:t>شيميايی و بيولوژيک استفاده گردد و مستندات مربوط به کنترل کيفی زير نظر شورای </a:t>
            </a:r>
            <a:r>
              <a:rPr lang="fa-IR" b="1" dirty="0" smtClean="0">
                <a:solidFill>
                  <a:srgbClr val="660066"/>
                </a:solidFill>
                <a:effectLst>
                  <a:outerShdw dist="50800" sx="1000" sy="1000" algn="ctr" rotWithShape="0">
                    <a:srgbClr val="000000">
                      <a:alpha val="94000"/>
                    </a:srgbClr>
                  </a:outerShdw>
                </a:effectLst>
                <a:cs typeface="+mj-cs"/>
              </a:rPr>
              <a:t>ايمنی زيستی </a:t>
            </a:r>
            <a:r>
              <a:rPr lang="fa-IR" b="1" dirty="0">
                <a:solidFill>
                  <a:srgbClr val="660066"/>
                </a:solidFill>
                <a:effectLst>
                  <a:outerShdw dist="50800" sx="1000" sy="1000" algn="ctr" rotWithShape="0">
                    <a:srgbClr val="000000">
                      <a:alpha val="94000"/>
                    </a:srgbClr>
                  </a:outerShdw>
                </a:effectLst>
                <a:cs typeface="+mj-cs"/>
              </a:rPr>
              <a:t>بايد در دسترس باشد .</a:t>
            </a:r>
          </a:p>
          <a:p>
            <a:pPr>
              <a:buNone/>
            </a:pPr>
            <a:r>
              <a:rPr lang="fa-IR" b="1" dirty="0" smtClean="0">
                <a:solidFill>
                  <a:srgbClr val="0070C0"/>
                </a:solidFill>
                <a:effectLst>
                  <a:outerShdw dist="50800" sx="1000" sy="1000" algn="ctr" rotWithShape="0">
                    <a:srgbClr val="000000">
                      <a:alpha val="94000"/>
                    </a:srgbClr>
                  </a:outerShdw>
                </a:effectLst>
                <a:cs typeface="+mj-cs"/>
              </a:rPr>
              <a:t>* </a:t>
            </a:r>
            <a:r>
              <a:rPr lang="fa-IR" b="1" dirty="0">
                <a:solidFill>
                  <a:srgbClr val="0070C0"/>
                </a:solidFill>
                <a:effectLst>
                  <a:outerShdw dist="50800" sx="1000" sy="1000" algn="ctr" rotWithShape="0">
                    <a:srgbClr val="000000">
                      <a:alpha val="94000"/>
                    </a:srgbClr>
                  </a:outerShdw>
                </a:effectLst>
                <a:cs typeface="+mj-cs"/>
              </a:rPr>
              <a:t>بايد فوايد </a:t>
            </a:r>
            <a:r>
              <a:rPr lang="fa-IR" b="1" dirty="0" smtClean="0">
                <a:solidFill>
                  <a:srgbClr val="0070C0"/>
                </a:solidFill>
                <a:effectLst>
                  <a:outerShdw dist="50800" sx="1000" sy="1000" algn="ctr" rotWithShape="0">
                    <a:srgbClr val="000000">
                      <a:alpha val="94000"/>
                    </a:srgbClr>
                  </a:outerShdw>
                </a:effectLst>
                <a:cs typeface="+mj-cs"/>
              </a:rPr>
              <a:t>ومضرات استفاده </a:t>
            </a:r>
            <a:r>
              <a:rPr lang="fa-IR" b="1" dirty="0">
                <a:solidFill>
                  <a:srgbClr val="0070C0"/>
                </a:solidFill>
                <a:effectLst>
                  <a:outerShdw dist="50800" sx="1000" sy="1000" algn="ctr" rotWithShape="0">
                    <a:srgbClr val="000000">
                      <a:alpha val="94000"/>
                    </a:srgbClr>
                  </a:outerShdw>
                </a:effectLst>
                <a:cs typeface="+mj-cs"/>
              </a:rPr>
              <a:t>از وسايل يک بارمصرف درمقابل وسايلی که دوباره واردچرخه کاری می </a:t>
            </a:r>
            <a:r>
              <a:rPr lang="fa-IR" b="1" dirty="0" smtClean="0">
                <a:solidFill>
                  <a:srgbClr val="0070C0"/>
                </a:solidFill>
                <a:effectLst>
                  <a:outerShdw dist="50800" sx="1000" sy="1000" algn="ctr" rotWithShape="0">
                    <a:srgbClr val="000000">
                      <a:alpha val="94000"/>
                    </a:srgbClr>
                  </a:outerShdw>
                </a:effectLst>
                <a:cs typeface="+mj-cs"/>
              </a:rPr>
              <a:t>شوند،بررسی </a:t>
            </a:r>
            <a:r>
              <a:rPr lang="fa-IR" b="1" dirty="0">
                <a:solidFill>
                  <a:srgbClr val="0070C0"/>
                </a:solidFill>
                <a:effectLst>
                  <a:outerShdw dist="50800" sx="1000" sy="1000" algn="ctr" rotWithShape="0">
                    <a:srgbClr val="000000">
                      <a:alpha val="94000"/>
                    </a:srgbClr>
                  </a:outerShdw>
                </a:effectLst>
                <a:cs typeface="+mj-cs"/>
              </a:rPr>
              <a:t>گردد .</a:t>
            </a:r>
          </a:p>
          <a:p>
            <a:pPr>
              <a:buNone/>
            </a:pPr>
            <a:r>
              <a:rPr lang="fa-IR" b="1" dirty="0" smtClean="0">
                <a:solidFill>
                  <a:srgbClr val="006600"/>
                </a:solidFill>
                <a:effectLst>
                  <a:outerShdw dist="50800" sx="1000" sy="1000" algn="ctr" rotWithShape="0">
                    <a:srgbClr val="000000">
                      <a:alpha val="94000"/>
                    </a:srgbClr>
                  </a:outerShdw>
                </a:effectLst>
                <a:cs typeface="+mj-cs"/>
              </a:rPr>
              <a:t>* </a:t>
            </a:r>
            <a:r>
              <a:rPr lang="fa-IR" b="1" dirty="0">
                <a:solidFill>
                  <a:srgbClr val="006600"/>
                </a:solidFill>
                <a:effectLst>
                  <a:outerShdw dist="50800" sx="1000" sy="1000" algn="ctr" rotWithShape="0">
                    <a:srgbClr val="000000">
                      <a:alpha val="94000"/>
                    </a:srgbClr>
                  </a:outerShdw>
                </a:effectLst>
                <a:cs typeface="+mj-cs"/>
              </a:rPr>
              <a:t>بايد از موادشيميايی وضدعفونی کننده ای استفاده نمود که خطرکمتری برای افراد و محيط زيست </a:t>
            </a:r>
            <a:r>
              <a:rPr lang="fa-IR" b="1" dirty="0" smtClean="0">
                <a:solidFill>
                  <a:srgbClr val="006600"/>
                </a:solidFill>
                <a:effectLst>
                  <a:outerShdw dist="50800" sx="1000" sy="1000" algn="ctr" rotWithShape="0">
                    <a:srgbClr val="000000">
                      <a:alpha val="94000"/>
                    </a:srgbClr>
                  </a:outerShdw>
                </a:effectLst>
                <a:cs typeface="+mj-cs"/>
              </a:rPr>
              <a:t>داشته باشند </a:t>
            </a:r>
            <a:r>
              <a:rPr lang="fa-IR" b="1" dirty="0">
                <a:solidFill>
                  <a:srgbClr val="006600"/>
                </a:solidFill>
                <a:effectLst>
                  <a:outerShdw dist="50800" sx="1000" sy="1000" algn="ctr" rotWithShape="0">
                    <a:srgbClr val="000000">
                      <a:alpha val="94000"/>
                    </a:srgbClr>
                  </a:outerShdw>
                </a:effectLst>
                <a:cs typeface="+mj-cs"/>
              </a:rPr>
              <a:t>.</a:t>
            </a:r>
          </a:p>
          <a:p>
            <a:pPr>
              <a:buNone/>
            </a:pPr>
            <a:r>
              <a:rPr lang="fa-IR" b="1" dirty="0" smtClean="0">
                <a:solidFill>
                  <a:srgbClr val="7030A0"/>
                </a:solidFill>
                <a:effectLst>
                  <a:outerShdw dist="50800" sx="1000" sy="1000" algn="ctr" rotWithShape="0">
                    <a:srgbClr val="000000">
                      <a:alpha val="94000"/>
                    </a:srgbClr>
                  </a:outerShdw>
                </a:effectLst>
                <a:cs typeface="+mj-cs"/>
              </a:rPr>
              <a:t>* </a:t>
            </a:r>
            <a:r>
              <a:rPr lang="fa-IR" sz="3500" b="1" dirty="0">
                <a:solidFill>
                  <a:srgbClr val="7030A0"/>
                </a:solidFill>
                <a:effectLst>
                  <a:outerShdw dist="50800" sx="1000" sy="1000" algn="ctr" rotWithShape="0">
                    <a:srgbClr val="000000">
                      <a:alpha val="94000"/>
                    </a:srgbClr>
                  </a:outerShdw>
                </a:effectLst>
                <a:cs typeface="+mj-cs"/>
              </a:rPr>
              <a:t>درتمامی مراحل جمع آوری ،حمل ونقل و دفع پسماند ها بايد از وسايل حفاظتی </a:t>
            </a:r>
            <a:r>
              <a:rPr lang="fa-IR" sz="3500" b="1" dirty="0" smtClean="0">
                <a:solidFill>
                  <a:srgbClr val="7030A0"/>
                </a:solidFill>
                <a:effectLst>
                  <a:outerShdw dist="50800" sx="1000" sy="1000" algn="ctr" rotWithShape="0">
                    <a:srgbClr val="000000">
                      <a:alpha val="94000"/>
                    </a:srgbClr>
                  </a:outerShdw>
                </a:effectLst>
                <a:cs typeface="+mj-cs"/>
              </a:rPr>
              <a:t>مخصوصاً </a:t>
            </a:r>
            <a:r>
              <a:rPr lang="fa-IR" sz="3500" b="1" dirty="0">
                <a:solidFill>
                  <a:srgbClr val="7030A0"/>
                </a:solidFill>
                <a:effectLst>
                  <a:outerShdw dist="50800" sx="1000" sy="1000" algn="ctr" rotWithShape="0">
                    <a:srgbClr val="000000">
                      <a:alpha val="94000"/>
                    </a:srgbClr>
                  </a:outerShdw>
                </a:effectLst>
                <a:cs typeface="+mj-cs"/>
              </a:rPr>
              <a:t>دستکش </a:t>
            </a:r>
            <a:r>
              <a:rPr lang="fa-IR" sz="3500" b="1" dirty="0" smtClean="0">
                <a:solidFill>
                  <a:srgbClr val="7030A0"/>
                </a:solidFill>
                <a:effectLst>
                  <a:outerShdw dist="50800" sx="1000" sy="1000" algn="ctr" rotWithShape="0">
                    <a:srgbClr val="000000">
                      <a:alpha val="94000"/>
                    </a:srgbClr>
                  </a:outerShdw>
                </a:effectLst>
                <a:cs typeface="+mj-cs"/>
              </a:rPr>
              <a:t>مقاوم و </a:t>
            </a:r>
            <a:r>
              <a:rPr lang="fa-IR" sz="3500" b="1" dirty="0">
                <a:solidFill>
                  <a:srgbClr val="7030A0"/>
                </a:solidFill>
                <a:effectLst>
                  <a:outerShdw dist="50800" sx="1000" sy="1000" algn="ctr" rotWithShape="0">
                    <a:srgbClr val="000000">
                      <a:alpha val="94000"/>
                    </a:srgbClr>
                  </a:outerShdw>
                </a:effectLst>
                <a:cs typeface="+mj-cs"/>
              </a:rPr>
              <a:t>غير قابل نفوذ، ماسک، روپوش، پيش بندمخصوص وغيره استفاده گردد </a:t>
            </a:r>
            <a:r>
              <a:rPr lang="fa-IR" b="1" dirty="0">
                <a:solidFill>
                  <a:srgbClr val="7030A0"/>
                </a:solidFill>
                <a:effectLst>
                  <a:outerShdw dist="50800" sx="1000" sy="1000" algn="ctr" rotWithShape="0">
                    <a:srgbClr val="000000">
                      <a:alpha val="94000"/>
                    </a:srgbClr>
                  </a:outerShdw>
                </a:effectLst>
                <a:cs typeface="+mj-cs"/>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8"/>
          </a:xfrm>
        </p:spPr>
        <p:txBody>
          <a:bodyPr/>
          <a:lstStyle/>
          <a:p>
            <a:r>
              <a:rPr lang="fa-IR" b="1" dirty="0" smtClean="0">
                <a:solidFill>
                  <a:srgbClr val="FF0000"/>
                </a:solidFill>
              </a:rPr>
              <a:t>   </a:t>
            </a:r>
            <a:r>
              <a:rPr lang="fa-IR" sz="4800" b="1" dirty="0" smtClean="0">
                <a:solidFill>
                  <a:srgbClr val="FF0000"/>
                </a:solidFill>
              </a:rPr>
              <a:t>تعاریف و اصطلاحات</a:t>
            </a:r>
            <a:endParaRPr lang="fa-IR" b="1" dirty="0">
              <a:solidFill>
                <a:srgbClr val="FF0000"/>
              </a:solidFill>
            </a:endParaRPr>
          </a:p>
        </p:txBody>
      </p:sp>
      <p:sp>
        <p:nvSpPr>
          <p:cNvPr id="3" name="Content Placeholder 2"/>
          <p:cNvSpPr>
            <a:spLocks noGrp="1"/>
          </p:cNvSpPr>
          <p:nvPr>
            <p:ph idx="1"/>
          </p:nvPr>
        </p:nvSpPr>
        <p:spPr>
          <a:xfrm>
            <a:off x="214282" y="1285860"/>
            <a:ext cx="8715436" cy="5357850"/>
          </a:xfrm>
        </p:spPr>
        <p:txBody>
          <a:bodyPr>
            <a:normAutofit/>
          </a:bodyPr>
          <a:lstStyle/>
          <a:p>
            <a:pPr>
              <a:buNone/>
            </a:pPr>
            <a:r>
              <a:rPr lang="fa-IR" sz="3600" b="1" dirty="0" smtClean="0">
                <a:solidFill>
                  <a:srgbClr val="660066"/>
                </a:solidFill>
                <a:cs typeface="+mj-cs"/>
              </a:rPr>
              <a:t>*پسماند: : زباله های ايجاد شده حين کار</a:t>
            </a:r>
          </a:p>
          <a:p>
            <a:pPr>
              <a:buNone/>
            </a:pPr>
            <a:r>
              <a:rPr lang="fa-IR" sz="3600" b="1" dirty="0" smtClean="0">
                <a:solidFill>
                  <a:srgbClr val="660066"/>
                </a:solidFill>
                <a:cs typeface="+mj-cs"/>
              </a:rPr>
              <a:t>*پسماندهای پزشکی ویژه : </a:t>
            </a:r>
          </a:p>
          <a:p>
            <a:pPr>
              <a:buNone/>
            </a:pPr>
            <a:r>
              <a:rPr lang="fa-IR" sz="3600" b="1" dirty="0" smtClean="0">
                <a:solidFill>
                  <a:srgbClr val="660066"/>
                </a:solidFill>
                <a:cs typeface="+mj-cs"/>
              </a:rPr>
              <a:t>به کليه پسماندهای عفونی و زيان آور ناشی از بيمارستان ها، مراکز بهداشتی درمانی، آزمايشگاه های تشخيص طبی، و ساير مراکز مشابه که به دليل بالا بودن حداقل يکی از خواص خطرناك از قبيل </a:t>
            </a:r>
            <a:r>
              <a:rPr lang="fa-IR" sz="3600" b="1" u="sng" dirty="0" smtClean="0">
                <a:solidFill>
                  <a:srgbClr val="660066"/>
                </a:solidFill>
                <a:cs typeface="+mj-cs"/>
              </a:rPr>
              <a:t>سميت، بيماری زايی، قابليت انفجار، قابليت اشتعال، خورندگی و </a:t>
            </a:r>
            <a:r>
              <a:rPr lang="fa-IR" sz="3600" b="1" dirty="0" smtClean="0">
                <a:solidFill>
                  <a:srgbClr val="660066"/>
                </a:solidFill>
                <a:cs typeface="+mj-cs"/>
              </a:rPr>
              <a:t>مشابه آن که به مراقبت ويژه (مديريت خاص) نياز دارند، گفته می شود .</a:t>
            </a:r>
            <a:endParaRPr lang="fa-IR" sz="3600" b="1" dirty="0">
              <a:solidFill>
                <a:srgbClr val="660066"/>
              </a:solidFill>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smtClean="0">
                <a:solidFill>
                  <a:schemeClr val="accent6">
                    <a:lumMod val="75000"/>
                  </a:schemeClr>
                </a:solidFill>
              </a:rPr>
              <a:t>برنامه مدیریت پسماند</a:t>
            </a:r>
            <a:endParaRPr lang="fa-IR" sz="4800" dirty="0">
              <a:solidFill>
                <a:schemeClr val="accent6">
                  <a:lumMod val="75000"/>
                </a:schemeClr>
              </a:solidFill>
            </a:endParaRPr>
          </a:p>
        </p:txBody>
      </p:sp>
      <p:sp>
        <p:nvSpPr>
          <p:cNvPr id="3" name="Content Placeholder 2"/>
          <p:cNvSpPr>
            <a:spLocks noGrp="1"/>
          </p:cNvSpPr>
          <p:nvPr>
            <p:ph idx="1"/>
          </p:nvPr>
        </p:nvSpPr>
        <p:spPr>
          <a:xfrm>
            <a:off x="214282" y="1285860"/>
            <a:ext cx="8643998" cy="5286412"/>
          </a:xfrm>
        </p:spPr>
        <p:txBody>
          <a:bodyPr>
            <a:normAutofit/>
          </a:bodyPr>
          <a:lstStyle/>
          <a:p>
            <a:pPr>
              <a:buNone/>
            </a:pPr>
            <a:r>
              <a:rPr lang="fa-IR" dirty="0" smtClean="0"/>
              <a:t>*</a:t>
            </a:r>
            <a:r>
              <a:rPr lang="fa-IR" b="1" dirty="0" smtClean="0">
                <a:cs typeface="+mj-cs"/>
              </a:rPr>
              <a:t>از </a:t>
            </a:r>
            <a:r>
              <a:rPr lang="fa-IR" b="1" dirty="0">
                <a:cs typeface="+mj-cs"/>
              </a:rPr>
              <a:t>آنجايی که بسته های حاوی پسماند ،معمولا حجم زيادی را اشغال می کنند ، اين بسته ها نبايد پيش از </a:t>
            </a:r>
            <a:r>
              <a:rPr lang="fa-IR" b="1" dirty="0" smtClean="0">
                <a:cs typeface="+mj-cs"/>
              </a:rPr>
              <a:t>تصفيه يا </a:t>
            </a:r>
            <a:r>
              <a:rPr lang="fa-IR" b="1" dirty="0">
                <a:cs typeface="+mj-cs"/>
              </a:rPr>
              <a:t>دفع فشرده شوند .</a:t>
            </a:r>
          </a:p>
          <a:p>
            <a:pPr>
              <a:buNone/>
            </a:pPr>
            <a:r>
              <a:rPr lang="fa-IR" b="1" dirty="0" smtClean="0">
                <a:solidFill>
                  <a:srgbClr val="006600"/>
                </a:solidFill>
                <a:cs typeface="+mj-cs"/>
              </a:rPr>
              <a:t>* </a:t>
            </a:r>
            <a:r>
              <a:rPr lang="fa-IR" b="1" dirty="0">
                <a:solidFill>
                  <a:srgbClr val="006600"/>
                </a:solidFill>
                <a:cs typeface="+mj-cs"/>
              </a:rPr>
              <a:t>اجرای تمامی مراحل جمع آوری وحمل ونقل پسماندها با دست انجام پذيرد، زيرا وسايل مکانيکی </a:t>
            </a:r>
            <a:r>
              <a:rPr lang="fa-IR" b="1" dirty="0" smtClean="0">
                <a:solidFill>
                  <a:srgbClr val="006600"/>
                </a:solidFill>
                <a:cs typeface="+mj-cs"/>
              </a:rPr>
              <a:t>باعث پاره </a:t>
            </a:r>
            <a:r>
              <a:rPr lang="fa-IR" b="1" dirty="0">
                <a:solidFill>
                  <a:srgbClr val="006600"/>
                </a:solidFill>
                <a:cs typeface="+mj-cs"/>
              </a:rPr>
              <a:t>شدن کيسه ها وترشح وپاشيدن مواد آلوده ميگردد .</a:t>
            </a:r>
          </a:p>
          <a:p>
            <a:pPr>
              <a:buNone/>
            </a:pPr>
            <a:r>
              <a:rPr lang="fa-IR" b="1" dirty="0" smtClean="0">
                <a:solidFill>
                  <a:schemeClr val="accent6">
                    <a:lumMod val="75000"/>
                  </a:schemeClr>
                </a:solidFill>
                <a:cs typeface="+mj-cs"/>
              </a:rPr>
              <a:t>* </a:t>
            </a:r>
            <a:r>
              <a:rPr lang="fa-IR" b="1" dirty="0">
                <a:solidFill>
                  <a:schemeClr val="accent6">
                    <a:lumMod val="75000"/>
                  </a:schemeClr>
                </a:solidFill>
                <a:cs typeface="+mj-cs"/>
              </a:rPr>
              <a:t>مراحل مختلف برنامه به نحوی انجام گيرد که احتمال آلوده شدن افرادی که مسئول جمع آوری و </a:t>
            </a:r>
            <a:r>
              <a:rPr lang="fa-IR" b="1" dirty="0" smtClean="0">
                <a:solidFill>
                  <a:schemeClr val="accent6">
                    <a:lumMod val="75000"/>
                  </a:schemeClr>
                </a:solidFill>
                <a:cs typeface="+mj-cs"/>
              </a:rPr>
              <a:t>دفع پسماند </a:t>
            </a:r>
            <a:r>
              <a:rPr lang="fa-IR" b="1" dirty="0">
                <a:solidFill>
                  <a:schemeClr val="accent6">
                    <a:lumMod val="75000"/>
                  </a:schemeClr>
                </a:solidFill>
                <a:cs typeface="+mj-cs"/>
              </a:rPr>
              <a:t>در داخل يا خارج آزمايشگاه هستند، منتفی گردد .</a:t>
            </a:r>
          </a:p>
          <a:p>
            <a:pPr>
              <a:buNone/>
            </a:pPr>
            <a:r>
              <a:rPr lang="fa-IR" b="1" dirty="0" smtClean="0">
                <a:solidFill>
                  <a:srgbClr val="7030A0"/>
                </a:solidFill>
                <a:cs typeface="+mj-cs"/>
              </a:rPr>
              <a:t>* </a:t>
            </a:r>
            <a:r>
              <a:rPr lang="fa-IR" b="1" dirty="0">
                <a:solidFill>
                  <a:srgbClr val="7030A0"/>
                </a:solidFill>
                <a:cs typeface="+mj-cs"/>
              </a:rPr>
              <a:t>دفع پسماندها حداقل به طور روزانه انجام </a:t>
            </a:r>
            <a:r>
              <a:rPr lang="fa-IR" b="1" dirty="0" smtClean="0">
                <a:solidFill>
                  <a:srgbClr val="7030A0"/>
                </a:solidFill>
                <a:cs typeface="+mj-cs"/>
              </a:rPr>
              <a:t>پذيرد</a:t>
            </a:r>
            <a:r>
              <a:rPr lang="fa-IR" dirty="0" smtClean="0">
                <a:solidFill>
                  <a:srgbClr val="7030A0"/>
                </a:solidFill>
              </a:rPr>
              <a:t>.</a:t>
            </a:r>
            <a:endParaRPr lang="fa-IR"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3"/>
          <p:cNvGraphicFramePr>
            <a:graphicFrameLocks noGrp="1" noChangeAspect="1"/>
          </p:cNvGraphicFramePr>
          <p:nvPr>
            <p:ph idx="1"/>
          </p:nvPr>
        </p:nvGraphicFramePr>
        <p:xfrm>
          <a:off x="1285875" y="1357313"/>
          <a:ext cx="6581775" cy="4389437"/>
        </p:xfrm>
        <a:graphic>
          <a:graphicData uri="http://schemas.openxmlformats.org/presentationml/2006/ole">
            <mc:AlternateContent xmlns:mc="http://schemas.openxmlformats.org/markup-compatibility/2006">
              <mc:Choice xmlns:v="urn:schemas-microsoft-com:vml" Requires="v">
                <p:oleObj spid="_x0000_s2064" name="Photo Editor Photo" r:id="rId3" imgW="7314286" imgH="4877481" progId="MSPhotoEd.3">
                  <p:embed/>
                </p:oleObj>
              </mc:Choice>
              <mc:Fallback>
                <p:oleObj name="Photo Editor Photo" r:id="rId3" imgW="7314286" imgH="48774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981" t="2971" r="3922" b="2940"/>
                      <a:stretch>
                        <a:fillRect/>
                      </a:stretch>
                    </p:blipFill>
                    <p:spPr bwMode="auto">
                      <a:xfrm>
                        <a:off x="1285875" y="1357313"/>
                        <a:ext cx="6581775"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7717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مدیریت پسماند های عفونی</a:t>
            </a:r>
            <a:endParaRPr lang="fa-IR" dirty="0">
              <a:solidFill>
                <a:srgbClr val="FF0000"/>
              </a:solidFill>
            </a:endParaRPr>
          </a:p>
        </p:txBody>
      </p:sp>
      <p:sp>
        <p:nvSpPr>
          <p:cNvPr id="3" name="Content Placeholder 2"/>
          <p:cNvSpPr>
            <a:spLocks noGrp="1"/>
          </p:cNvSpPr>
          <p:nvPr>
            <p:ph idx="1"/>
          </p:nvPr>
        </p:nvSpPr>
        <p:spPr>
          <a:xfrm>
            <a:off x="142844" y="1285860"/>
            <a:ext cx="8786874" cy="5286412"/>
          </a:xfrm>
        </p:spPr>
        <p:txBody>
          <a:bodyPr/>
          <a:lstStyle/>
          <a:p>
            <a:pPr>
              <a:buNone/>
            </a:pPr>
            <a:r>
              <a:rPr lang="fa-IR" sz="3600" b="1" dirty="0">
                <a:solidFill>
                  <a:schemeClr val="tx1">
                    <a:lumMod val="50000"/>
                    <a:lumOff val="50000"/>
                  </a:schemeClr>
                </a:solidFill>
              </a:rPr>
              <a:t>۱</a:t>
            </a:r>
            <a:r>
              <a:rPr lang="fa-IR" sz="3600" b="1" dirty="0">
                <a:solidFill>
                  <a:schemeClr val="tx1">
                    <a:lumMod val="50000"/>
                    <a:lumOff val="50000"/>
                  </a:schemeClr>
                </a:solidFill>
                <a:cs typeface="+mj-cs"/>
              </a:rPr>
              <a:t>.تفکيك یا </a:t>
            </a:r>
            <a:r>
              <a:rPr lang="fa-IR" sz="3600" b="1" dirty="0" smtClean="0">
                <a:solidFill>
                  <a:schemeClr val="tx1">
                    <a:lumMod val="50000"/>
                    <a:lumOff val="50000"/>
                  </a:schemeClr>
                </a:solidFill>
                <a:cs typeface="+mj-cs"/>
              </a:rPr>
              <a:t>جداسازی:</a:t>
            </a:r>
            <a:endParaRPr lang="fa-IR" sz="3600" b="1" dirty="0">
              <a:solidFill>
                <a:schemeClr val="tx1">
                  <a:lumMod val="50000"/>
                  <a:lumOff val="50000"/>
                </a:schemeClr>
              </a:solidFill>
              <a:cs typeface="+mj-cs"/>
            </a:endParaRPr>
          </a:p>
          <a:p>
            <a:pPr>
              <a:buNone/>
            </a:pPr>
            <a:r>
              <a:rPr lang="fa-IR" sz="3600" b="1" dirty="0">
                <a:solidFill>
                  <a:schemeClr val="tx1">
                    <a:lumMod val="50000"/>
                    <a:lumOff val="50000"/>
                  </a:schemeClr>
                </a:solidFill>
                <a:cs typeface="+mj-cs"/>
              </a:rPr>
              <a:t>پسماندهای عفونی در آزمايشگاه عمدتا شامل محيط های کشت حاوی انواع ميکروبها، خون، سرم ويا ساير </a:t>
            </a:r>
            <a:r>
              <a:rPr lang="fa-IR" sz="3600" b="1" dirty="0" smtClean="0">
                <a:solidFill>
                  <a:schemeClr val="tx1">
                    <a:lumMod val="50000"/>
                    <a:lumOff val="50000"/>
                  </a:schemeClr>
                </a:solidFill>
                <a:cs typeface="+mj-cs"/>
              </a:rPr>
              <a:t>مايعات بدن</a:t>
            </a:r>
            <a:r>
              <a:rPr lang="fa-IR" sz="3600" b="1" dirty="0">
                <a:solidFill>
                  <a:schemeClr val="tx1">
                    <a:lumMod val="50000"/>
                    <a:lumOff val="50000"/>
                  </a:schemeClr>
                </a:solidFill>
                <a:cs typeface="+mj-cs"/>
              </a:rPr>
              <a:t>، مدفوع و نيز ظروف حاوی اين نمونه ها، نمونه های پوست ، مو و ناخن ، پسماندهای عفونی در آسيب </a:t>
            </a:r>
            <a:r>
              <a:rPr lang="fa-IR" sz="3600" b="1" dirty="0" smtClean="0">
                <a:solidFill>
                  <a:schemeClr val="tx1">
                    <a:lumMod val="50000"/>
                    <a:lumOff val="50000"/>
                  </a:schemeClr>
                </a:solidFill>
                <a:cs typeface="+mj-cs"/>
              </a:rPr>
              <a:t>شناسی تشريحی </a:t>
            </a:r>
            <a:r>
              <a:rPr lang="fa-IR" sz="3600" b="1" dirty="0">
                <a:solidFill>
                  <a:schemeClr val="tx1">
                    <a:lumMod val="50000"/>
                    <a:lumOff val="50000"/>
                  </a:schemeClr>
                </a:solidFill>
                <a:cs typeface="+mj-cs"/>
              </a:rPr>
              <a:t>، وسايل تيز وبرنده آلوده به مواد عفونی که مجددا غير قابل استفاده هستند ، می باشد . تفکيک </a:t>
            </a:r>
            <a:r>
              <a:rPr lang="fa-IR" sz="3600" b="1" dirty="0" smtClean="0">
                <a:solidFill>
                  <a:schemeClr val="tx1">
                    <a:lumMod val="50000"/>
                    <a:lumOff val="50000"/>
                  </a:schemeClr>
                </a:solidFill>
                <a:cs typeface="+mj-cs"/>
              </a:rPr>
              <a:t>(جداسازی)</a:t>
            </a:r>
            <a:r>
              <a:rPr lang="fa-IR" sz="3600" b="1" dirty="0">
                <a:solidFill>
                  <a:schemeClr val="tx1">
                    <a:lumMod val="50000"/>
                    <a:lumOff val="50000"/>
                  </a:schemeClr>
                </a:solidFill>
                <a:cs typeface="+mj-cs"/>
              </a:rPr>
              <a:t> </a:t>
            </a:r>
            <a:r>
              <a:rPr lang="fa-IR" sz="3600" b="1" dirty="0" smtClean="0">
                <a:solidFill>
                  <a:schemeClr val="tx1">
                    <a:lumMod val="50000"/>
                    <a:lumOff val="50000"/>
                  </a:schemeClr>
                </a:solidFill>
                <a:cs typeface="+mj-cs"/>
              </a:rPr>
              <a:t>پسماندهای </a:t>
            </a:r>
            <a:r>
              <a:rPr lang="fa-IR" sz="3600" b="1" dirty="0">
                <a:solidFill>
                  <a:schemeClr val="tx1">
                    <a:lumMod val="50000"/>
                    <a:lumOff val="50000"/>
                  </a:schemeClr>
                </a:solidFill>
                <a:cs typeface="+mj-cs"/>
              </a:rPr>
              <a:t>آلوده از ساير پسماندها بسيار مهم </a:t>
            </a:r>
            <a:r>
              <a:rPr lang="fa-IR" sz="3600" b="1" dirty="0" smtClean="0">
                <a:solidFill>
                  <a:schemeClr val="tx1">
                    <a:lumMod val="50000"/>
                    <a:lumOff val="50000"/>
                  </a:schemeClr>
                </a:solidFill>
                <a:cs typeface="+mj-cs"/>
              </a:rPr>
              <a:t>است.</a:t>
            </a:r>
            <a:endParaRPr lang="fa-IR" sz="3600" b="1" dirty="0">
              <a:solidFill>
                <a:schemeClr val="tx1">
                  <a:lumMod val="50000"/>
                  <a:lumOff val="50000"/>
                </a:schemeClr>
              </a:solidFill>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lstStyle/>
          <a:p>
            <a:r>
              <a:rPr lang="fa-IR" b="1" dirty="0" smtClean="0">
                <a:solidFill>
                  <a:srgbClr val="FF0000"/>
                </a:solidFill>
              </a:rPr>
              <a:t>مدیریت پسماند های عفونی</a:t>
            </a:r>
            <a:endParaRPr lang="fa-IR" dirty="0">
              <a:solidFill>
                <a:srgbClr val="FF0000"/>
              </a:solidFill>
            </a:endParaRPr>
          </a:p>
        </p:txBody>
      </p:sp>
      <p:sp>
        <p:nvSpPr>
          <p:cNvPr id="3" name="Content Placeholder 2"/>
          <p:cNvSpPr>
            <a:spLocks noGrp="1"/>
          </p:cNvSpPr>
          <p:nvPr>
            <p:ph idx="1"/>
          </p:nvPr>
        </p:nvSpPr>
        <p:spPr>
          <a:xfrm>
            <a:off x="142844" y="1071546"/>
            <a:ext cx="9001156" cy="5786454"/>
          </a:xfrm>
        </p:spPr>
        <p:txBody>
          <a:bodyPr>
            <a:normAutofit fontScale="92500" lnSpcReduction="10000"/>
          </a:bodyPr>
          <a:lstStyle/>
          <a:p>
            <a:pPr>
              <a:buNone/>
            </a:pPr>
            <a:r>
              <a:rPr lang="fa-IR" sz="3900" b="1" dirty="0" smtClean="0">
                <a:cs typeface="+mj-cs"/>
              </a:rPr>
              <a:t>2- </a:t>
            </a:r>
            <a:r>
              <a:rPr lang="fa-IR" sz="4300" b="1" dirty="0">
                <a:cs typeface="+mj-cs"/>
              </a:rPr>
              <a:t>جمع </a:t>
            </a:r>
            <a:r>
              <a:rPr lang="fa-IR" sz="4300" b="1" dirty="0" smtClean="0">
                <a:cs typeface="+mj-cs"/>
              </a:rPr>
              <a:t>آوری </a:t>
            </a:r>
            <a:r>
              <a:rPr lang="fa-IR" sz="3900" b="1" dirty="0" smtClean="0">
                <a:cs typeface="+mj-cs"/>
              </a:rPr>
              <a:t>:</a:t>
            </a:r>
          </a:p>
          <a:p>
            <a:pPr>
              <a:buNone/>
            </a:pPr>
            <a:r>
              <a:rPr lang="fa-IR" sz="3500" b="1" dirty="0" smtClean="0">
                <a:cs typeface="+mj-cs"/>
              </a:rPr>
              <a:t>برای </a:t>
            </a:r>
            <a:r>
              <a:rPr lang="fa-IR" sz="3500" b="1" dirty="0">
                <a:cs typeface="+mj-cs"/>
              </a:rPr>
              <a:t>بسته بندی وجمع آوری وسايل تيز وبرنده آلوده بايد ابتدا در ظروف ايمن </a:t>
            </a:r>
            <a:r>
              <a:rPr lang="fa-IR" sz="3500" b="1" dirty="0" smtClean="0">
                <a:cs typeface="+mj-cs"/>
              </a:rPr>
              <a:t>(</a:t>
            </a:r>
            <a:r>
              <a:rPr lang="en-US" sz="3500" b="1" dirty="0" smtClean="0">
                <a:cs typeface="+mj-cs"/>
              </a:rPr>
              <a:t>  Safety </a:t>
            </a:r>
            <a:r>
              <a:rPr lang="en-US" sz="3500" b="1" dirty="0">
                <a:cs typeface="+mj-cs"/>
              </a:rPr>
              <a:t>Box) </a:t>
            </a:r>
            <a:r>
              <a:rPr lang="fa-IR" sz="3500" b="1" dirty="0">
                <a:cs typeface="+mj-cs"/>
              </a:rPr>
              <a:t>قرار داده </a:t>
            </a:r>
            <a:r>
              <a:rPr lang="fa-IR" sz="3500" b="1" dirty="0" smtClean="0">
                <a:cs typeface="+mj-cs"/>
              </a:rPr>
              <a:t>شده سپس </a:t>
            </a:r>
            <a:r>
              <a:rPr lang="fa-IR" sz="3500" b="1" dirty="0">
                <a:cs typeface="+mj-cs"/>
              </a:rPr>
              <a:t>اتوکلاو و به طريقه بهداشتی دفع شوند .</a:t>
            </a:r>
          </a:p>
          <a:p>
            <a:pPr>
              <a:buNone/>
            </a:pPr>
            <a:r>
              <a:rPr lang="fa-IR" sz="3500" b="1" dirty="0" smtClean="0">
                <a:cs typeface="+mj-cs"/>
              </a:rPr>
              <a:t>*تمامی </a:t>
            </a:r>
            <a:r>
              <a:rPr lang="fa-IR" sz="3500" b="1" dirty="0">
                <a:cs typeface="+mj-cs"/>
              </a:rPr>
              <a:t>پسماندهای آلوده بايد در کيسه مخصوص اتوکلاو </a:t>
            </a:r>
            <a:r>
              <a:rPr lang="fa-IR" sz="3500" b="1" dirty="0" smtClean="0">
                <a:cs typeface="+mj-cs"/>
              </a:rPr>
              <a:t>( </a:t>
            </a:r>
            <a:r>
              <a:rPr lang="fa-IR" sz="3500" b="1" dirty="0">
                <a:cs typeface="+mj-cs"/>
              </a:rPr>
              <a:t>ترجيحاً زرد رنگ وبا علامت خطر زيستی </a:t>
            </a:r>
            <a:r>
              <a:rPr lang="fa-IR" sz="3500" b="1" dirty="0" smtClean="0">
                <a:cs typeface="+mj-cs"/>
              </a:rPr>
              <a:t>) </a:t>
            </a:r>
            <a:r>
              <a:rPr lang="fa-IR" sz="3500" b="1" dirty="0">
                <a:cs typeface="+mj-cs"/>
              </a:rPr>
              <a:t>قرار داده </a:t>
            </a:r>
            <a:r>
              <a:rPr lang="fa-IR" sz="3500" b="1" dirty="0" smtClean="0">
                <a:cs typeface="+mj-cs"/>
              </a:rPr>
              <a:t>شده واتوکلاو </a:t>
            </a:r>
            <a:r>
              <a:rPr lang="fa-IR" sz="3500" b="1" dirty="0">
                <a:cs typeface="+mj-cs"/>
              </a:rPr>
              <a:t>گردند . نبايد بيش از سه چهارم حجم کيسه ها پر شود، تا بتوان به آسانی درآنها را بست</a:t>
            </a:r>
            <a:r>
              <a:rPr lang="fa-IR" sz="3500" b="1" dirty="0" smtClean="0">
                <a:cs typeface="+mj-cs"/>
              </a:rPr>
              <a:t>.</a:t>
            </a:r>
          </a:p>
          <a:p>
            <a:pPr>
              <a:buNone/>
            </a:pPr>
            <a:r>
              <a:rPr lang="fa-IR" sz="3500" b="1" dirty="0" smtClean="0">
                <a:cs typeface="+mj-cs"/>
              </a:rPr>
              <a:t> *بديهی </a:t>
            </a:r>
            <a:r>
              <a:rPr lang="fa-IR" sz="3500" b="1" dirty="0">
                <a:cs typeface="+mj-cs"/>
              </a:rPr>
              <a:t>است </a:t>
            </a:r>
            <a:r>
              <a:rPr lang="fa-IR" sz="3500" b="1" dirty="0" smtClean="0">
                <a:cs typeface="+mj-cs"/>
              </a:rPr>
              <a:t>که مايعات </a:t>
            </a:r>
            <a:r>
              <a:rPr lang="fa-IR" sz="3500" b="1" dirty="0">
                <a:cs typeface="+mj-cs"/>
              </a:rPr>
              <a:t>نبايد مستقيما در داخل کيسه ريخته شوند، بلکه بايد ظروف حاوی آنها در کيسه قرار گيرد. درصورت </a:t>
            </a:r>
            <a:r>
              <a:rPr lang="fa-IR" sz="3500" b="1" dirty="0" smtClean="0">
                <a:cs typeface="+mj-cs"/>
              </a:rPr>
              <a:t>لزوم جهت </a:t>
            </a:r>
            <a:r>
              <a:rPr lang="fa-IR" sz="3500" b="1" dirty="0">
                <a:cs typeface="+mj-cs"/>
              </a:rPr>
              <a:t>دفع پسماند، می توان ازدوکيسه استفاده </a:t>
            </a:r>
            <a:r>
              <a:rPr lang="fa-IR" sz="3500" b="1" dirty="0" smtClean="0">
                <a:cs typeface="+mj-cs"/>
              </a:rPr>
              <a:t>نمود.</a:t>
            </a:r>
            <a:endParaRPr lang="fa-IR" sz="3500" b="1" dirty="0">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fa-IR" b="1" dirty="0" smtClean="0">
                <a:solidFill>
                  <a:srgbClr val="FF0000"/>
                </a:solidFill>
              </a:rPr>
              <a:t>مدیریت پسماند های عفونی</a:t>
            </a:r>
            <a:endParaRPr lang="fa-IR" dirty="0">
              <a:solidFill>
                <a:srgbClr val="FF0000"/>
              </a:solidFill>
            </a:endParaRPr>
          </a:p>
        </p:txBody>
      </p:sp>
      <p:sp>
        <p:nvSpPr>
          <p:cNvPr id="3" name="Content Placeholder 2"/>
          <p:cNvSpPr>
            <a:spLocks noGrp="1"/>
          </p:cNvSpPr>
          <p:nvPr>
            <p:ph idx="1"/>
          </p:nvPr>
        </p:nvSpPr>
        <p:spPr>
          <a:xfrm>
            <a:off x="0" y="1214422"/>
            <a:ext cx="9144000" cy="5429288"/>
          </a:xfrm>
        </p:spPr>
        <p:txBody>
          <a:bodyPr>
            <a:normAutofit fontScale="77500" lnSpcReduction="20000"/>
          </a:bodyPr>
          <a:lstStyle/>
          <a:p>
            <a:pPr>
              <a:buNone/>
            </a:pPr>
            <a:r>
              <a:rPr lang="fa-IR" b="1" dirty="0" smtClean="0"/>
              <a:t>3- </a:t>
            </a:r>
            <a:r>
              <a:rPr lang="fa-IR" sz="3800" b="1" dirty="0" smtClean="0"/>
              <a:t>برچسب گذاری:</a:t>
            </a:r>
            <a:endParaRPr lang="fa-IR" b="1" dirty="0" smtClean="0"/>
          </a:p>
          <a:p>
            <a:pPr>
              <a:buNone/>
            </a:pPr>
            <a:r>
              <a:rPr lang="fa-IR" sz="3800" dirty="0" smtClean="0">
                <a:cs typeface="+mj-cs"/>
              </a:rPr>
              <a:t>*</a:t>
            </a:r>
            <a:r>
              <a:rPr lang="fa-IR" sz="3800" b="1" dirty="0" smtClean="0">
                <a:cs typeface="+mj-cs"/>
              </a:rPr>
              <a:t>هيچ </a:t>
            </a:r>
            <a:r>
              <a:rPr lang="fa-IR" sz="3800" b="1" dirty="0">
                <a:cs typeface="+mj-cs"/>
              </a:rPr>
              <a:t>کيسۀ محتوی پسماند نبايد بدون داشتن برچسب و تعيين نوع محتوای کيسه از محل توليد خارج شود .</a:t>
            </a:r>
          </a:p>
          <a:p>
            <a:pPr>
              <a:buNone/>
            </a:pPr>
            <a:r>
              <a:rPr lang="fa-IR" sz="3800" b="1" dirty="0" smtClean="0">
                <a:cs typeface="+mj-cs"/>
              </a:rPr>
              <a:t>*برچسب </a:t>
            </a:r>
            <a:r>
              <a:rPr lang="fa-IR" sz="3800" b="1" dirty="0">
                <a:cs typeface="+mj-cs"/>
              </a:rPr>
              <a:t>مورد استفاده بر روی ظروف ويا کيسه ها بايد مقاوم به پارگی وآسيب ديدگی </a:t>
            </a:r>
            <a:r>
              <a:rPr lang="fa-IR" sz="3800" b="1" dirty="0" smtClean="0">
                <a:cs typeface="+mj-cs"/>
              </a:rPr>
              <a:t>باشد.</a:t>
            </a:r>
            <a:endParaRPr lang="fa-IR" sz="3800" b="1" dirty="0">
              <a:cs typeface="+mj-cs"/>
            </a:endParaRPr>
          </a:p>
          <a:p>
            <a:pPr>
              <a:buNone/>
            </a:pPr>
            <a:r>
              <a:rPr lang="fa-IR" sz="3800" b="1" dirty="0" smtClean="0">
                <a:cs typeface="+mj-cs"/>
              </a:rPr>
              <a:t>*کيسه </a:t>
            </a:r>
            <a:r>
              <a:rPr lang="fa-IR" sz="3800" b="1" dirty="0">
                <a:cs typeface="+mj-cs"/>
              </a:rPr>
              <a:t>ها يا ظروف حاوی پسماند بايد بر چسب گذاری شوند .</a:t>
            </a:r>
          </a:p>
          <a:p>
            <a:pPr>
              <a:buNone/>
            </a:pPr>
            <a:r>
              <a:rPr lang="fa-IR" sz="3800" b="1" dirty="0" smtClean="0">
                <a:cs typeface="+mj-cs"/>
              </a:rPr>
              <a:t>* </a:t>
            </a:r>
            <a:r>
              <a:rPr lang="fa-IR" sz="3800" b="1" dirty="0">
                <a:cs typeface="+mj-cs"/>
              </a:rPr>
              <a:t>برچسب ها با اندازه قابل خواندن بايد بر روی ظرف يا کيسه چسبانده و يا به صورت چاپی درج شوند .</a:t>
            </a:r>
          </a:p>
          <a:p>
            <a:pPr>
              <a:buNone/>
            </a:pPr>
            <a:r>
              <a:rPr lang="fa-IR" sz="3800" b="1" dirty="0" smtClean="0">
                <a:cs typeface="+mj-cs"/>
              </a:rPr>
              <a:t>* </a:t>
            </a:r>
            <a:r>
              <a:rPr lang="fa-IR" sz="3800" b="1" dirty="0">
                <a:cs typeface="+mj-cs"/>
              </a:rPr>
              <a:t>برچسب در اثر تماس يا حمل، نبايد به آسانی جدا يا پاك شود .</a:t>
            </a:r>
          </a:p>
          <a:p>
            <a:pPr>
              <a:buNone/>
            </a:pPr>
            <a:r>
              <a:rPr lang="fa-IR" sz="3800" b="1" dirty="0" smtClean="0">
                <a:cs typeface="+mj-cs"/>
              </a:rPr>
              <a:t>* </a:t>
            </a:r>
            <a:r>
              <a:rPr lang="fa-IR" sz="3800" b="1" dirty="0">
                <a:cs typeface="+mj-cs"/>
              </a:rPr>
              <a:t>برچسب بايد از هر طرف قابل مشاهد باشد .</a:t>
            </a:r>
          </a:p>
          <a:p>
            <a:pPr>
              <a:buNone/>
            </a:pPr>
            <a:r>
              <a:rPr lang="fa-IR" sz="3800" b="1" dirty="0" smtClean="0">
                <a:cs typeface="+mj-cs"/>
              </a:rPr>
              <a:t>* </a:t>
            </a:r>
            <a:r>
              <a:rPr lang="fa-IR" sz="3800" b="1" dirty="0">
                <a:cs typeface="+mj-cs"/>
              </a:rPr>
              <a:t>نماد خطر مشخص کننده نوع پسماند برای پسماند عفونی و پسماند راديواکتيو </a:t>
            </a:r>
            <a:r>
              <a:rPr lang="fa-IR" sz="3800" b="1" dirty="0">
                <a:solidFill>
                  <a:schemeClr val="bg1"/>
                </a:solidFill>
                <a:cs typeface="+mj-cs"/>
              </a:rPr>
              <a:t>و پسماند </a:t>
            </a:r>
            <a:r>
              <a:rPr lang="fa-IR" sz="3800" b="1" dirty="0" smtClean="0">
                <a:solidFill>
                  <a:schemeClr val="bg1"/>
                </a:solidFill>
                <a:cs typeface="+mj-cs"/>
              </a:rPr>
              <a:t>سيتوتوکسيک نيز </a:t>
            </a:r>
            <a:r>
              <a:rPr lang="fa-IR" sz="3800" b="1" dirty="0">
                <a:solidFill>
                  <a:schemeClr val="bg1"/>
                </a:solidFill>
                <a:cs typeface="+mj-cs"/>
              </a:rPr>
              <a:t>بايد نصب شود </a:t>
            </a:r>
            <a:r>
              <a:rPr lang="fa-IR" sz="3800" b="1" dirty="0" smtClean="0">
                <a:solidFill>
                  <a:schemeClr val="bg1"/>
                </a:solidFill>
                <a:cs typeface="+mj-cs"/>
              </a:rPr>
              <a:t>.</a:t>
            </a:r>
            <a:endParaRPr lang="fa-IR" b="1" dirty="0">
              <a:solidFill>
                <a:schemeClr val="bg1"/>
              </a:solidFill>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sz="half" idx="1"/>
          </p:nvPr>
        </p:nvSpPr>
        <p:spPr>
          <a:xfrm>
            <a:off x="500063" y="785813"/>
            <a:ext cx="4038600" cy="5072062"/>
          </a:xfrm>
        </p:spPr>
        <p:txBody>
          <a:bodyPr>
            <a:normAutofit lnSpcReduction="10000"/>
          </a:bodyPr>
          <a:lstStyle/>
          <a:p>
            <a:pPr algn="r" rtl="1" eaLnBrk="1" hangingPunct="1">
              <a:buFont typeface="Wingdings 2" pitchFamily="18" charset="2"/>
              <a:buNone/>
              <a:defRPr/>
            </a:pPr>
            <a:r>
              <a:rPr lang="fa-IR" b="1" dirty="0" smtClean="0"/>
              <a:t> </a:t>
            </a:r>
            <a:r>
              <a:rPr lang="fa-IR" sz="3200" b="1" dirty="0" smtClean="0">
                <a:solidFill>
                  <a:schemeClr val="bg2">
                    <a:lumMod val="50000"/>
                  </a:schemeClr>
                </a:solidFill>
                <a:cs typeface="Zar" pitchFamily="2" charset="-78"/>
              </a:rPr>
              <a:t>نحوه دفع پسماندهاي تيز وبرنده چگونه است؟</a:t>
            </a:r>
            <a:endParaRPr lang="en-US" sz="3200" dirty="0" smtClean="0">
              <a:solidFill>
                <a:schemeClr val="bg2">
                  <a:lumMod val="50000"/>
                </a:schemeClr>
              </a:solidFill>
              <a:cs typeface="Zar" pitchFamily="2" charset="-78"/>
            </a:endParaRPr>
          </a:p>
          <a:p>
            <a:pPr algn="r" rtl="1" eaLnBrk="1" hangingPunct="1">
              <a:buClr>
                <a:schemeClr val="bg2">
                  <a:lumMod val="25000"/>
                </a:schemeClr>
              </a:buClr>
              <a:defRPr/>
            </a:pPr>
            <a:r>
              <a:rPr lang="fa-IR" b="1" dirty="0" smtClean="0">
                <a:cs typeface="Nazanin" pitchFamily="2" charset="-78"/>
              </a:rPr>
              <a:t>جمع آوري پسماندهاي تيز و برنده در ظروف ايمن</a:t>
            </a:r>
            <a:endParaRPr lang="en-US" b="1" dirty="0" smtClean="0">
              <a:cs typeface="Nazanin" pitchFamily="2" charset="-78"/>
            </a:endParaRPr>
          </a:p>
          <a:p>
            <a:pPr algn="r" rtl="1" eaLnBrk="1" hangingPunct="1">
              <a:buClr>
                <a:schemeClr val="bg2">
                  <a:lumMod val="25000"/>
                </a:schemeClr>
              </a:buClr>
              <a:buFontTx/>
              <a:buNone/>
              <a:defRPr/>
            </a:pPr>
            <a:r>
              <a:rPr lang="en-US" b="1" dirty="0" smtClean="0">
                <a:cs typeface="Nazanin" pitchFamily="2" charset="-78"/>
              </a:rPr>
              <a:t>Safety Box    </a:t>
            </a:r>
            <a:endParaRPr lang="fa-IR" b="1" dirty="0" smtClean="0">
              <a:cs typeface="Nazanin" pitchFamily="2" charset="-78"/>
            </a:endParaRPr>
          </a:p>
          <a:p>
            <a:pPr algn="r" rtl="1" eaLnBrk="1" hangingPunct="1">
              <a:buClr>
                <a:schemeClr val="bg2">
                  <a:lumMod val="25000"/>
                </a:schemeClr>
              </a:buClr>
              <a:defRPr/>
            </a:pPr>
            <a:r>
              <a:rPr lang="fa-IR" b="1" dirty="0" smtClean="0">
                <a:cs typeface="Nazanin" pitchFamily="2" charset="-78"/>
              </a:rPr>
              <a:t> دفع اين ظروف قبل از پر شدن</a:t>
            </a:r>
            <a:r>
              <a:rPr lang="en-US" b="1" dirty="0" smtClean="0">
                <a:cs typeface="Nazanin" pitchFamily="2" charset="-78"/>
              </a:rPr>
              <a:t> </a:t>
            </a:r>
            <a:r>
              <a:rPr lang="fa-IR" b="1" dirty="0" smtClean="0">
                <a:cs typeface="Nazanin" pitchFamily="2" charset="-78"/>
              </a:rPr>
              <a:t>کامل (حداکثرسه چهارم)</a:t>
            </a:r>
          </a:p>
          <a:p>
            <a:pPr algn="r" rtl="1" eaLnBrk="1" hangingPunct="1">
              <a:buClr>
                <a:schemeClr val="bg2">
                  <a:lumMod val="25000"/>
                </a:schemeClr>
              </a:buClr>
              <a:defRPr/>
            </a:pPr>
            <a:r>
              <a:rPr lang="fa-IR" b="1" dirty="0" smtClean="0">
                <a:cs typeface="Nazanin" pitchFamily="2" charset="-78"/>
              </a:rPr>
              <a:t> دفع بهداشتي از طريق اتوکلاونمودن و سوزانيدن </a:t>
            </a:r>
          </a:p>
          <a:p>
            <a:pPr algn="r" rtl="1" eaLnBrk="1" hangingPunct="1">
              <a:buClr>
                <a:schemeClr val="bg2">
                  <a:lumMod val="25000"/>
                </a:schemeClr>
              </a:buClr>
              <a:defRPr/>
            </a:pPr>
            <a:r>
              <a:rPr lang="fa-IR" sz="2800" b="1" dirty="0" smtClean="0">
                <a:cs typeface="Nazanin" pitchFamily="2" charset="-78"/>
              </a:rPr>
              <a:t>جدانمودن سرسوزن ازسرنگ به روش ايمن</a:t>
            </a:r>
            <a:endParaRPr lang="en-US" b="1" dirty="0" smtClean="0">
              <a:cs typeface="Nazanin" pitchFamily="2" charset="-78"/>
            </a:endParaRPr>
          </a:p>
        </p:txBody>
      </p:sp>
      <p:graphicFrame>
        <p:nvGraphicFramePr>
          <p:cNvPr id="76803" name="Object 3"/>
          <p:cNvGraphicFramePr>
            <a:graphicFrameLocks noGrp="1" noChangeAspect="1"/>
          </p:cNvGraphicFramePr>
          <p:nvPr>
            <p:ph sz="half" idx="2"/>
          </p:nvPr>
        </p:nvGraphicFramePr>
        <p:xfrm>
          <a:off x="4929188" y="1285875"/>
          <a:ext cx="3003550" cy="4432300"/>
        </p:xfrm>
        <a:graphic>
          <a:graphicData uri="http://schemas.openxmlformats.org/presentationml/2006/ole">
            <mc:AlternateContent xmlns:mc="http://schemas.openxmlformats.org/markup-compatibility/2006">
              <mc:Choice xmlns:v="urn:schemas-microsoft-com:vml" Requires="v">
                <p:oleObj spid="_x0000_s1040" name="Photo Editor Photo" r:id="rId3" imgW="4525007" imgH="6676190" progId="MSPhotoEd.3">
                  <p:embed/>
                </p:oleObj>
              </mc:Choice>
              <mc:Fallback>
                <p:oleObj name="Photo Editor Photo" r:id="rId3" imgW="4525007" imgH="66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1285875"/>
                        <a:ext cx="300355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75172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rPr>
              <a:t>مدیریت پسماند های عفونی</a:t>
            </a:r>
            <a:endParaRPr lang="fa-IR" dirty="0">
              <a:solidFill>
                <a:srgbClr val="FF0000"/>
              </a:solidFill>
            </a:endParaRPr>
          </a:p>
        </p:txBody>
      </p:sp>
      <p:sp>
        <p:nvSpPr>
          <p:cNvPr id="3" name="Content Placeholder 2"/>
          <p:cNvSpPr>
            <a:spLocks noGrp="1"/>
          </p:cNvSpPr>
          <p:nvPr>
            <p:ph idx="1"/>
          </p:nvPr>
        </p:nvSpPr>
        <p:spPr>
          <a:xfrm>
            <a:off x="0" y="1600200"/>
            <a:ext cx="8929718" cy="4972072"/>
          </a:xfrm>
        </p:spPr>
        <p:txBody>
          <a:bodyPr>
            <a:normAutofit lnSpcReduction="10000"/>
          </a:bodyPr>
          <a:lstStyle/>
          <a:p>
            <a:pPr>
              <a:buNone/>
            </a:pPr>
            <a:r>
              <a:rPr lang="fa-IR" b="1" dirty="0">
                <a:cs typeface="+mj-cs"/>
              </a:rPr>
              <a:t>بر روی برچسب بايد مشخصات زير ذکر گردد :</a:t>
            </a:r>
          </a:p>
          <a:p>
            <a:pPr>
              <a:buNone/>
            </a:pPr>
            <a:r>
              <a:rPr lang="fa-IR" b="1" dirty="0" smtClean="0">
                <a:cs typeface="+mj-cs"/>
              </a:rPr>
              <a:t>1- </a:t>
            </a:r>
            <a:r>
              <a:rPr lang="fa-IR" b="1" dirty="0">
                <a:cs typeface="+mj-cs"/>
              </a:rPr>
              <a:t>نام، نشانی و شماره تماس توليدکننده .</a:t>
            </a:r>
          </a:p>
          <a:p>
            <a:pPr>
              <a:buNone/>
            </a:pPr>
            <a:r>
              <a:rPr lang="fa-IR" b="1" dirty="0" smtClean="0">
                <a:cs typeface="+mj-cs"/>
              </a:rPr>
              <a:t>2- </a:t>
            </a:r>
            <a:r>
              <a:rPr lang="fa-IR" b="1" dirty="0">
                <a:cs typeface="+mj-cs"/>
              </a:rPr>
              <a:t>نوع پسماند .</a:t>
            </a:r>
          </a:p>
          <a:p>
            <a:pPr>
              <a:buNone/>
            </a:pPr>
            <a:r>
              <a:rPr lang="fa-IR" b="1" dirty="0" smtClean="0">
                <a:cs typeface="+mj-cs"/>
              </a:rPr>
              <a:t>3- </a:t>
            </a:r>
            <a:r>
              <a:rPr lang="fa-IR" b="1" dirty="0">
                <a:cs typeface="+mj-cs"/>
              </a:rPr>
              <a:t>تاريخ توليد و جمع </a:t>
            </a:r>
            <a:r>
              <a:rPr lang="fa-IR" b="1" dirty="0" smtClean="0">
                <a:cs typeface="+mj-cs"/>
              </a:rPr>
              <a:t>آوری</a:t>
            </a:r>
          </a:p>
          <a:p>
            <a:pPr>
              <a:buNone/>
            </a:pPr>
            <a:r>
              <a:rPr lang="fa-IR" b="1" dirty="0" smtClean="0">
                <a:cs typeface="+mj-cs"/>
              </a:rPr>
              <a:t>4- تاريخ </a:t>
            </a:r>
            <a:r>
              <a:rPr lang="fa-IR" b="1" dirty="0">
                <a:cs typeface="+mj-cs"/>
              </a:rPr>
              <a:t>تحويل .</a:t>
            </a:r>
          </a:p>
          <a:p>
            <a:pPr>
              <a:buNone/>
            </a:pPr>
            <a:r>
              <a:rPr lang="fa-IR" b="1" dirty="0" smtClean="0">
                <a:cs typeface="+mj-cs"/>
              </a:rPr>
              <a:t>5- </a:t>
            </a:r>
            <a:r>
              <a:rPr lang="fa-IR" b="1" dirty="0">
                <a:cs typeface="+mj-cs"/>
              </a:rPr>
              <a:t>نوع ماده شيميايی .</a:t>
            </a:r>
          </a:p>
          <a:p>
            <a:pPr>
              <a:buNone/>
            </a:pPr>
            <a:r>
              <a:rPr lang="fa-IR" b="1" dirty="0" smtClean="0">
                <a:cs typeface="+mj-cs"/>
              </a:rPr>
              <a:t>6- </a:t>
            </a:r>
            <a:r>
              <a:rPr lang="fa-IR" b="1" dirty="0">
                <a:cs typeface="+mj-cs"/>
              </a:rPr>
              <a:t>تاريخ بی خطرسازی .</a:t>
            </a:r>
          </a:p>
          <a:p>
            <a:pPr>
              <a:buNone/>
            </a:pPr>
            <a:r>
              <a:rPr lang="fa-IR" b="1" dirty="0" smtClean="0">
                <a:cs typeface="+mj-cs"/>
              </a:rPr>
              <a:t>* </a:t>
            </a:r>
            <a:r>
              <a:rPr lang="fa-IR" b="1" dirty="0">
                <a:cs typeface="+mj-cs"/>
              </a:rPr>
              <a:t>مسئولان حمل </a:t>
            </a:r>
            <a:r>
              <a:rPr lang="fa-IR" b="1" dirty="0" smtClean="0">
                <a:cs typeface="+mj-cs"/>
              </a:rPr>
              <a:t>ونقل </a:t>
            </a:r>
            <a:r>
              <a:rPr lang="fa-IR" b="1" dirty="0">
                <a:cs typeface="+mj-cs"/>
              </a:rPr>
              <a:t>پسماند، موظفند از تحويل </a:t>
            </a:r>
            <a:r>
              <a:rPr lang="fa-IR" b="1" dirty="0" smtClean="0">
                <a:cs typeface="+mj-cs"/>
              </a:rPr>
              <a:t>گرفتن پسماندهای </a:t>
            </a:r>
            <a:r>
              <a:rPr lang="fa-IR" b="1" dirty="0">
                <a:cs typeface="+mj-cs"/>
              </a:rPr>
              <a:t>فاقد بر چسب خودداری نمايند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rPr>
              <a:t>مدیریت پسماند های عفونی</a:t>
            </a:r>
            <a:endParaRPr lang="fa-IR" dirty="0">
              <a:solidFill>
                <a:srgbClr val="FF0000"/>
              </a:solidFill>
            </a:endParaRPr>
          </a:p>
        </p:txBody>
      </p:sp>
      <p:sp>
        <p:nvSpPr>
          <p:cNvPr id="3" name="Content Placeholder 2"/>
          <p:cNvSpPr>
            <a:spLocks noGrp="1"/>
          </p:cNvSpPr>
          <p:nvPr>
            <p:ph idx="1"/>
          </p:nvPr>
        </p:nvSpPr>
        <p:spPr>
          <a:xfrm>
            <a:off x="142844" y="1214422"/>
            <a:ext cx="8786874" cy="5286412"/>
          </a:xfrm>
        </p:spPr>
        <p:txBody>
          <a:bodyPr>
            <a:normAutofit lnSpcReduction="10000"/>
          </a:bodyPr>
          <a:lstStyle/>
          <a:p>
            <a:pPr>
              <a:buNone/>
            </a:pPr>
            <a:r>
              <a:rPr lang="fa-IR" sz="3600" b="1" dirty="0" smtClean="0"/>
              <a:t>4</a:t>
            </a:r>
            <a:r>
              <a:rPr lang="fa-IR" sz="4000" b="1" dirty="0" smtClean="0">
                <a:cs typeface="+mj-cs"/>
              </a:rPr>
              <a:t>- </a:t>
            </a:r>
            <a:r>
              <a:rPr lang="fa-IR" sz="4000" b="1" dirty="0">
                <a:cs typeface="+mj-cs"/>
              </a:rPr>
              <a:t>حمل ونقل تا محل بی </a:t>
            </a:r>
            <a:r>
              <a:rPr lang="fa-IR" sz="4000" b="1" dirty="0" smtClean="0">
                <a:cs typeface="+mj-cs"/>
              </a:rPr>
              <a:t>خطرسازی:</a:t>
            </a:r>
            <a:endParaRPr lang="fa-IR" sz="4000" b="1" dirty="0">
              <a:cs typeface="+mj-cs"/>
            </a:endParaRPr>
          </a:p>
          <a:p>
            <a:pPr>
              <a:buNone/>
            </a:pPr>
            <a:r>
              <a:rPr lang="fa-IR" sz="4000" b="1" dirty="0">
                <a:cs typeface="+mj-cs"/>
              </a:rPr>
              <a:t>در صورتی که حجم پسماند زياد بوده ويا محل آمايش پسماند تا محل توليد آن فاصله داشته باشد، جهت انتقال </a:t>
            </a:r>
            <a:r>
              <a:rPr lang="fa-IR" sz="4000" b="1" dirty="0" smtClean="0">
                <a:cs typeface="+mj-cs"/>
              </a:rPr>
              <a:t>آنها می </a:t>
            </a:r>
            <a:r>
              <a:rPr lang="fa-IR" sz="4000" b="1" dirty="0">
                <a:cs typeface="+mj-cs"/>
              </a:rPr>
              <a:t>توان از چرخهای دستی که به اين امراختصاص يافته وسطلهايی که برروی آن ثابت شده است استفاده نمود . </a:t>
            </a:r>
            <a:endParaRPr lang="fa-IR" sz="4000" b="1" dirty="0" smtClean="0">
              <a:cs typeface="+mj-cs"/>
            </a:endParaRPr>
          </a:p>
          <a:p>
            <a:pPr>
              <a:buNone/>
            </a:pPr>
            <a:r>
              <a:rPr lang="fa-IR" sz="4000" b="1" dirty="0" smtClean="0">
                <a:cs typeface="+mj-cs"/>
              </a:rPr>
              <a:t>سطل ها </a:t>
            </a:r>
            <a:r>
              <a:rPr lang="fa-IR" sz="4000" b="1" dirty="0">
                <a:cs typeface="+mj-cs"/>
              </a:rPr>
              <a:t>وچرخهای دستی مورد استفاده </a:t>
            </a:r>
            <a:r>
              <a:rPr lang="fa-IR" sz="4000" b="1" dirty="0">
                <a:solidFill>
                  <a:srgbClr val="7030A0"/>
                </a:solidFill>
                <a:cs typeface="+mj-cs"/>
              </a:rPr>
              <a:t>بايد نشت ناپذير بوده وبراساس يک برنامه زمان بندی ضدعفونی وشسته </a:t>
            </a:r>
            <a:r>
              <a:rPr lang="fa-IR" sz="4000" b="1" dirty="0" smtClean="0">
                <a:solidFill>
                  <a:srgbClr val="7030A0"/>
                </a:solidFill>
                <a:cs typeface="+mj-cs"/>
              </a:rPr>
              <a:t>شوند</a:t>
            </a:r>
            <a:r>
              <a:rPr lang="fa-IR" sz="3600" b="1" dirty="0" smtClean="0">
                <a:solidFill>
                  <a:srgbClr val="7030A0"/>
                </a:solidFill>
                <a:cs typeface="+mj-cs"/>
              </a:rPr>
              <a:t>.</a:t>
            </a:r>
            <a:endParaRPr lang="fa-IR" sz="3600" b="1" dirty="0">
              <a:solidFill>
                <a:srgbClr val="7030A0"/>
              </a:solidFill>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rPr>
              <a:t>دفع پسماند های عفونی</a:t>
            </a:r>
            <a:endParaRPr lang="fa-IR" dirty="0">
              <a:solidFill>
                <a:srgbClr val="FF0000"/>
              </a:solidFill>
            </a:endParaRPr>
          </a:p>
        </p:txBody>
      </p:sp>
      <p:sp>
        <p:nvSpPr>
          <p:cNvPr id="3" name="Content Placeholder 2"/>
          <p:cNvSpPr>
            <a:spLocks noGrp="1"/>
          </p:cNvSpPr>
          <p:nvPr>
            <p:ph idx="1"/>
          </p:nvPr>
        </p:nvSpPr>
        <p:spPr>
          <a:xfrm>
            <a:off x="0" y="1285860"/>
            <a:ext cx="8929718" cy="5143536"/>
          </a:xfrm>
        </p:spPr>
        <p:txBody>
          <a:bodyPr/>
          <a:lstStyle/>
          <a:p>
            <a:pPr>
              <a:buNone/>
            </a:pPr>
            <a:r>
              <a:rPr lang="fa-IR" b="1" dirty="0" smtClean="0">
                <a:solidFill>
                  <a:srgbClr val="660066"/>
                </a:solidFill>
              </a:rPr>
              <a:t>5</a:t>
            </a:r>
            <a:r>
              <a:rPr lang="fa-IR" sz="3600" b="1" dirty="0" smtClean="0">
                <a:solidFill>
                  <a:srgbClr val="660066"/>
                </a:solidFill>
              </a:rPr>
              <a:t>– مرحله </a:t>
            </a:r>
            <a:r>
              <a:rPr lang="fa-IR" sz="3600" b="1" dirty="0">
                <a:solidFill>
                  <a:srgbClr val="660066"/>
                </a:solidFill>
              </a:rPr>
              <a:t>بی خطر سازی </a:t>
            </a:r>
            <a:r>
              <a:rPr lang="fa-IR" sz="3600" b="1" dirty="0" smtClean="0">
                <a:solidFill>
                  <a:srgbClr val="660066"/>
                </a:solidFill>
              </a:rPr>
              <a:t>(آمایش )</a:t>
            </a:r>
          </a:p>
          <a:p>
            <a:pPr>
              <a:buNone/>
            </a:pPr>
            <a:r>
              <a:rPr lang="fa-IR" sz="3600" b="1" dirty="0">
                <a:solidFill>
                  <a:srgbClr val="660066"/>
                </a:solidFill>
              </a:rPr>
              <a:t>۱- اتوکلاو </a:t>
            </a:r>
            <a:r>
              <a:rPr lang="fa-IR" sz="3600" b="1" dirty="0" smtClean="0">
                <a:solidFill>
                  <a:srgbClr val="660066"/>
                </a:solidFill>
              </a:rPr>
              <a:t>کردن(90 دقیقه 121 درجه یا 30دقیقه 134)</a:t>
            </a:r>
          </a:p>
          <a:p>
            <a:pPr>
              <a:buNone/>
            </a:pPr>
            <a:r>
              <a:rPr lang="fa-IR" sz="3600" b="1" dirty="0" smtClean="0">
                <a:solidFill>
                  <a:srgbClr val="660066"/>
                </a:solidFill>
              </a:rPr>
              <a:t>2- سوزاندن</a:t>
            </a:r>
          </a:p>
          <a:p>
            <a:pPr>
              <a:buNone/>
            </a:pPr>
            <a:r>
              <a:rPr lang="fa-IR" sz="3600" b="1" dirty="0" smtClean="0">
                <a:solidFill>
                  <a:srgbClr val="660066"/>
                </a:solidFill>
              </a:rPr>
              <a:t>3- گندزدایی </a:t>
            </a:r>
            <a:r>
              <a:rPr lang="fa-IR" sz="3600" b="1" dirty="0">
                <a:solidFill>
                  <a:srgbClr val="660066"/>
                </a:solidFill>
              </a:rPr>
              <a:t>شيميایی با آب ژاول یا ساولن </a:t>
            </a:r>
            <a:r>
              <a:rPr lang="fa-IR" sz="3600" b="1" dirty="0" smtClean="0">
                <a:solidFill>
                  <a:srgbClr val="660066"/>
                </a:solidFill>
              </a:rPr>
              <a:t>(ستریميد </a:t>
            </a:r>
            <a:r>
              <a:rPr lang="en-US" sz="3600" b="1" dirty="0" smtClean="0">
                <a:solidFill>
                  <a:srgbClr val="660066"/>
                </a:solidFill>
              </a:rPr>
              <a:t>(C – </a:t>
            </a:r>
          </a:p>
          <a:p>
            <a:pPr>
              <a:buNone/>
            </a:pPr>
            <a:r>
              <a:rPr lang="fa-IR" sz="3600" b="1" dirty="0" smtClean="0">
                <a:solidFill>
                  <a:srgbClr val="660066"/>
                </a:solidFill>
              </a:rPr>
              <a:t>یا </a:t>
            </a:r>
            <a:r>
              <a:rPr lang="fa-IR" sz="3600" b="1" dirty="0">
                <a:solidFill>
                  <a:srgbClr val="660066"/>
                </a:solidFill>
              </a:rPr>
              <a:t>مواد تجاری مثل </a:t>
            </a:r>
            <a:r>
              <a:rPr lang="fa-IR" sz="3600" b="1" dirty="0" smtClean="0">
                <a:solidFill>
                  <a:srgbClr val="660066"/>
                </a:solidFill>
              </a:rPr>
              <a:t>دکانکس</a:t>
            </a:r>
          </a:p>
          <a:p>
            <a:pPr>
              <a:buNone/>
            </a:pPr>
            <a:r>
              <a:rPr lang="fa-IR" sz="3600" b="1" dirty="0" smtClean="0">
                <a:solidFill>
                  <a:srgbClr val="660066"/>
                </a:solidFill>
              </a:rPr>
              <a:t>4- حرارت </a:t>
            </a:r>
            <a:r>
              <a:rPr lang="fa-IR" sz="3600" b="1" dirty="0">
                <a:solidFill>
                  <a:srgbClr val="660066"/>
                </a:solidFill>
              </a:rPr>
              <a:t>با هوای خشك </a:t>
            </a:r>
            <a:r>
              <a:rPr lang="fa-IR" sz="3600" b="1" dirty="0" smtClean="0">
                <a:solidFill>
                  <a:srgbClr val="660066"/>
                </a:solidFill>
              </a:rPr>
              <a:t>(فور </a:t>
            </a:r>
            <a:r>
              <a:rPr lang="fa-IR" b="1" dirty="0" smtClean="0">
                <a:solidFill>
                  <a:srgbClr val="7030A0"/>
                </a:solidFill>
              </a:rPr>
              <a:t>)</a:t>
            </a:r>
            <a:endParaRPr lang="fa-IR"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7030A0"/>
                </a:solidFill>
              </a:rPr>
              <a:t>تقسيم بندی پسماندهای بيولوژیك و تدابير لازم برای امحاء آنها</a:t>
            </a:r>
            <a:endParaRPr lang="fa-IR" dirty="0">
              <a:solidFill>
                <a:srgbClr val="7030A0"/>
              </a:solidFill>
            </a:endParaRPr>
          </a:p>
        </p:txBody>
      </p:sp>
      <p:sp>
        <p:nvSpPr>
          <p:cNvPr id="3" name="Content Placeholder 2"/>
          <p:cNvSpPr>
            <a:spLocks noGrp="1"/>
          </p:cNvSpPr>
          <p:nvPr>
            <p:ph idx="1"/>
          </p:nvPr>
        </p:nvSpPr>
        <p:spPr>
          <a:xfrm>
            <a:off x="142844" y="1500174"/>
            <a:ext cx="8858312" cy="5072098"/>
          </a:xfrm>
        </p:spPr>
        <p:txBody>
          <a:bodyPr>
            <a:noAutofit/>
          </a:bodyPr>
          <a:lstStyle/>
          <a:p>
            <a:pPr>
              <a:buNone/>
            </a:pPr>
            <a:r>
              <a:rPr lang="fa-IR" b="1" dirty="0" smtClean="0"/>
              <a:t>۱</a:t>
            </a:r>
            <a:r>
              <a:rPr lang="fa-IR" sz="3600" b="1" dirty="0" smtClean="0"/>
              <a:t>-پسماندهای نوک تيزوبرنده</a:t>
            </a:r>
          </a:p>
          <a:p>
            <a:pPr>
              <a:buNone/>
            </a:pPr>
            <a:r>
              <a:rPr lang="fa-IR" sz="3600" b="1" dirty="0" smtClean="0"/>
              <a:t>۲-پی پت ها</a:t>
            </a:r>
          </a:p>
          <a:p>
            <a:pPr>
              <a:buNone/>
            </a:pPr>
            <a:r>
              <a:rPr lang="fa-IR" sz="3600" b="1" dirty="0" smtClean="0"/>
              <a:t>۳- پسماندهای ميکروبی</a:t>
            </a:r>
          </a:p>
          <a:p>
            <a:pPr>
              <a:buNone/>
            </a:pPr>
            <a:r>
              <a:rPr lang="fa-IR" sz="3600" b="1" dirty="0" smtClean="0">
                <a:solidFill>
                  <a:srgbClr val="660066"/>
                </a:solidFill>
                <a:cs typeface="+mj-cs"/>
              </a:rPr>
              <a:t>*لوله </a:t>
            </a:r>
            <a:r>
              <a:rPr lang="fa-IR" sz="3600" b="1" dirty="0">
                <a:solidFill>
                  <a:srgbClr val="660066"/>
                </a:solidFill>
                <a:cs typeface="+mj-cs"/>
              </a:rPr>
              <a:t>های يکبار مصرف حاوی لخته خون و پسماندهای مايع ميکروبی را بايد قبل از وارد کردن به فاضلاب، يا </a:t>
            </a:r>
            <a:r>
              <a:rPr lang="fa-IR" sz="3600" b="1" dirty="0" smtClean="0">
                <a:solidFill>
                  <a:srgbClr val="660066"/>
                </a:solidFill>
                <a:cs typeface="+mj-cs"/>
              </a:rPr>
              <a:t>استريل کرد </a:t>
            </a:r>
            <a:r>
              <a:rPr lang="fa-IR" sz="3600" b="1" dirty="0">
                <a:solidFill>
                  <a:srgbClr val="660066"/>
                </a:solidFill>
                <a:cs typeface="+mj-cs"/>
              </a:rPr>
              <a:t>و يا بوسيله گندزدايی شيميايی </a:t>
            </a:r>
            <a:r>
              <a:rPr lang="fa-IR" sz="3600" b="1" dirty="0" smtClean="0">
                <a:solidFill>
                  <a:srgbClr val="660066"/>
                </a:solidFill>
                <a:cs typeface="+mj-cs"/>
              </a:rPr>
              <a:t>(سفيد کننده خانگی با رقت10/ 1 به </a:t>
            </a:r>
            <a:r>
              <a:rPr lang="fa-IR" sz="3600" b="1" dirty="0">
                <a:solidFill>
                  <a:srgbClr val="660066"/>
                </a:solidFill>
                <a:cs typeface="+mj-cs"/>
              </a:rPr>
              <a:t>مدت حداقل يک ساعت </a:t>
            </a:r>
            <a:r>
              <a:rPr lang="fa-IR" sz="3600" b="1" dirty="0" smtClean="0">
                <a:solidFill>
                  <a:srgbClr val="660066"/>
                </a:solidFill>
                <a:cs typeface="+mj-cs"/>
              </a:rPr>
              <a:t>بی </a:t>
            </a:r>
            <a:r>
              <a:rPr lang="fa-IR" sz="3600" b="1" dirty="0">
                <a:solidFill>
                  <a:srgbClr val="660066"/>
                </a:solidFill>
                <a:cs typeface="+mj-cs"/>
              </a:rPr>
              <a:t>اثر نمود .</a:t>
            </a:r>
            <a:endParaRPr lang="fa-IR" sz="3600" b="1" dirty="0" smtClean="0">
              <a:solidFill>
                <a:srgbClr val="660066"/>
              </a:solidFill>
              <a:cs typeface="+mj-cs"/>
            </a:endParaRPr>
          </a:p>
          <a:p>
            <a:pPr>
              <a:buNone/>
            </a:pPr>
            <a:endParaRPr lang="fa-IR" sz="2800" b="1" dirty="0">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785818"/>
          </a:xfrm>
        </p:spPr>
        <p:txBody>
          <a:bodyPr>
            <a:noAutofit/>
          </a:bodyPr>
          <a:lstStyle/>
          <a:p>
            <a:r>
              <a:rPr lang="fa-IR" sz="4800" b="1" dirty="0" smtClean="0">
                <a:solidFill>
                  <a:srgbClr val="C00000"/>
                </a:solidFill>
              </a:rPr>
              <a:t>  </a:t>
            </a:r>
            <a:r>
              <a:rPr lang="fa-IR" sz="4800" b="1" dirty="0" smtClean="0">
                <a:solidFill>
                  <a:srgbClr val="FF0000"/>
                </a:solidFill>
              </a:rPr>
              <a:t>تعاریف و اصطلاحات</a:t>
            </a:r>
            <a:endParaRPr lang="fa-IR" sz="4800" dirty="0">
              <a:solidFill>
                <a:srgbClr val="FF0000"/>
              </a:solidFill>
            </a:endParaRPr>
          </a:p>
        </p:txBody>
      </p:sp>
      <p:sp>
        <p:nvSpPr>
          <p:cNvPr id="3" name="Content Placeholder 2"/>
          <p:cNvSpPr>
            <a:spLocks noGrp="1"/>
          </p:cNvSpPr>
          <p:nvPr>
            <p:ph idx="1"/>
          </p:nvPr>
        </p:nvSpPr>
        <p:spPr>
          <a:xfrm>
            <a:off x="457200" y="1600200"/>
            <a:ext cx="8229600" cy="5114948"/>
          </a:xfrm>
        </p:spPr>
        <p:txBody>
          <a:bodyPr>
            <a:normAutofit/>
          </a:bodyPr>
          <a:lstStyle/>
          <a:p>
            <a:pPr>
              <a:buNone/>
            </a:pPr>
            <a:r>
              <a:rPr lang="fa-IR" b="1" dirty="0" smtClean="0">
                <a:solidFill>
                  <a:srgbClr val="FFFF00"/>
                </a:solidFill>
                <a:cs typeface="+mj-cs"/>
              </a:rPr>
              <a:t>*</a:t>
            </a:r>
            <a:r>
              <a:rPr lang="fa-IR" b="1" dirty="0" smtClean="0">
                <a:solidFill>
                  <a:srgbClr val="C00000"/>
                </a:solidFill>
                <a:cs typeface="+mj-cs"/>
              </a:rPr>
              <a:t>آلودگی زدایی</a:t>
            </a:r>
            <a:r>
              <a:rPr lang="en-US" b="1" dirty="0">
                <a:solidFill>
                  <a:srgbClr val="C00000"/>
                </a:solidFill>
                <a:cs typeface="+mj-cs"/>
              </a:rPr>
              <a:t> (Decontamination) </a:t>
            </a:r>
            <a:r>
              <a:rPr lang="fa-IR" b="1" dirty="0" smtClean="0">
                <a:solidFill>
                  <a:srgbClr val="C00000"/>
                </a:solidFill>
                <a:cs typeface="+mj-cs"/>
              </a:rPr>
              <a:t>: </a:t>
            </a:r>
          </a:p>
          <a:p>
            <a:pPr>
              <a:buNone/>
            </a:pPr>
            <a:r>
              <a:rPr lang="fa-IR" b="1" dirty="0" smtClean="0">
                <a:solidFill>
                  <a:srgbClr val="C00000"/>
                </a:solidFill>
                <a:cs typeface="+mj-cs"/>
              </a:rPr>
              <a:t>فرآيندی </a:t>
            </a:r>
            <a:r>
              <a:rPr lang="fa-IR" b="1" dirty="0">
                <a:solidFill>
                  <a:srgbClr val="C00000"/>
                </a:solidFill>
                <a:cs typeface="+mj-cs"/>
              </a:rPr>
              <a:t>است که باعث حذف ويا کشتن </a:t>
            </a:r>
            <a:r>
              <a:rPr lang="fa-IR" b="1" dirty="0" smtClean="0">
                <a:solidFill>
                  <a:srgbClr val="C00000"/>
                </a:solidFill>
                <a:cs typeface="+mj-cs"/>
              </a:rPr>
              <a:t>ميکروارگانيسم ها </a:t>
            </a:r>
            <a:r>
              <a:rPr lang="fa-IR" b="1" dirty="0">
                <a:solidFill>
                  <a:srgbClr val="C00000"/>
                </a:solidFill>
                <a:cs typeface="+mj-cs"/>
              </a:rPr>
              <a:t>می گردد . اين اصطلاح در موارد حذف ويا خنثی سازی مواد شيميايی ومواد </a:t>
            </a:r>
            <a:r>
              <a:rPr lang="fa-IR" b="1" dirty="0" smtClean="0">
                <a:solidFill>
                  <a:srgbClr val="C00000"/>
                </a:solidFill>
                <a:cs typeface="+mj-cs"/>
              </a:rPr>
              <a:t>پرتوزای </a:t>
            </a:r>
            <a:r>
              <a:rPr lang="fa-IR" b="1" dirty="0">
                <a:solidFill>
                  <a:srgbClr val="C00000"/>
                </a:solidFill>
                <a:cs typeface="+mj-cs"/>
              </a:rPr>
              <a:t>خطرناك نيز </a:t>
            </a:r>
            <a:r>
              <a:rPr lang="fa-IR" b="1" dirty="0" smtClean="0">
                <a:solidFill>
                  <a:srgbClr val="C00000"/>
                </a:solidFill>
                <a:cs typeface="+mj-cs"/>
              </a:rPr>
              <a:t>به کارگرفته </a:t>
            </a:r>
            <a:r>
              <a:rPr lang="fa-IR" b="1" dirty="0">
                <a:solidFill>
                  <a:srgbClr val="C00000"/>
                </a:solidFill>
                <a:cs typeface="+mj-cs"/>
              </a:rPr>
              <a:t>می </a:t>
            </a:r>
            <a:r>
              <a:rPr lang="fa-IR" b="1" dirty="0" smtClean="0">
                <a:solidFill>
                  <a:srgbClr val="C00000"/>
                </a:solidFill>
                <a:cs typeface="+mj-cs"/>
              </a:rPr>
              <a:t>شود.</a:t>
            </a:r>
          </a:p>
          <a:p>
            <a:pPr>
              <a:buNone/>
            </a:pPr>
            <a:endParaRPr lang="fa-IR" sz="800" dirty="0" smtClean="0">
              <a:solidFill>
                <a:srgbClr val="C00000"/>
              </a:solidFill>
            </a:endParaRPr>
          </a:p>
          <a:p>
            <a:pPr>
              <a:buNone/>
            </a:pPr>
            <a:r>
              <a:rPr lang="fa-IR" b="1" dirty="0" smtClean="0">
                <a:solidFill>
                  <a:srgbClr val="7030A0"/>
                </a:solidFill>
                <a:cs typeface="+mj-cs"/>
              </a:rPr>
              <a:t>*آمایش یا بی خطر سازی</a:t>
            </a:r>
            <a:r>
              <a:rPr lang="en-US" b="1" dirty="0" smtClean="0">
                <a:solidFill>
                  <a:srgbClr val="7030A0"/>
                </a:solidFill>
                <a:cs typeface="+mj-cs"/>
              </a:rPr>
              <a:t> (Treatment)</a:t>
            </a:r>
            <a:r>
              <a:rPr lang="fa-IR" b="1" dirty="0" smtClean="0">
                <a:solidFill>
                  <a:srgbClr val="7030A0"/>
                </a:solidFill>
                <a:cs typeface="+mj-cs"/>
              </a:rPr>
              <a:t> : </a:t>
            </a:r>
          </a:p>
          <a:p>
            <a:pPr>
              <a:buNone/>
            </a:pPr>
            <a:r>
              <a:rPr lang="fa-IR" b="1" dirty="0" smtClean="0">
                <a:solidFill>
                  <a:srgbClr val="7030A0"/>
                </a:solidFill>
                <a:cs typeface="+mj-cs"/>
              </a:rPr>
              <a:t>شامل </a:t>
            </a:r>
            <a:r>
              <a:rPr lang="fa-IR" b="1" dirty="0">
                <a:solidFill>
                  <a:srgbClr val="7030A0"/>
                </a:solidFill>
                <a:cs typeface="+mj-cs"/>
              </a:rPr>
              <a:t>فرآيندی است که باعث کاهش ميکروارگانيسمها </a:t>
            </a:r>
            <a:r>
              <a:rPr lang="fa-IR" b="1" dirty="0" smtClean="0">
                <a:solidFill>
                  <a:srgbClr val="7030A0"/>
                </a:solidFill>
                <a:cs typeface="+mj-cs"/>
              </a:rPr>
              <a:t>تا حدی </a:t>
            </a:r>
            <a:r>
              <a:rPr lang="fa-IR" b="1" dirty="0">
                <a:solidFill>
                  <a:srgbClr val="7030A0"/>
                </a:solidFill>
                <a:cs typeface="+mj-cs"/>
              </a:rPr>
              <a:t>می شودکه نتواند باعث بروز بيماری گردد و اقداماتی که ويژگی خطرناك بودن پسماند پزشکی را </a:t>
            </a:r>
            <a:r>
              <a:rPr lang="fa-IR" b="1" dirty="0" smtClean="0">
                <a:solidFill>
                  <a:srgbClr val="7030A0"/>
                </a:solidFill>
                <a:cs typeface="+mj-cs"/>
              </a:rPr>
              <a:t>رفع مينمايد</a:t>
            </a:r>
            <a:r>
              <a:rPr lang="fa-IR" b="1" dirty="0" smtClean="0">
                <a:cs typeface="+mj-cs"/>
              </a:rPr>
              <a:t>.</a:t>
            </a:r>
            <a:endParaRPr lang="fa-IR" b="1" dirty="0">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تقسيم بندی پسماندهای بيولوژیك و تدابير لازم برای امحاء آنها</a:t>
            </a:r>
            <a:endParaRPr lang="fa-IR" dirty="0"/>
          </a:p>
        </p:txBody>
      </p:sp>
      <p:sp>
        <p:nvSpPr>
          <p:cNvPr id="3" name="Content Placeholder 2"/>
          <p:cNvSpPr>
            <a:spLocks noGrp="1"/>
          </p:cNvSpPr>
          <p:nvPr>
            <p:ph idx="1"/>
          </p:nvPr>
        </p:nvSpPr>
        <p:spPr>
          <a:xfrm>
            <a:off x="214282" y="1600200"/>
            <a:ext cx="8715436" cy="4900634"/>
          </a:xfrm>
        </p:spPr>
        <p:txBody>
          <a:bodyPr>
            <a:normAutofit lnSpcReduction="10000"/>
          </a:bodyPr>
          <a:lstStyle/>
          <a:p>
            <a:pPr>
              <a:buNone/>
            </a:pPr>
            <a:r>
              <a:rPr lang="fa-IR" b="1" dirty="0" smtClean="0">
                <a:solidFill>
                  <a:schemeClr val="accent6">
                    <a:lumMod val="50000"/>
                  </a:schemeClr>
                </a:solidFill>
              </a:rPr>
              <a:t>۴- دفع پس ماندهای مواد خطرناک زیست محيطی</a:t>
            </a:r>
          </a:p>
          <a:p>
            <a:pPr>
              <a:buNone/>
            </a:pPr>
            <a:r>
              <a:rPr lang="fa-IR" b="1" dirty="0">
                <a:solidFill>
                  <a:schemeClr val="accent6">
                    <a:lumMod val="50000"/>
                  </a:schemeClr>
                </a:solidFill>
                <a:cs typeface="+mj-cs"/>
              </a:rPr>
              <a:t>مواد بيولوژيک مخاطره آميز : نمونه های بيولوژيک مشکوك به داشتن عوامل بيماری زا ، می تواند شامل </a:t>
            </a:r>
            <a:r>
              <a:rPr lang="fa-IR" b="1" dirty="0" smtClean="0">
                <a:solidFill>
                  <a:schemeClr val="accent6">
                    <a:lumMod val="50000"/>
                  </a:schemeClr>
                </a:solidFill>
                <a:cs typeface="+mj-cs"/>
              </a:rPr>
              <a:t>نمونه های </a:t>
            </a:r>
            <a:r>
              <a:rPr lang="fa-IR" b="1" dirty="0">
                <a:solidFill>
                  <a:schemeClr val="accent6">
                    <a:lumMod val="50000"/>
                  </a:schemeClr>
                </a:solidFill>
                <a:cs typeface="+mj-cs"/>
              </a:rPr>
              <a:t>خون، ادرار، مدفوع، خلط، مايع مغزی نخاعی، مايع منی </a:t>
            </a:r>
            <a:r>
              <a:rPr lang="fa-IR" b="1" dirty="0" smtClean="0">
                <a:solidFill>
                  <a:schemeClr val="accent6">
                    <a:lumMod val="50000"/>
                  </a:schemeClr>
                </a:solidFill>
                <a:cs typeface="+mj-cs"/>
              </a:rPr>
              <a:t>و </a:t>
            </a:r>
            <a:r>
              <a:rPr lang="fa-IR" b="1" dirty="0">
                <a:solidFill>
                  <a:schemeClr val="accent6">
                    <a:lumMod val="50000"/>
                  </a:schemeClr>
                </a:solidFill>
                <a:cs typeface="+mj-cs"/>
              </a:rPr>
              <a:t>ديگر مايعات بدن انسان يا حيوان ، بافت های </a:t>
            </a:r>
            <a:r>
              <a:rPr lang="fa-IR" b="1" dirty="0" smtClean="0">
                <a:solidFill>
                  <a:schemeClr val="accent6">
                    <a:lumMod val="50000"/>
                  </a:schemeClr>
                </a:solidFill>
                <a:cs typeface="+mj-cs"/>
              </a:rPr>
              <a:t>مختلف حيوان </a:t>
            </a:r>
            <a:r>
              <a:rPr lang="fa-IR" b="1" dirty="0">
                <a:solidFill>
                  <a:schemeClr val="accent6">
                    <a:lumMod val="50000"/>
                  </a:schemeClr>
                </a:solidFill>
                <a:cs typeface="+mj-cs"/>
              </a:rPr>
              <a:t>آلوده و کليه مواد زايد بيولوژيک باشند </a:t>
            </a:r>
            <a:r>
              <a:rPr lang="fa-IR" b="1" dirty="0" smtClean="0">
                <a:solidFill>
                  <a:schemeClr val="accent6">
                    <a:lumMod val="50000"/>
                  </a:schemeClr>
                </a:solidFill>
                <a:cs typeface="+mj-cs"/>
              </a:rPr>
              <a:t>.</a:t>
            </a:r>
          </a:p>
          <a:p>
            <a:pPr>
              <a:buNone/>
            </a:pPr>
            <a:r>
              <a:rPr lang="fa-IR" b="1" dirty="0" smtClean="0"/>
              <a:t>5- دستکش </a:t>
            </a:r>
            <a:r>
              <a:rPr lang="fa-IR" b="1" dirty="0"/>
              <a:t>آلوده به خون ویا سرم، پنبه آغشته به خون، سواب و اپليکاتور و سر سمپلر آلوده، </a:t>
            </a:r>
            <a:r>
              <a:rPr lang="fa-IR" b="1" dirty="0" smtClean="0"/>
              <a:t>دیسك های </a:t>
            </a:r>
            <a:r>
              <a:rPr lang="fa-IR" b="1" dirty="0"/>
              <a:t>تشخيصی آلوده و </a:t>
            </a:r>
            <a:r>
              <a:rPr lang="fa-IR" b="1" dirty="0" smtClean="0"/>
              <a:t>نظایرآن در کیسه زرد یا اتوکلاو و در کیسه ضخیم سیاه دفع شود.</a:t>
            </a:r>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تقسيم بندی پسماندهای بيولوژیك و تدابير لازم برای امحاء آنها</a:t>
            </a:r>
            <a:endParaRPr lang="fa-IR" dirty="0"/>
          </a:p>
        </p:txBody>
      </p:sp>
      <p:sp>
        <p:nvSpPr>
          <p:cNvPr id="3" name="Content Placeholder 2"/>
          <p:cNvSpPr>
            <a:spLocks noGrp="1"/>
          </p:cNvSpPr>
          <p:nvPr>
            <p:ph idx="1"/>
          </p:nvPr>
        </p:nvSpPr>
        <p:spPr>
          <a:xfrm>
            <a:off x="142844" y="1600200"/>
            <a:ext cx="8786874" cy="4525963"/>
          </a:xfrm>
        </p:spPr>
        <p:txBody>
          <a:bodyPr>
            <a:normAutofit/>
          </a:bodyPr>
          <a:lstStyle/>
          <a:p>
            <a:pPr>
              <a:buNone/>
            </a:pPr>
            <a:r>
              <a:rPr lang="fa-IR" sz="3600" b="1" dirty="0" smtClean="0">
                <a:cs typeface="+mj-cs"/>
              </a:rPr>
              <a:t>6</a:t>
            </a:r>
            <a:r>
              <a:rPr lang="fa-IR" sz="4000" b="1" dirty="0" smtClean="0">
                <a:cs typeface="+mj-cs"/>
              </a:rPr>
              <a:t>-</a:t>
            </a:r>
            <a:r>
              <a:rPr lang="fa-IR" sz="3600" dirty="0" smtClean="0">
                <a:cs typeface="+mj-cs"/>
              </a:rPr>
              <a:t> </a:t>
            </a:r>
            <a:r>
              <a:rPr lang="fa-IR" sz="3600" b="1" dirty="0" smtClean="0">
                <a:cs typeface="+mj-cs"/>
              </a:rPr>
              <a:t>از </a:t>
            </a:r>
            <a:r>
              <a:rPr lang="fa-IR" sz="3600" b="1" dirty="0">
                <a:cs typeface="+mj-cs"/>
              </a:rPr>
              <a:t>آنجا که مدفوع می تواند به عنوان يک منبع مهم ويروس، باکتری و انگل وغيره محسوب شود، معمولاً </a:t>
            </a:r>
            <a:r>
              <a:rPr lang="fa-IR" sz="3600" b="1" dirty="0" smtClean="0">
                <a:cs typeface="+mj-cs"/>
              </a:rPr>
              <a:t>جهت آمايش </a:t>
            </a:r>
            <a:r>
              <a:rPr lang="fa-IR" sz="3600" b="1" dirty="0">
                <a:cs typeface="+mj-cs"/>
              </a:rPr>
              <a:t>نمونه های مدفوع بايد از روش سوزانيدن استفاده شود . بنابراين توصيه می شود بلافاصله پس از انجام آزمايش </a:t>
            </a:r>
            <a:r>
              <a:rPr lang="fa-IR" sz="3600" b="1" dirty="0" smtClean="0">
                <a:cs typeface="+mj-cs"/>
              </a:rPr>
              <a:t>،ظروف </a:t>
            </a:r>
            <a:r>
              <a:rPr lang="fa-IR" sz="3600" b="1" dirty="0">
                <a:cs typeface="+mj-cs"/>
              </a:rPr>
              <a:t>محتوی مدفوع دريک ظرف پلاستيکی با درب محکم وبه </a:t>
            </a:r>
            <a:r>
              <a:rPr lang="fa-IR" sz="3600" b="1" u="sng" dirty="0">
                <a:cs typeface="+mj-cs"/>
              </a:rPr>
              <a:t>رنگ زرد وعلامت خطر زيستی</a:t>
            </a:r>
            <a:r>
              <a:rPr lang="fa-IR" sz="3600" b="1" dirty="0">
                <a:cs typeface="+mj-cs"/>
              </a:rPr>
              <a:t> قرار گيرد </a:t>
            </a:r>
            <a:r>
              <a:rPr lang="fa-IR" sz="3600" b="1" dirty="0" smtClean="0">
                <a:cs typeface="+mj-cs"/>
              </a:rPr>
              <a:t>تابرای مراحل </a:t>
            </a:r>
            <a:r>
              <a:rPr lang="fa-IR" sz="3600" b="1" dirty="0">
                <a:cs typeface="+mj-cs"/>
              </a:rPr>
              <a:t>بعدی آماده گردد.</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439850"/>
          </a:xfrm>
        </p:spPr>
        <p:txBody>
          <a:bodyPr>
            <a:normAutofit/>
          </a:bodyPr>
          <a:lstStyle/>
          <a:p>
            <a:r>
              <a:rPr lang="fa-IR" b="1" dirty="0" smtClean="0">
                <a:solidFill>
                  <a:srgbClr val="FF0000"/>
                </a:solidFill>
              </a:rPr>
              <a:t>تقسيم بندی پسماندهای بيولوژیك و تدابير لازم برای امحاء آنها</a:t>
            </a:r>
            <a:endParaRPr lang="fa-IR" dirty="0">
              <a:solidFill>
                <a:srgbClr val="FF0000"/>
              </a:solidFill>
            </a:endParaRPr>
          </a:p>
        </p:txBody>
      </p:sp>
      <p:sp>
        <p:nvSpPr>
          <p:cNvPr id="3" name="Content Placeholder 2"/>
          <p:cNvSpPr>
            <a:spLocks noGrp="1"/>
          </p:cNvSpPr>
          <p:nvPr>
            <p:ph idx="1"/>
          </p:nvPr>
        </p:nvSpPr>
        <p:spPr>
          <a:xfrm>
            <a:off x="285720" y="1857364"/>
            <a:ext cx="8572560" cy="4714908"/>
          </a:xfrm>
        </p:spPr>
        <p:txBody>
          <a:bodyPr>
            <a:normAutofit/>
          </a:bodyPr>
          <a:lstStyle/>
          <a:p>
            <a:pPr>
              <a:buNone/>
            </a:pPr>
            <a:r>
              <a:rPr lang="fa-IR" sz="4000" b="1" dirty="0" smtClean="0">
                <a:solidFill>
                  <a:srgbClr val="C00000"/>
                </a:solidFill>
                <a:cs typeface="+mj-cs"/>
              </a:rPr>
              <a:t>۷- </a:t>
            </a:r>
            <a:r>
              <a:rPr lang="fa-IR" sz="4000" b="1" dirty="0">
                <a:solidFill>
                  <a:srgbClr val="C00000"/>
                </a:solidFill>
                <a:cs typeface="+mj-cs"/>
              </a:rPr>
              <a:t>پسماندهای کشت </a:t>
            </a:r>
            <a:r>
              <a:rPr lang="fa-IR" sz="4000" b="1" dirty="0" smtClean="0">
                <a:solidFill>
                  <a:srgbClr val="C00000"/>
                </a:solidFill>
                <a:cs typeface="+mj-cs"/>
              </a:rPr>
              <a:t>بافت</a:t>
            </a:r>
          </a:p>
          <a:p>
            <a:pPr>
              <a:buNone/>
            </a:pPr>
            <a:r>
              <a:rPr lang="fa-IR" sz="4000" b="1" dirty="0" smtClean="0">
                <a:solidFill>
                  <a:srgbClr val="00B050"/>
                </a:solidFill>
                <a:cs typeface="+mj-cs"/>
              </a:rPr>
              <a:t>8-پسماندهای </a:t>
            </a:r>
            <a:r>
              <a:rPr lang="fa-IR" sz="4000" b="1" dirty="0">
                <a:solidFill>
                  <a:srgbClr val="00B050"/>
                </a:solidFill>
                <a:cs typeface="+mj-cs"/>
              </a:rPr>
              <a:t>بخش </a:t>
            </a:r>
            <a:r>
              <a:rPr lang="fa-IR" sz="4000" b="1" dirty="0" smtClean="0">
                <a:solidFill>
                  <a:srgbClr val="00B050"/>
                </a:solidFill>
                <a:cs typeface="+mj-cs"/>
              </a:rPr>
              <a:t>آناتومی</a:t>
            </a:r>
          </a:p>
          <a:p>
            <a:pPr>
              <a:buNone/>
            </a:pPr>
            <a:r>
              <a:rPr lang="fa-IR" sz="4000" b="1" dirty="0" smtClean="0">
                <a:cs typeface="+mj-cs"/>
              </a:rPr>
              <a:t>9- </a:t>
            </a:r>
            <a:r>
              <a:rPr lang="fa-IR" sz="4000" b="1" dirty="0">
                <a:cs typeface="+mj-cs"/>
              </a:rPr>
              <a:t>پسماند های آسيب شناسی </a:t>
            </a:r>
            <a:r>
              <a:rPr lang="fa-IR" sz="4000" b="1" dirty="0" smtClean="0">
                <a:cs typeface="+mj-cs"/>
              </a:rPr>
              <a:t>تشریحی</a:t>
            </a:r>
          </a:p>
          <a:p>
            <a:pPr>
              <a:buNone/>
            </a:pPr>
            <a:r>
              <a:rPr lang="fa-IR" sz="4000" b="1" dirty="0" smtClean="0">
                <a:solidFill>
                  <a:srgbClr val="7030A0"/>
                </a:solidFill>
                <a:cs typeface="+mj-cs"/>
              </a:rPr>
              <a:t>10- شيشه </a:t>
            </a:r>
            <a:r>
              <a:rPr lang="fa-IR" sz="4000" b="1" dirty="0">
                <a:solidFill>
                  <a:srgbClr val="7030A0"/>
                </a:solidFill>
                <a:cs typeface="+mj-cs"/>
              </a:rPr>
              <a:t>های شکسته شده غير عفونی</a:t>
            </a:r>
            <a:endParaRPr lang="fa-IR" sz="4000" dirty="0">
              <a:solidFill>
                <a:srgbClr val="7030A0"/>
              </a:solidFill>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FF0000"/>
                </a:solidFill>
              </a:rPr>
              <a:t>تقسيم بندی پسماندهای بيولوژیك و تدابير لازم برای امحاء آنها</a:t>
            </a:r>
            <a:endParaRPr lang="fa-IR" dirty="0">
              <a:solidFill>
                <a:srgbClr val="FF0000"/>
              </a:solidFill>
            </a:endParaRPr>
          </a:p>
        </p:txBody>
      </p:sp>
      <p:sp>
        <p:nvSpPr>
          <p:cNvPr id="3" name="Content Placeholder 2"/>
          <p:cNvSpPr>
            <a:spLocks noGrp="1"/>
          </p:cNvSpPr>
          <p:nvPr>
            <p:ph idx="1"/>
          </p:nvPr>
        </p:nvSpPr>
        <p:spPr>
          <a:xfrm>
            <a:off x="0" y="1500174"/>
            <a:ext cx="9144000" cy="5357826"/>
          </a:xfrm>
        </p:spPr>
        <p:txBody>
          <a:bodyPr>
            <a:normAutofit/>
          </a:bodyPr>
          <a:lstStyle/>
          <a:p>
            <a:pPr>
              <a:buNone/>
            </a:pPr>
            <a:r>
              <a:rPr lang="fa-IR" sz="3600" b="1" dirty="0" smtClean="0">
                <a:solidFill>
                  <a:srgbClr val="660066"/>
                </a:solidFill>
              </a:rPr>
              <a:t>*نمونه </a:t>
            </a:r>
            <a:r>
              <a:rPr lang="fa-IR" sz="3600" b="1" dirty="0">
                <a:solidFill>
                  <a:srgbClr val="660066"/>
                </a:solidFill>
              </a:rPr>
              <a:t>های بافتی فیکس شده در فرمالین :</a:t>
            </a:r>
          </a:p>
          <a:p>
            <a:pPr>
              <a:buNone/>
            </a:pPr>
            <a:r>
              <a:rPr lang="fa-IR" sz="3600" b="1" dirty="0">
                <a:solidFill>
                  <a:srgbClr val="660066"/>
                </a:solidFill>
                <a:cs typeface="+mj-cs"/>
              </a:rPr>
              <a:t>نمونه های بافتی فيکس شده در فرمالين پس از نگهداری به مدت زمان لازم </a:t>
            </a:r>
            <a:r>
              <a:rPr lang="fa-IR" sz="3600" b="1" dirty="0" smtClean="0">
                <a:solidFill>
                  <a:srgbClr val="660066"/>
                </a:solidFill>
                <a:cs typeface="+mj-cs"/>
              </a:rPr>
              <a:t>(حداقل </a:t>
            </a:r>
            <a:r>
              <a:rPr lang="fa-IR" sz="3600" b="1" dirty="0">
                <a:solidFill>
                  <a:srgbClr val="660066"/>
                </a:solidFill>
                <a:cs typeface="+mj-cs"/>
              </a:rPr>
              <a:t>يک ماه </a:t>
            </a:r>
            <a:r>
              <a:rPr lang="fa-IR" sz="3600" b="1" dirty="0" smtClean="0">
                <a:solidFill>
                  <a:srgbClr val="660066"/>
                </a:solidFill>
                <a:cs typeface="+mj-cs"/>
              </a:rPr>
              <a:t>) </a:t>
            </a:r>
            <a:r>
              <a:rPr lang="fa-IR" sz="3600" b="1" dirty="0">
                <a:solidFill>
                  <a:srgbClr val="660066"/>
                </a:solidFill>
                <a:cs typeface="+mj-cs"/>
              </a:rPr>
              <a:t>دريک ظرف </a:t>
            </a:r>
            <a:r>
              <a:rPr lang="fa-IR" sz="3600" b="1" dirty="0" smtClean="0">
                <a:solidFill>
                  <a:srgbClr val="660066"/>
                </a:solidFill>
                <a:cs typeface="+mj-cs"/>
              </a:rPr>
              <a:t>پلاستيکی محکم </a:t>
            </a:r>
            <a:r>
              <a:rPr lang="fa-IR" sz="3600" b="1" dirty="0">
                <a:solidFill>
                  <a:srgbClr val="660066"/>
                </a:solidFill>
                <a:cs typeface="+mj-cs"/>
              </a:rPr>
              <a:t>با رعايت رنگ مورد تصويب در کشور </a:t>
            </a:r>
            <a:r>
              <a:rPr lang="fa-IR" sz="3600" b="1" dirty="0" smtClean="0">
                <a:solidFill>
                  <a:srgbClr val="660066"/>
                </a:solidFill>
                <a:cs typeface="+mj-cs"/>
              </a:rPr>
              <a:t>(معمولا</a:t>
            </a:r>
            <a:r>
              <a:rPr lang="fa-IR" sz="3600" b="1" dirty="0">
                <a:solidFill>
                  <a:srgbClr val="660066"/>
                </a:solidFill>
                <a:cs typeface="+mj-cs"/>
              </a:rPr>
              <a:t>" زرد </a:t>
            </a:r>
            <a:r>
              <a:rPr lang="fa-IR" sz="3600" b="1" dirty="0" smtClean="0">
                <a:solidFill>
                  <a:srgbClr val="660066"/>
                </a:solidFill>
                <a:cs typeface="+mj-cs"/>
              </a:rPr>
              <a:t>رنگ) وعلامت </a:t>
            </a:r>
            <a:r>
              <a:rPr lang="fa-IR" sz="3600" b="1" dirty="0">
                <a:solidFill>
                  <a:srgbClr val="660066"/>
                </a:solidFill>
                <a:cs typeface="+mj-cs"/>
              </a:rPr>
              <a:t>خطر زيستی جهت بسته بندی </a:t>
            </a:r>
            <a:r>
              <a:rPr lang="fa-IR" sz="3600" b="1" dirty="0" smtClean="0">
                <a:solidFill>
                  <a:srgbClr val="660066"/>
                </a:solidFill>
                <a:cs typeface="+mj-cs"/>
              </a:rPr>
              <a:t>وبرچسب گذاری </a:t>
            </a:r>
            <a:r>
              <a:rPr lang="fa-IR" sz="3600" b="1" dirty="0">
                <a:solidFill>
                  <a:srgbClr val="660066"/>
                </a:solidFill>
                <a:cs typeface="+mj-cs"/>
              </a:rPr>
              <a:t>آماده دفع می </a:t>
            </a:r>
            <a:r>
              <a:rPr lang="fa-IR" sz="3600" b="1" dirty="0" smtClean="0">
                <a:solidFill>
                  <a:srgbClr val="660066"/>
                </a:solidFill>
                <a:cs typeface="+mj-cs"/>
              </a:rPr>
              <a:t>گردد.چنانچه </a:t>
            </a:r>
            <a:r>
              <a:rPr lang="fa-IR" sz="3600" b="1" dirty="0">
                <a:solidFill>
                  <a:srgbClr val="660066"/>
                </a:solidFill>
                <a:cs typeface="+mj-cs"/>
              </a:rPr>
              <a:t>نمونه اتوپسی يا اعضای بدن باشد بر اساس موازين شرعی عمل شود</a:t>
            </a:r>
            <a:r>
              <a:rPr lang="fa-IR" sz="3600" b="1" dirty="0" smtClean="0">
                <a:solidFill>
                  <a:srgbClr val="660066"/>
                </a:solidFill>
                <a:cs typeface="+mj-cs"/>
              </a:rPr>
              <a:t>.</a:t>
            </a:r>
            <a:endParaRPr lang="fa-IR" sz="3600" b="1" dirty="0">
              <a:solidFill>
                <a:srgbClr val="660066"/>
              </a:solidFill>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FF0000"/>
                </a:solidFill>
              </a:rPr>
              <a:t>تقسيم بندی پسماندهای بيولوژیك و تدابير لازم برای امحاء آنها</a:t>
            </a:r>
            <a:endParaRPr lang="fa-IR" dirty="0"/>
          </a:p>
        </p:txBody>
      </p:sp>
      <p:sp>
        <p:nvSpPr>
          <p:cNvPr id="3" name="Content Placeholder 2"/>
          <p:cNvSpPr>
            <a:spLocks noGrp="1"/>
          </p:cNvSpPr>
          <p:nvPr>
            <p:ph idx="1"/>
          </p:nvPr>
        </p:nvSpPr>
        <p:spPr>
          <a:xfrm>
            <a:off x="285720" y="1428736"/>
            <a:ext cx="8572560" cy="5072098"/>
          </a:xfrm>
        </p:spPr>
        <p:txBody>
          <a:bodyPr>
            <a:normAutofit lnSpcReduction="10000"/>
          </a:bodyPr>
          <a:lstStyle/>
          <a:p>
            <a:pPr>
              <a:buNone/>
            </a:pPr>
            <a:r>
              <a:rPr lang="fa-IR" sz="3600" b="1" dirty="0" smtClean="0">
                <a:solidFill>
                  <a:srgbClr val="00B050"/>
                </a:solidFill>
              </a:rPr>
              <a:t>* بلوکهای پارافینی :</a:t>
            </a:r>
          </a:p>
          <a:p>
            <a:pPr>
              <a:buNone/>
            </a:pPr>
            <a:r>
              <a:rPr lang="fa-IR" sz="3600" b="1" dirty="0" smtClean="0">
                <a:solidFill>
                  <a:srgbClr val="00B050"/>
                </a:solidFill>
              </a:rPr>
              <a:t>     پس از طی مدت زمان تعيين شده برای نگهداری ،مطابق دستورالعمل آزمايشگاه مرجع سلامت در کيسه زباله ريخته شده و دفع گردند.</a:t>
            </a:r>
          </a:p>
          <a:p>
            <a:pPr>
              <a:buNone/>
            </a:pPr>
            <a:r>
              <a:rPr lang="fa-IR" sz="3600" b="1" dirty="0" smtClean="0">
                <a:solidFill>
                  <a:srgbClr val="FF0000"/>
                </a:solidFill>
              </a:rPr>
              <a:t>* لامهای سیتولوژی و پاتولوژی:</a:t>
            </a:r>
          </a:p>
          <a:p>
            <a:pPr>
              <a:buNone/>
            </a:pPr>
            <a:r>
              <a:rPr lang="fa-IR" sz="3600" b="1" dirty="0" smtClean="0">
                <a:solidFill>
                  <a:srgbClr val="FF0000"/>
                </a:solidFill>
              </a:rPr>
              <a:t>پس از طی مدت زمان تعيين شده جهت نگهداری در دستورالعمل فوق در محفظه ايمن ريخته شده و پس از اينکه سه چهارم محفظه پر شد به طريق بهداشتی دفع گردند.</a:t>
            </a:r>
          </a:p>
          <a:p>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22" name="Picture 2" descr="H:\pp\new\orchid.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800" b="1" dirty="0" smtClean="0"/>
              <a:t>هدف ازدفع صحیح پسماندهای آزمایشگاهی</a:t>
            </a:r>
            <a:endParaRPr lang="fa-IR" sz="4800" b="1" dirty="0"/>
          </a:p>
        </p:txBody>
      </p:sp>
      <p:sp>
        <p:nvSpPr>
          <p:cNvPr id="3" name="Content Placeholder 2"/>
          <p:cNvSpPr>
            <a:spLocks noGrp="1"/>
          </p:cNvSpPr>
          <p:nvPr>
            <p:ph idx="1"/>
          </p:nvPr>
        </p:nvSpPr>
        <p:spPr>
          <a:xfrm>
            <a:off x="142844" y="1600200"/>
            <a:ext cx="9001156" cy="4972072"/>
          </a:xfrm>
        </p:spPr>
        <p:txBody>
          <a:bodyPr/>
          <a:lstStyle/>
          <a:p>
            <a:pPr algn="ctr">
              <a:buNone/>
            </a:pPr>
            <a:endParaRPr lang="fa-IR" b="1" dirty="0" smtClean="0">
              <a:solidFill>
                <a:srgbClr val="FF0000"/>
              </a:solidFill>
              <a:cs typeface="+mj-cs"/>
            </a:endParaRPr>
          </a:p>
          <a:p>
            <a:pPr algn="ctr">
              <a:buNone/>
            </a:pPr>
            <a:r>
              <a:rPr lang="fa-IR" sz="4800" b="1" dirty="0" smtClean="0">
                <a:solidFill>
                  <a:srgbClr val="C00000"/>
                </a:solidFill>
                <a:cs typeface="+mj-cs"/>
              </a:rPr>
              <a:t>پیشگیری ازآلودگی محیط زیست ،مدیریت ایمن وصحیح پسماندها درمراحل (جداسازی- بی خطرسازی- جمع آوری- بسته بندی- حمل و نقل ودفع)</a:t>
            </a:r>
          </a:p>
          <a:p>
            <a:pPr algn="ctr"/>
            <a:endParaRPr lang="fa-IR" dirty="0">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latin typeface="Comic Sans MS" pitchFamily="66" charset="0"/>
              </a:rPr>
              <a:t>مدیریت پسماندها</a:t>
            </a:r>
            <a:endParaRPr lang="fa-IR" dirty="0">
              <a:solidFill>
                <a:srgbClr val="FF0000"/>
              </a:solidFill>
            </a:endParaRPr>
          </a:p>
        </p:txBody>
      </p:sp>
      <p:sp>
        <p:nvSpPr>
          <p:cNvPr id="3" name="Content Placeholder 2"/>
          <p:cNvSpPr>
            <a:spLocks noGrp="1"/>
          </p:cNvSpPr>
          <p:nvPr>
            <p:ph idx="1"/>
          </p:nvPr>
        </p:nvSpPr>
        <p:spPr>
          <a:xfrm>
            <a:off x="214282" y="1357298"/>
            <a:ext cx="8715436" cy="5214974"/>
          </a:xfrm>
        </p:spPr>
        <p:txBody>
          <a:bodyPr>
            <a:normAutofit/>
          </a:bodyPr>
          <a:lstStyle/>
          <a:p>
            <a:pPr>
              <a:lnSpc>
                <a:spcPct val="150000"/>
              </a:lnSpc>
            </a:pPr>
            <a:r>
              <a:rPr lang="fa-IR" sz="4000" b="1" dirty="0">
                <a:solidFill>
                  <a:srgbClr val="FF0000"/>
                </a:solidFill>
                <a:latin typeface="Comic Sans MS" pitchFamily="66" charset="0"/>
                <a:cs typeface="+mj-cs"/>
              </a:rPr>
              <a:t>چهار اولویت در مدیریت پسماندها خطرناک</a:t>
            </a:r>
            <a:r>
              <a:rPr lang="fa-IR" sz="4000" b="1" dirty="0" smtClean="0">
                <a:solidFill>
                  <a:srgbClr val="FF0000"/>
                </a:solidFill>
                <a:latin typeface="Comic Sans MS" pitchFamily="66" charset="0"/>
                <a:cs typeface="+mj-cs"/>
              </a:rPr>
              <a:t>:</a:t>
            </a:r>
          </a:p>
          <a:p>
            <a:pPr lvl="1">
              <a:lnSpc>
                <a:spcPct val="150000"/>
              </a:lnSpc>
              <a:buFontTx/>
              <a:buChar char="–"/>
            </a:pPr>
            <a:r>
              <a:rPr lang="fa-IR" sz="3600" b="1" dirty="0" smtClean="0">
                <a:latin typeface="Comic Sans MS" pitchFamily="66" charset="0"/>
              </a:rPr>
              <a:t>ایجاد حداقل ممکن پسماند </a:t>
            </a:r>
          </a:p>
          <a:p>
            <a:pPr lvl="1">
              <a:lnSpc>
                <a:spcPct val="150000"/>
              </a:lnSpc>
              <a:buFontTx/>
              <a:buChar char="–"/>
            </a:pPr>
            <a:r>
              <a:rPr lang="fa-IR" sz="3600" b="1" dirty="0" smtClean="0">
                <a:solidFill>
                  <a:srgbClr val="00B0F0"/>
                </a:solidFill>
                <a:latin typeface="Comic Sans MS" pitchFamily="66" charset="0"/>
              </a:rPr>
              <a:t>کاهش سمیت پسماندها با جدا سازی</a:t>
            </a:r>
          </a:p>
          <a:p>
            <a:pPr lvl="1">
              <a:lnSpc>
                <a:spcPct val="150000"/>
              </a:lnSpc>
              <a:buFontTx/>
              <a:buChar char="–"/>
            </a:pPr>
            <a:r>
              <a:rPr lang="fa-IR" sz="3600" b="1" dirty="0" smtClean="0">
                <a:solidFill>
                  <a:srgbClr val="7030A0"/>
                </a:solidFill>
                <a:latin typeface="Comic Sans MS" pitchFamily="66" charset="0"/>
              </a:rPr>
              <a:t>حداقل پتانسیل آسیب به محیط زیست</a:t>
            </a:r>
          </a:p>
          <a:p>
            <a:pPr lvl="1">
              <a:lnSpc>
                <a:spcPct val="150000"/>
              </a:lnSpc>
              <a:buFontTx/>
              <a:buChar char="–"/>
            </a:pPr>
            <a:r>
              <a:rPr lang="fa-IR" sz="3600" b="1" dirty="0" smtClean="0">
                <a:solidFill>
                  <a:srgbClr val="00B050"/>
                </a:solidFill>
                <a:latin typeface="Comic Sans MS" pitchFamily="66" charset="0"/>
              </a:rPr>
              <a:t>کاهش ریسک مواجهه افراد</a:t>
            </a:r>
            <a:endParaRPr lang="fa-IR" sz="3200"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پسماندهای آزمایشگاه</a:t>
            </a:r>
            <a:endParaRPr lang="fa-IR" dirty="0"/>
          </a:p>
        </p:txBody>
      </p:sp>
      <p:sp>
        <p:nvSpPr>
          <p:cNvPr id="3" name="Content Placeholder 2"/>
          <p:cNvSpPr>
            <a:spLocks noGrp="1"/>
          </p:cNvSpPr>
          <p:nvPr>
            <p:ph idx="1"/>
          </p:nvPr>
        </p:nvSpPr>
        <p:spPr>
          <a:xfrm>
            <a:off x="285720" y="1600200"/>
            <a:ext cx="8572560" cy="4829196"/>
          </a:xfrm>
        </p:spPr>
        <p:txBody>
          <a:bodyPr>
            <a:normAutofit/>
          </a:bodyPr>
          <a:lstStyle/>
          <a:p>
            <a:r>
              <a:rPr lang="fa-IR" sz="3600" b="1" dirty="0" smtClean="0">
                <a:solidFill>
                  <a:srgbClr val="00B050"/>
                </a:solidFill>
              </a:rPr>
              <a:t>پسماندهای بی خطر</a:t>
            </a:r>
          </a:p>
          <a:p>
            <a:r>
              <a:rPr lang="fa-IR" sz="3600" b="1" dirty="0" smtClean="0">
                <a:solidFill>
                  <a:srgbClr val="FF0000"/>
                </a:solidFill>
              </a:rPr>
              <a:t>پسماندهای عفونی</a:t>
            </a:r>
          </a:p>
          <a:p>
            <a:r>
              <a:rPr lang="fa-IR" sz="3600" b="1" dirty="0" smtClean="0">
                <a:solidFill>
                  <a:schemeClr val="tx2">
                    <a:lumMod val="60000"/>
                    <a:lumOff val="40000"/>
                  </a:schemeClr>
                </a:solidFill>
              </a:rPr>
              <a:t>پسماندهای تیز و برنده</a:t>
            </a:r>
          </a:p>
          <a:p>
            <a:r>
              <a:rPr lang="fa-IR" sz="3600" b="1" dirty="0" smtClean="0">
                <a:solidFill>
                  <a:schemeClr val="accent5">
                    <a:lumMod val="75000"/>
                  </a:schemeClr>
                </a:solidFill>
              </a:rPr>
              <a:t>پسماندهای شیمیایی</a:t>
            </a:r>
          </a:p>
          <a:p>
            <a:r>
              <a:rPr lang="fa-IR" sz="3600" b="1" dirty="0">
                <a:solidFill>
                  <a:schemeClr val="accent2">
                    <a:lumMod val="75000"/>
                  </a:schemeClr>
                </a:solidFill>
              </a:rPr>
              <a:t>پسماندهای </a:t>
            </a:r>
            <a:r>
              <a:rPr lang="fa-IR" sz="3600" b="1" dirty="0" smtClean="0">
                <a:solidFill>
                  <a:schemeClr val="accent2">
                    <a:lumMod val="75000"/>
                  </a:schemeClr>
                </a:solidFill>
              </a:rPr>
              <a:t>پرتوزا</a:t>
            </a:r>
          </a:p>
          <a:p>
            <a:r>
              <a:rPr lang="fa-IR" sz="3600" b="1" dirty="0">
                <a:solidFill>
                  <a:schemeClr val="accent6">
                    <a:lumMod val="75000"/>
                  </a:schemeClr>
                </a:solidFill>
              </a:rPr>
              <a:t>پسماندهای آسیب شناسی </a:t>
            </a:r>
            <a:r>
              <a:rPr lang="fa-IR" sz="3600" b="1" dirty="0" smtClean="0">
                <a:solidFill>
                  <a:schemeClr val="accent6">
                    <a:lumMod val="75000"/>
                  </a:schemeClr>
                </a:solidFill>
              </a:rPr>
              <a:t>تشریحی</a:t>
            </a:r>
          </a:p>
          <a:p>
            <a:r>
              <a:rPr lang="fa-IR" sz="3600" b="1" dirty="0">
                <a:solidFill>
                  <a:srgbClr val="C00000"/>
                </a:solidFill>
              </a:rPr>
              <a:t>پسماندهای ترکیبی خطرناک</a:t>
            </a:r>
            <a:endParaRPr lang="fa-IR" sz="3600" b="1" dirty="0" smtClean="0">
              <a:solidFill>
                <a:srgbClr val="C00000"/>
              </a:solidFill>
            </a:endParaRPr>
          </a:p>
          <a:p>
            <a:endParaRPr lang="fa-IR" b="1" dirty="0" smtClean="0"/>
          </a:p>
          <a:p>
            <a:endParaRPr lang="fa-IR" b="1" dirty="0" smtClean="0"/>
          </a:p>
          <a:p>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fa-IR" b="1" dirty="0" smtClean="0">
                <a:solidFill>
                  <a:srgbClr val="FF0000"/>
                </a:solidFill>
              </a:rPr>
              <a:t>پسماندهای پزشکی</a:t>
            </a:r>
            <a:endParaRPr lang="fa-IR" dirty="0">
              <a:solidFill>
                <a:srgbClr val="FF0000"/>
              </a:solidFill>
            </a:endParaRPr>
          </a:p>
        </p:txBody>
      </p:sp>
      <p:sp>
        <p:nvSpPr>
          <p:cNvPr id="3" name="Content Placeholder 2"/>
          <p:cNvSpPr>
            <a:spLocks noGrp="1"/>
          </p:cNvSpPr>
          <p:nvPr>
            <p:ph idx="1"/>
          </p:nvPr>
        </p:nvSpPr>
        <p:spPr>
          <a:xfrm>
            <a:off x="214282" y="1214422"/>
            <a:ext cx="8643998" cy="5357850"/>
          </a:xfrm>
        </p:spPr>
        <p:txBody>
          <a:bodyPr>
            <a:normAutofit/>
          </a:bodyPr>
          <a:lstStyle/>
          <a:p>
            <a:pPr algn="just">
              <a:buNone/>
            </a:pPr>
            <a:endParaRPr lang="fa-IR" sz="1500" b="1" dirty="0" smtClean="0"/>
          </a:p>
          <a:p>
            <a:pPr algn="just">
              <a:buNone/>
            </a:pPr>
            <a:endParaRPr lang="fa-IR" b="1" dirty="0" smtClean="0">
              <a:solidFill>
                <a:srgbClr val="006600"/>
              </a:solidFill>
            </a:endParaRPr>
          </a:p>
          <a:p>
            <a:pPr algn="just">
              <a:buNone/>
            </a:pPr>
            <a:endParaRPr lang="fa-IR" sz="1800" b="1" dirty="0" smtClean="0">
              <a:solidFill>
                <a:srgbClr val="006600"/>
              </a:solidFill>
            </a:endParaRPr>
          </a:p>
          <a:p>
            <a:pPr algn="just">
              <a:buNone/>
            </a:pPr>
            <a:r>
              <a:rPr lang="fa-IR" b="1" dirty="0" smtClean="0">
                <a:solidFill>
                  <a:srgbClr val="006600"/>
                </a:solidFill>
              </a:rPr>
              <a:t>1 - پسماندهای بی خطر:</a:t>
            </a:r>
          </a:p>
          <a:p>
            <a:pPr algn="just">
              <a:buNone/>
            </a:pPr>
            <a:r>
              <a:rPr lang="fa-IR" b="1" dirty="0" smtClean="0">
                <a:solidFill>
                  <a:srgbClr val="660066"/>
                </a:solidFill>
              </a:rPr>
              <a:t>شامل کاغذ، دستمال که خطرات اساسی و زیان باری برای سلامت ندارند در سطل زباله با کیسه آبی قرارمی گیرند، برچسب غیرعفونی خورده و به عنوان زباله های خانگی توسط شهرداری دفع می گردد.</a:t>
            </a:r>
            <a:endParaRPr lang="fa-IR" b="1" dirty="0">
              <a:solidFill>
                <a:srgbClr val="66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C00000"/>
                </a:solidFill>
              </a:rPr>
              <a:t/>
            </a:r>
            <a:br>
              <a:rPr lang="fa-IR" b="1" dirty="0" smtClean="0">
                <a:solidFill>
                  <a:srgbClr val="C00000"/>
                </a:solidFill>
              </a:rPr>
            </a:br>
            <a:r>
              <a:rPr lang="fa-IR" b="1" dirty="0" smtClean="0">
                <a:solidFill>
                  <a:srgbClr val="C00000"/>
                </a:solidFill>
              </a:rPr>
              <a:t>پسماندهای پزشکی</a:t>
            </a:r>
            <a:br>
              <a:rPr lang="fa-IR" b="1" dirty="0" smtClean="0">
                <a:solidFill>
                  <a:srgbClr val="C00000"/>
                </a:solidFill>
              </a:rPr>
            </a:br>
            <a:endParaRPr lang="fa-IR" dirty="0">
              <a:solidFill>
                <a:srgbClr val="C00000"/>
              </a:solidFill>
            </a:endParaRPr>
          </a:p>
        </p:txBody>
      </p:sp>
      <p:sp>
        <p:nvSpPr>
          <p:cNvPr id="3" name="Content Placeholder 2"/>
          <p:cNvSpPr>
            <a:spLocks noGrp="1"/>
          </p:cNvSpPr>
          <p:nvPr>
            <p:ph idx="1"/>
          </p:nvPr>
        </p:nvSpPr>
        <p:spPr>
          <a:xfrm>
            <a:off x="142844" y="1357298"/>
            <a:ext cx="8858312" cy="5214974"/>
          </a:xfrm>
        </p:spPr>
        <p:txBody>
          <a:bodyPr>
            <a:normAutofit/>
          </a:bodyPr>
          <a:lstStyle/>
          <a:p>
            <a:pPr>
              <a:buNone/>
            </a:pPr>
            <a:r>
              <a:rPr lang="fa-IR" b="1" dirty="0" smtClean="0">
                <a:solidFill>
                  <a:srgbClr val="FF0000"/>
                </a:solidFill>
              </a:rPr>
              <a:t>2 : پسماندهای عفونی:</a:t>
            </a:r>
          </a:p>
          <a:p>
            <a:pPr>
              <a:buNone/>
            </a:pPr>
            <a:r>
              <a:rPr lang="fa-IR" sz="3500" b="1" dirty="0" smtClean="0">
                <a:solidFill>
                  <a:srgbClr val="C00000"/>
                </a:solidFill>
                <a:cs typeface="+mj-cs"/>
              </a:rPr>
              <a:t>آن دسته از پسماندهای آزمایشگاهی که آلوده به یک عامل میکروبی باشند و منشاء آلودگی گردند.</a:t>
            </a:r>
          </a:p>
          <a:p>
            <a:pPr>
              <a:buNone/>
            </a:pPr>
            <a:r>
              <a:rPr lang="fa-IR" b="1" dirty="0" smtClean="0">
                <a:solidFill>
                  <a:srgbClr val="C00000"/>
                </a:solidFill>
              </a:rPr>
              <a:t>الف ) خون - سرم - ادرار و مایعات بدن که در داخل فاضلاب ریخته می شوند. </a:t>
            </a:r>
          </a:p>
          <a:p>
            <a:pPr>
              <a:buNone/>
            </a:pPr>
            <a:r>
              <a:rPr lang="fa-IR" b="1" dirty="0" smtClean="0">
                <a:solidFill>
                  <a:srgbClr val="C00000"/>
                </a:solidFill>
              </a:rPr>
              <a:t> </a:t>
            </a:r>
            <a:r>
              <a:rPr lang="fa-IR" b="1" dirty="0" smtClean="0">
                <a:solidFill>
                  <a:srgbClr val="7030A0"/>
                </a:solidFill>
              </a:rPr>
              <a:t>ب) محیط های کشت- لیوان های یکبارمصرف و قوطی های مدفوع و ... که داخل کیسه های زباله زرد رنگ ریخته شده برچسب عفونی زده شده و به مرکز جمع آوری زباله برای اتوکلاو و سپس دفع توسط شهرداری ارسال می گردد.</a:t>
            </a:r>
          </a:p>
          <a:p>
            <a:endParaRPr lang="fa-IR"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rPr>
              <a:t>پسماندهای پزشکی</a:t>
            </a:r>
            <a:endParaRPr lang="fa-IR" dirty="0">
              <a:solidFill>
                <a:srgbClr val="FF0000"/>
              </a:solidFill>
            </a:endParaRPr>
          </a:p>
        </p:txBody>
      </p:sp>
      <p:sp>
        <p:nvSpPr>
          <p:cNvPr id="3" name="Content Placeholder 2"/>
          <p:cNvSpPr>
            <a:spLocks noGrp="1"/>
          </p:cNvSpPr>
          <p:nvPr>
            <p:ph idx="1"/>
          </p:nvPr>
        </p:nvSpPr>
        <p:spPr>
          <a:xfrm>
            <a:off x="142844" y="1428736"/>
            <a:ext cx="8858312" cy="5214974"/>
          </a:xfrm>
        </p:spPr>
        <p:txBody>
          <a:bodyPr/>
          <a:lstStyle/>
          <a:p>
            <a:pPr>
              <a:buNone/>
            </a:pPr>
            <a:r>
              <a:rPr lang="fa-IR" b="1" dirty="0" smtClean="0"/>
              <a:t>3 - </a:t>
            </a:r>
            <a:r>
              <a:rPr lang="fa-IR" b="1" dirty="0" smtClean="0">
                <a:solidFill>
                  <a:srgbClr val="FF0000"/>
                </a:solidFill>
              </a:rPr>
              <a:t>پسماندهای تیز و برنده :</a:t>
            </a:r>
          </a:p>
          <a:p>
            <a:pPr>
              <a:buNone/>
            </a:pPr>
            <a:r>
              <a:rPr lang="fa-IR" dirty="0" smtClean="0">
                <a:solidFill>
                  <a:srgbClr val="FF0000"/>
                </a:solidFill>
              </a:rPr>
              <a:t> </a:t>
            </a:r>
            <a:r>
              <a:rPr lang="fa-IR" b="1" dirty="0" smtClean="0">
                <a:solidFill>
                  <a:srgbClr val="002060"/>
                </a:solidFill>
                <a:cs typeface="+mj-cs"/>
              </a:rPr>
              <a:t>شامل آن دسته از مواد هستند که به علت شکل و سختی آنها موجب آسیب جدی و پارگی اعضای بدن می گردند.</a:t>
            </a:r>
            <a:r>
              <a:rPr lang="fa-IR" b="1" dirty="0" smtClean="0">
                <a:solidFill>
                  <a:srgbClr val="002060"/>
                </a:solidFill>
              </a:rPr>
              <a:t>سرسوزن شیشه های شکسته تیغه اسکالپل و ... </a:t>
            </a:r>
          </a:p>
          <a:p>
            <a:pPr>
              <a:buNone/>
            </a:pPr>
            <a:r>
              <a:rPr lang="fa-IR" b="1" dirty="0" smtClean="0">
                <a:solidFill>
                  <a:srgbClr val="FF0000"/>
                </a:solidFill>
              </a:rPr>
              <a:t>الف - داخل ظرف مقاوم </a:t>
            </a:r>
            <a:r>
              <a:rPr lang="en-US" b="1" dirty="0" smtClean="0">
                <a:solidFill>
                  <a:srgbClr val="FF0000"/>
                </a:solidFill>
              </a:rPr>
              <a:t> </a:t>
            </a:r>
            <a:r>
              <a:rPr lang="en-US" b="1" dirty="0" err="1" smtClean="0">
                <a:solidFill>
                  <a:srgbClr val="FF0000"/>
                </a:solidFill>
                <a:cs typeface="+mj-cs"/>
              </a:rPr>
              <a:t>Safty</a:t>
            </a:r>
            <a:r>
              <a:rPr lang="en-US" b="1" dirty="0" smtClean="0">
                <a:solidFill>
                  <a:srgbClr val="FF0000"/>
                </a:solidFill>
                <a:cs typeface="+mj-cs"/>
              </a:rPr>
              <a:t> Box</a:t>
            </a:r>
            <a:r>
              <a:rPr lang="fa-IR" b="1" dirty="0" smtClean="0">
                <a:solidFill>
                  <a:srgbClr val="FF0000"/>
                </a:solidFill>
              </a:rPr>
              <a:t>ریخته می شود.</a:t>
            </a:r>
          </a:p>
          <a:p>
            <a:pPr>
              <a:buNone/>
            </a:pPr>
            <a:r>
              <a:rPr lang="fa-IR" b="1" dirty="0" smtClean="0">
                <a:solidFill>
                  <a:srgbClr val="00B050"/>
                </a:solidFill>
              </a:rPr>
              <a:t>ب - پس از پرشدن حداکثر 3/4 از کل ظرف مقاوم درب آن بسته می شود.</a:t>
            </a:r>
          </a:p>
          <a:p>
            <a:pPr>
              <a:buNone/>
            </a:pPr>
            <a:r>
              <a:rPr lang="fa-IR" b="1" dirty="0" smtClean="0">
                <a:solidFill>
                  <a:schemeClr val="accent1">
                    <a:lumMod val="50000"/>
                  </a:schemeClr>
                </a:solidFill>
              </a:rPr>
              <a:t>ج- با رعایت مسائل ایمنی به مرکز جمع آوری زباله جهت اتوکلاو و دفع ارسال می گردد.</a:t>
            </a:r>
            <a:endParaRPr lang="fa-IR" dirty="0">
              <a:solidFill>
                <a:schemeClr val="accent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TotalTime>
  <Words>2383</Words>
  <Application>Microsoft Office PowerPoint</Application>
  <PresentationFormat>On-screen Show (4:3)</PresentationFormat>
  <Paragraphs>170</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Photo Editor Photo</vt:lpstr>
      <vt:lpstr>مدیریت پسماند واصول دفع صحیح پسماندهای آزمایشگاهی</vt:lpstr>
      <vt:lpstr>   تعاریف و اصطلاحات</vt:lpstr>
      <vt:lpstr>  تعاریف و اصطلاحات</vt:lpstr>
      <vt:lpstr>هدف ازدفع صحیح پسماندهای آزمایشگاهی</vt:lpstr>
      <vt:lpstr>مدیریت پسماندها</vt:lpstr>
      <vt:lpstr>پسماندهای آزمایشگاه</vt:lpstr>
      <vt:lpstr>پسماندهای پزشکی</vt:lpstr>
      <vt:lpstr> پسماندهای پزشکی </vt:lpstr>
      <vt:lpstr>پسماندهای پزشکی</vt:lpstr>
      <vt:lpstr>پسماندهای پزشکی</vt:lpstr>
      <vt:lpstr>پسماندهای پزشکی</vt:lpstr>
      <vt:lpstr>پسماندهای شیمیایی ودارویی</vt:lpstr>
      <vt:lpstr>پسماندهای شیمیایی ودارویی</vt:lpstr>
      <vt:lpstr>پسماندهای شیمیایی ودارویی</vt:lpstr>
      <vt:lpstr> مدیریت پسماندها </vt:lpstr>
      <vt:lpstr>برنامه مدیریت پسماند</vt:lpstr>
      <vt:lpstr>برنامه مدیریت پسماند</vt:lpstr>
      <vt:lpstr>برنامه مدیریت پسماند</vt:lpstr>
      <vt:lpstr>برنامه مدیریت پسماند</vt:lpstr>
      <vt:lpstr>برنامه مدیریت پسماند</vt:lpstr>
      <vt:lpstr>PowerPoint Presentation</vt:lpstr>
      <vt:lpstr>مدیریت پسماند های عفونی</vt:lpstr>
      <vt:lpstr>مدیریت پسماند های عفونی</vt:lpstr>
      <vt:lpstr>مدیریت پسماند های عفونی</vt:lpstr>
      <vt:lpstr>PowerPoint Presentation</vt:lpstr>
      <vt:lpstr>مدیریت پسماند های عفونی</vt:lpstr>
      <vt:lpstr>مدیریت پسماند های عفونی</vt:lpstr>
      <vt:lpstr>دفع پسماند های عفونی</vt:lpstr>
      <vt:lpstr>تقسيم بندی پسماندهای بيولوژیك و تدابير لازم برای امحاء آنها</vt:lpstr>
      <vt:lpstr>تقسيم بندی پسماندهای بيولوژیك و تدابير لازم برای امحاء آنها</vt:lpstr>
      <vt:lpstr>تقسيم بندی پسماندهای بيولوژیك و تدابير لازم برای امحاء آنها</vt:lpstr>
      <vt:lpstr>تقسيم بندی پسماندهای بيولوژیك و تدابير لازم برای امحاء آنها</vt:lpstr>
      <vt:lpstr>تقسيم بندی پسماندهای بيولوژیك و تدابير لازم برای امحاء آنها</vt:lpstr>
      <vt:lpstr>تقسيم بندی پسماندهای بيولوژیك و تدابير لازم برای امحاء آنها</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famtech</cp:lastModifiedBy>
  <cp:revision>114</cp:revision>
  <dcterms:created xsi:type="dcterms:W3CDTF">2017-11-11T08:25:24Z</dcterms:created>
  <dcterms:modified xsi:type="dcterms:W3CDTF">2018-12-12T04:08:07Z</dcterms:modified>
</cp:coreProperties>
</file>