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92"/>
  </p:notesMasterIdLst>
  <p:sldIdLst>
    <p:sldId id="257" r:id="rId2"/>
    <p:sldId id="611" r:id="rId3"/>
    <p:sldId id="624" r:id="rId4"/>
    <p:sldId id="693" r:id="rId5"/>
    <p:sldId id="623" r:id="rId6"/>
    <p:sldId id="612" r:id="rId7"/>
    <p:sldId id="694" r:id="rId8"/>
    <p:sldId id="625" r:id="rId9"/>
    <p:sldId id="613" r:id="rId10"/>
    <p:sldId id="614" r:id="rId11"/>
    <p:sldId id="615" r:id="rId12"/>
    <p:sldId id="695" r:id="rId13"/>
    <p:sldId id="616" r:id="rId14"/>
    <p:sldId id="617" r:id="rId15"/>
    <p:sldId id="626" r:id="rId16"/>
    <p:sldId id="627" r:id="rId17"/>
    <p:sldId id="696" r:id="rId18"/>
    <p:sldId id="697" r:id="rId19"/>
    <p:sldId id="629" r:id="rId20"/>
    <p:sldId id="630" r:id="rId21"/>
    <p:sldId id="658" r:id="rId22"/>
    <p:sldId id="698" r:id="rId23"/>
    <p:sldId id="659" r:id="rId24"/>
    <p:sldId id="715" r:id="rId25"/>
    <p:sldId id="699" r:id="rId26"/>
    <p:sldId id="660" r:id="rId27"/>
    <p:sldId id="700" r:id="rId28"/>
    <p:sldId id="661" r:id="rId29"/>
    <p:sldId id="662" r:id="rId30"/>
    <p:sldId id="663" r:id="rId31"/>
    <p:sldId id="664" r:id="rId32"/>
    <p:sldId id="666" r:id="rId33"/>
    <p:sldId id="667" r:id="rId34"/>
    <p:sldId id="668" r:id="rId35"/>
    <p:sldId id="669" r:id="rId36"/>
    <p:sldId id="671" r:id="rId37"/>
    <p:sldId id="672" r:id="rId38"/>
    <p:sldId id="674" r:id="rId39"/>
    <p:sldId id="675" r:id="rId40"/>
    <p:sldId id="677" r:id="rId41"/>
    <p:sldId id="679" r:id="rId42"/>
    <p:sldId id="680" r:id="rId43"/>
    <p:sldId id="681" r:id="rId44"/>
    <p:sldId id="683" r:id="rId45"/>
    <p:sldId id="716" r:id="rId46"/>
    <p:sldId id="718" r:id="rId47"/>
    <p:sldId id="719" r:id="rId48"/>
    <p:sldId id="750" r:id="rId49"/>
    <p:sldId id="748" r:id="rId50"/>
    <p:sldId id="720" r:id="rId51"/>
    <p:sldId id="722" r:id="rId52"/>
    <p:sldId id="723" r:id="rId53"/>
    <p:sldId id="691" r:id="rId54"/>
    <p:sldId id="731" r:id="rId55"/>
    <p:sldId id="732" r:id="rId56"/>
    <p:sldId id="734" r:id="rId57"/>
    <p:sldId id="733" r:id="rId58"/>
    <p:sldId id="706" r:id="rId59"/>
    <p:sldId id="735" r:id="rId60"/>
    <p:sldId id="736" r:id="rId61"/>
    <p:sldId id="737" r:id="rId62"/>
    <p:sldId id="738" r:id="rId63"/>
    <p:sldId id="739" r:id="rId64"/>
    <p:sldId id="740" r:id="rId65"/>
    <p:sldId id="741" r:id="rId66"/>
    <p:sldId id="742" r:id="rId67"/>
    <p:sldId id="744" r:id="rId68"/>
    <p:sldId id="745" r:id="rId69"/>
    <p:sldId id="746" r:id="rId70"/>
    <p:sldId id="747" r:id="rId71"/>
    <p:sldId id="710" r:id="rId72"/>
    <p:sldId id="714" r:id="rId73"/>
    <p:sldId id="684" r:id="rId74"/>
    <p:sldId id="724" r:id="rId75"/>
    <p:sldId id="725" r:id="rId76"/>
    <p:sldId id="726" r:id="rId77"/>
    <p:sldId id="685" r:id="rId78"/>
    <p:sldId id="727" r:id="rId79"/>
    <p:sldId id="728" r:id="rId80"/>
    <p:sldId id="729" r:id="rId81"/>
    <p:sldId id="730" r:id="rId82"/>
    <p:sldId id="686" r:id="rId83"/>
    <p:sldId id="688" r:id="rId84"/>
    <p:sldId id="689" r:id="rId85"/>
    <p:sldId id="749" r:id="rId86"/>
    <p:sldId id="701" r:id="rId87"/>
    <p:sldId id="702" r:id="rId88"/>
    <p:sldId id="703" r:id="rId89"/>
    <p:sldId id="704" r:id="rId90"/>
    <p:sldId id="705" r:id="rId91"/>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095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46C28167-BD74-4D14-88B3-B83D231DB450}" type="datetimeFigureOut">
              <a:rPr lang="fa-IR" smtClean="0"/>
              <a:pPr/>
              <a:t>05/05/1440</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AF26C05C-247A-42CD-987B-28485D7BA0FD}" type="slidenum">
              <a:rPr lang="fa-IR" smtClean="0"/>
              <a:pPr/>
              <a:t>‹#›</a:t>
            </a:fld>
            <a:endParaRPr lang="fa-IR"/>
          </a:p>
        </p:txBody>
      </p:sp>
    </p:spTree>
    <p:extLst>
      <p:ext uri="{BB962C8B-B14F-4D97-AF65-F5344CB8AC3E}">
        <p14:creationId xmlns:p14="http://schemas.microsoft.com/office/powerpoint/2010/main" val="352734275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9000EC56-194E-41A0-86D7-06796D5F7BBB}" type="datetimeFigureOut">
              <a:rPr lang="fa-IR" smtClean="0"/>
              <a:pPr/>
              <a:t>05/05/1440</a:t>
            </a:fld>
            <a:endParaRPr lang="fa-IR"/>
          </a:p>
        </p:txBody>
      </p:sp>
      <p:sp>
        <p:nvSpPr>
          <p:cNvPr id="17" name="Footer Placeholder 16"/>
          <p:cNvSpPr>
            <a:spLocks noGrp="1"/>
          </p:cNvSpPr>
          <p:nvPr>
            <p:ph type="ftr" sz="quarter" idx="11"/>
          </p:nvPr>
        </p:nvSpPr>
        <p:spPr/>
        <p:txBody>
          <a:bodyPr/>
          <a:lstStyle/>
          <a:p>
            <a:endParaRPr lang="fa-I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FF446C5C-5294-4CC7-B318-B005A801E311}" type="slidenum">
              <a:rPr lang="fa-IR" smtClean="0"/>
              <a:pPr/>
              <a:t>‹#›</a:t>
            </a:fld>
            <a:endParaRPr lang="fa-IR"/>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000EC56-194E-41A0-86D7-06796D5F7BBB}" type="datetimeFigureOut">
              <a:rPr lang="fa-IR" smtClean="0"/>
              <a:pPr/>
              <a:t>05/05/1440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F446C5C-5294-4CC7-B318-B005A801E311}"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000EC56-194E-41A0-86D7-06796D5F7BBB}" type="datetimeFigureOut">
              <a:rPr lang="fa-IR" smtClean="0"/>
              <a:pPr/>
              <a:t>05/05/1440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F446C5C-5294-4CC7-B318-B005A801E311}"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9000EC56-194E-41A0-86D7-06796D5F7BBB}" type="datetimeFigureOut">
              <a:rPr lang="fa-IR" smtClean="0"/>
              <a:pPr/>
              <a:t>05/05/1440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F446C5C-5294-4CC7-B318-B005A801E311}" type="slidenum">
              <a:rPr lang="fa-IR" smtClean="0"/>
              <a:pPr/>
              <a:t>‹#›</a:t>
            </a:fld>
            <a:endParaRPr lang="fa-IR"/>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000EC56-194E-41A0-86D7-06796D5F7BBB}" type="datetimeFigureOut">
              <a:rPr lang="fa-IR" smtClean="0"/>
              <a:pPr/>
              <a:t>05/05/1440</a:t>
            </a:fld>
            <a:endParaRPr lang="fa-IR"/>
          </a:p>
        </p:txBody>
      </p:sp>
      <p:sp>
        <p:nvSpPr>
          <p:cNvPr id="5" name="Footer Placeholder 4"/>
          <p:cNvSpPr>
            <a:spLocks noGrp="1"/>
          </p:cNvSpPr>
          <p:nvPr>
            <p:ph type="ftr" sz="quarter" idx="11"/>
          </p:nvPr>
        </p:nvSpPr>
        <p:spPr>
          <a:xfrm>
            <a:off x="800100" y="6172200"/>
            <a:ext cx="4000500" cy="457200"/>
          </a:xfrm>
        </p:spPr>
        <p:txBody>
          <a:bodyPr/>
          <a:lstStyle/>
          <a:p>
            <a:endParaRPr lang="fa-I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FF446C5C-5294-4CC7-B318-B005A801E311}" type="slidenum">
              <a:rPr lang="fa-IR" smtClean="0"/>
              <a:pPr/>
              <a:t>‹#›</a:t>
            </a:fld>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9000EC56-194E-41A0-86D7-06796D5F7BBB}" type="datetimeFigureOut">
              <a:rPr lang="fa-IR" smtClean="0"/>
              <a:pPr/>
              <a:t>05/05/1440</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FF446C5C-5294-4CC7-B318-B005A801E311}" type="slidenum">
              <a:rPr lang="fa-IR" smtClean="0"/>
              <a:pPr/>
              <a:t>‹#›</a:t>
            </a:fld>
            <a:endParaRPr lang="fa-IR"/>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9000EC56-194E-41A0-86D7-06796D5F7BBB}" type="datetimeFigureOut">
              <a:rPr lang="fa-IR" smtClean="0"/>
              <a:pPr/>
              <a:t>05/05/1440</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FF446C5C-5294-4CC7-B318-B005A801E311}" type="slidenum">
              <a:rPr lang="fa-IR" smtClean="0"/>
              <a:pPr/>
              <a:t>‹#›</a:t>
            </a:fld>
            <a:endParaRPr lang="fa-IR"/>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000EC56-194E-41A0-86D7-06796D5F7BBB}" type="datetimeFigureOut">
              <a:rPr lang="fa-IR" smtClean="0"/>
              <a:pPr/>
              <a:t>05/05/1440</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FF446C5C-5294-4CC7-B318-B005A801E311}" type="slidenum">
              <a:rPr lang="fa-IR" smtClean="0"/>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00EC56-194E-41A0-86D7-06796D5F7BBB}" type="datetimeFigureOut">
              <a:rPr lang="fa-IR" smtClean="0"/>
              <a:pPr/>
              <a:t>05/05/1440</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FF446C5C-5294-4CC7-B318-B005A801E311}"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000EC56-194E-41A0-86D7-06796D5F7BBB}" type="datetimeFigureOut">
              <a:rPr lang="fa-IR" smtClean="0"/>
              <a:pPr/>
              <a:t>05/05/1440</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FF446C5C-5294-4CC7-B318-B005A801E311}" type="slidenum">
              <a:rPr lang="fa-IR" smtClean="0"/>
              <a:pPr/>
              <a:t>‹#›</a:t>
            </a:fld>
            <a:endParaRPr lang="fa-IR"/>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000EC56-194E-41A0-86D7-06796D5F7BBB}" type="datetimeFigureOut">
              <a:rPr lang="fa-IR" smtClean="0"/>
              <a:pPr/>
              <a:t>05/05/1440</a:t>
            </a:fld>
            <a:endParaRPr lang="fa-IR"/>
          </a:p>
        </p:txBody>
      </p:sp>
      <p:sp>
        <p:nvSpPr>
          <p:cNvPr id="6" name="Footer Placeholder 5"/>
          <p:cNvSpPr>
            <a:spLocks noGrp="1"/>
          </p:cNvSpPr>
          <p:nvPr>
            <p:ph type="ftr" sz="quarter" idx="11"/>
          </p:nvPr>
        </p:nvSpPr>
        <p:spPr>
          <a:xfrm>
            <a:off x="914400" y="6172200"/>
            <a:ext cx="3886200" cy="457200"/>
          </a:xfrm>
        </p:spPr>
        <p:txBody>
          <a:bodyPr/>
          <a:lstStyle/>
          <a:p>
            <a:endParaRPr lang="fa-IR"/>
          </a:p>
        </p:txBody>
      </p:sp>
      <p:sp>
        <p:nvSpPr>
          <p:cNvPr id="7" name="Slide Number Placeholder 6"/>
          <p:cNvSpPr>
            <a:spLocks noGrp="1"/>
          </p:cNvSpPr>
          <p:nvPr>
            <p:ph type="sldNum" sz="quarter" idx="12"/>
          </p:nvPr>
        </p:nvSpPr>
        <p:spPr>
          <a:xfrm>
            <a:off x="146304" y="6208776"/>
            <a:ext cx="457200" cy="457200"/>
          </a:xfrm>
        </p:spPr>
        <p:txBody>
          <a:bodyPr/>
          <a:lstStyle/>
          <a:p>
            <a:fld id="{FF446C5C-5294-4CC7-B318-B005A801E311}" type="slidenum">
              <a:rPr lang="fa-IR" smtClean="0"/>
              <a:pPr/>
              <a:t>‹#›</a:t>
            </a:fld>
            <a:endParaRPr lang="fa-IR"/>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9000EC56-194E-41A0-86D7-06796D5F7BBB}" type="datetimeFigureOut">
              <a:rPr lang="fa-IR" smtClean="0"/>
              <a:pPr/>
              <a:t>05/05/1440</a:t>
            </a:fld>
            <a:endParaRPr lang="fa-I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fa-I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FF446C5C-5294-4CC7-B318-B005A801E311}"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4000" kern="1200">
          <a:solidFill>
            <a:schemeClr val="tx2"/>
          </a:solidFill>
          <a:latin typeface="+mj-lt"/>
          <a:ea typeface="+mj-ea"/>
          <a:cs typeface="+mj-cs"/>
        </a:defRPr>
      </a:lvl1pPr>
    </p:titleStyle>
    <p:bodyStyle>
      <a:lvl1pPr marL="274320" indent="-274320" algn="r" rtl="1"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r" rtl="1"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r" rtl="1"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r" rtl="1"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r" rtl="1"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r" rtl="1"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r" rtl="1"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r" rtl="1"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r" rtl="1"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662" y="500042"/>
            <a:ext cx="7772400" cy="1143000"/>
          </a:xfrm>
        </p:spPr>
        <p:txBody>
          <a:bodyPr>
            <a:normAutofit fontScale="90000"/>
          </a:bodyPr>
          <a:lstStyle/>
          <a:p>
            <a:pPr algn="ctr" rtl="0"/>
            <a:r>
              <a:rPr lang="en-US" b="1" dirty="0" smtClean="0">
                <a:solidFill>
                  <a:srgbClr val="FFC000"/>
                </a:solidFill>
                <a:latin typeface="Times New Roman" pitchFamily="18" charset="0"/>
                <a:cs typeface="Times New Roman" pitchFamily="18" charset="0"/>
              </a:rPr>
              <a:t/>
            </a:r>
            <a:br>
              <a:rPr lang="en-US" b="1" dirty="0" smtClean="0">
                <a:solidFill>
                  <a:srgbClr val="FFC000"/>
                </a:solidFill>
                <a:latin typeface="Times New Roman" pitchFamily="18" charset="0"/>
                <a:cs typeface="Times New Roman" pitchFamily="18" charset="0"/>
              </a:rPr>
            </a:br>
            <a:r>
              <a:rPr lang="en-US" b="1" dirty="0" smtClean="0">
                <a:solidFill>
                  <a:srgbClr val="FFC000"/>
                </a:solidFill>
                <a:latin typeface="Times New Roman" pitchFamily="18" charset="0"/>
                <a:cs typeface="Times New Roman" pitchFamily="18" charset="0"/>
              </a:rPr>
              <a:t/>
            </a:r>
            <a:br>
              <a:rPr lang="en-US" b="1" dirty="0" smtClean="0">
                <a:solidFill>
                  <a:srgbClr val="FFC000"/>
                </a:solidFill>
                <a:latin typeface="Times New Roman" pitchFamily="18" charset="0"/>
                <a:cs typeface="Times New Roman" pitchFamily="18" charset="0"/>
              </a:rPr>
            </a:br>
            <a:r>
              <a:rPr lang="en-US" b="1" dirty="0" smtClean="0">
                <a:solidFill>
                  <a:srgbClr val="FFC000"/>
                </a:solidFill>
                <a:latin typeface="Times New Roman" pitchFamily="18" charset="0"/>
                <a:cs typeface="Times New Roman" pitchFamily="18" charset="0"/>
              </a:rPr>
              <a:t/>
            </a:r>
            <a:br>
              <a:rPr lang="en-US" b="1" dirty="0" smtClean="0">
                <a:solidFill>
                  <a:srgbClr val="FFC000"/>
                </a:solidFill>
                <a:latin typeface="Times New Roman" pitchFamily="18" charset="0"/>
                <a:cs typeface="Times New Roman" pitchFamily="18" charset="0"/>
              </a:rPr>
            </a:br>
            <a:r>
              <a:rPr lang="en-US" b="1" dirty="0" smtClean="0">
                <a:solidFill>
                  <a:srgbClr val="FFC000"/>
                </a:solidFill>
                <a:latin typeface="Times New Roman" pitchFamily="18" charset="0"/>
                <a:cs typeface="Times New Roman" pitchFamily="18" charset="0"/>
              </a:rPr>
              <a:t/>
            </a:r>
            <a:br>
              <a:rPr lang="en-US" b="1" dirty="0" smtClean="0">
                <a:solidFill>
                  <a:srgbClr val="FFC000"/>
                </a:solidFill>
                <a:latin typeface="Times New Roman" pitchFamily="18" charset="0"/>
                <a:cs typeface="Times New Roman" pitchFamily="18" charset="0"/>
              </a:rPr>
            </a:br>
            <a:r>
              <a:rPr lang="en-US" b="1" dirty="0" smtClean="0">
                <a:solidFill>
                  <a:srgbClr val="FFC000"/>
                </a:solidFill>
                <a:latin typeface="Times New Roman" pitchFamily="18" charset="0"/>
                <a:cs typeface="Times New Roman" pitchFamily="18" charset="0"/>
              </a:rPr>
              <a:t/>
            </a:r>
            <a:br>
              <a:rPr lang="en-US" b="1" dirty="0" smtClean="0">
                <a:solidFill>
                  <a:srgbClr val="FFC000"/>
                </a:solidFill>
                <a:latin typeface="Times New Roman" pitchFamily="18" charset="0"/>
                <a:cs typeface="Times New Roman" pitchFamily="18" charset="0"/>
              </a:rPr>
            </a:br>
            <a:r>
              <a:rPr lang="en-US" b="1" dirty="0" smtClean="0">
                <a:solidFill>
                  <a:srgbClr val="FFC000"/>
                </a:solidFill>
                <a:latin typeface="Times New Roman" pitchFamily="18" charset="0"/>
                <a:cs typeface="Times New Roman" pitchFamily="18" charset="0"/>
              </a:rPr>
              <a:t/>
            </a:r>
            <a:br>
              <a:rPr lang="en-US" b="1" dirty="0" smtClean="0">
                <a:solidFill>
                  <a:srgbClr val="FFC000"/>
                </a:solidFill>
                <a:latin typeface="Times New Roman" pitchFamily="18" charset="0"/>
                <a:cs typeface="Times New Roman" pitchFamily="18" charset="0"/>
              </a:rPr>
            </a:br>
            <a:r>
              <a:rPr lang="en-US" b="1" dirty="0" smtClean="0">
                <a:solidFill>
                  <a:srgbClr val="FFC000"/>
                </a:solidFill>
                <a:latin typeface="Times New Roman" pitchFamily="18" charset="0"/>
                <a:cs typeface="Times New Roman" pitchFamily="18" charset="0"/>
              </a:rPr>
              <a:t/>
            </a:r>
            <a:br>
              <a:rPr lang="en-US" b="1" dirty="0" smtClean="0">
                <a:solidFill>
                  <a:srgbClr val="FFC000"/>
                </a:solidFill>
                <a:latin typeface="Times New Roman" pitchFamily="18" charset="0"/>
                <a:cs typeface="Times New Roman" pitchFamily="18" charset="0"/>
              </a:rPr>
            </a:br>
            <a:r>
              <a:rPr lang="en-US" b="1" dirty="0" smtClean="0">
                <a:solidFill>
                  <a:srgbClr val="FFC000"/>
                </a:solidFill>
                <a:latin typeface="Times New Roman" pitchFamily="18" charset="0"/>
                <a:cs typeface="Times New Roman" pitchFamily="18" charset="0"/>
              </a:rPr>
              <a:t>Liver and Cardiac Enzymes and Drug Interference</a:t>
            </a:r>
            <a:endParaRPr lang="fa-IR" dirty="0"/>
          </a:p>
        </p:txBody>
      </p:sp>
      <p:sp>
        <p:nvSpPr>
          <p:cNvPr id="3" name="Content Placeholder 2"/>
          <p:cNvSpPr>
            <a:spLocks noGrp="1"/>
          </p:cNvSpPr>
          <p:nvPr>
            <p:ph idx="1"/>
          </p:nvPr>
        </p:nvSpPr>
        <p:spPr>
          <a:xfrm>
            <a:off x="357158" y="1785926"/>
            <a:ext cx="8229600" cy="5072074"/>
          </a:xfrm>
        </p:spPr>
        <p:txBody>
          <a:bodyPr/>
          <a:lstStyle/>
          <a:p>
            <a:pPr algn="ctr" rtl="0"/>
            <a:r>
              <a:rPr lang="en-US" b="1" dirty="0" smtClean="0">
                <a:solidFill>
                  <a:schemeClr val="accent4">
                    <a:lumMod val="40000"/>
                    <a:lumOff val="60000"/>
                  </a:schemeClr>
                </a:solidFill>
                <a:latin typeface="Times New Roman" pitchFamily="18" charset="0"/>
                <a:cs typeface="Times New Roman" pitchFamily="18" charset="0"/>
              </a:rPr>
              <a:t>By</a:t>
            </a:r>
          </a:p>
          <a:p>
            <a:pPr algn="ctr" rtl="0"/>
            <a:endParaRPr lang="en-US" b="1" dirty="0" smtClean="0">
              <a:solidFill>
                <a:schemeClr val="accent4">
                  <a:lumMod val="40000"/>
                  <a:lumOff val="60000"/>
                </a:schemeClr>
              </a:solidFill>
              <a:latin typeface="Times New Roman" pitchFamily="18" charset="0"/>
              <a:cs typeface="Times New Roman" pitchFamily="18" charset="0"/>
            </a:endParaRPr>
          </a:p>
          <a:p>
            <a:pPr algn="ctr" rtl="0"/>
            <a:r>
              <a:rPr lang="en-US" b="1" dirty="0" err="1" smtClean="0">
                <a:solidFill>
                  <a:schemeClr val="accent4">
                    <a:lumMod val="40000"/>
                    <a:lumOff val="60000"/>
                  </a:schemeClr>
                </a:solidFill>
                <a:latin typeface="Times New Roman" pitchFamily="18" charset="0"/>
                <a:cs typeface="Times New Roman" pitchFamily="18" charset="0"/>
              </a:rPr>
              <a:t>Zohreh</a:t>
            </a:r>
            <a:r>
              <a:rPr lang="en-US" b="1" dirty="0" smtClean="0">
                <a:solidFill>
                  <a:schemeClr val="accent4">
                    <a:lumMod val="40000"/>
                    <a:lumOff val="60000"/>
                  </a:schemeClr>
                </a:solidFill>
                <a:latin typeface="Times New Roman" pitchFamily="18" charset="0"/>
                <a:cs typeface="Times New Roman" pitchFamily="18" charset="0"/>
              </a:rPr>
              <a:t> </a:t>
            </a:r>
            <a:r>
              <a:rPr lang="en-US" b="1" dirty="0" err="1" smtClean="0">
                <a:solidFill>
                  <a:schemeClr val="accent4">
                    <a:lumMod val="40000"/>
                    <a:lumOff val="60000"/>
                  </a:schemeClr>
                </a:solidFill>
                <a:latin typeface="Times New Roman" pitchFamily="18" charset="0"/>
                <a:cs typeface="Times New Roman" pitchFamily="18" charset="0"/>
              </a:rPr>
              <a:t>Rahimi</a:t>
            </a:r>
            <a:endParaRPr lang="en-US" b="1" dirty="0" smtClean="0">
              <a:solidFill>
                <a:schemeClr val="accent4">
                  <a:lumMod val="40000"/>
                  <a:lumOff val="60000"/>
                </a:schemeClr>
              </a:solidFill>
              <a:latin typeface="Times New Roman" pitchFamily="18" charset="0"/>
              <a:cs typeface="Times New Roman" pitchFamily="18" charset="0"/>
            </a:endParaRPr>
          </a:p>
          <a:p>
            <a:pPr algn="ctr" rtl="0">
              <a:buNone/>
            </a:pPr>
            <a:endParaRPr lang="en-US" b="1" dirty="0" smtClean="0">
              <a:solidFill>
                <a:schemeClr val="accent4">
                  <a:lumMod val="40000"/>
                  <a:lumOff val="60000"/>
                </a:schemeClr>
              </a:solidFill>
              <a:latin typeface="Times New Roman" pitchFamily="18" charset="0"/>
              <a:cs typeface="Times New Roman" pitchFamily="18" charset="0"/>
            </a:endParaRPr>
          </a:p>
          <a:p>
            <a:pPr algn="ctr" rtl="0"/>
            <a:r>
              <a:rPr lang="en-US" b="1" dirty="0" smtClean="0">
                <a:solidFill>
                  <a:schemeClr val="accent4">
                    <a:lumMod val="40000"/>
                    <a:lumOff val="60000"/>
                  </a:schemeClr>
                </a:solidFill>
                <a:latin typeface="Times New Roman" pitchFamily="18" charset="0"/>
                <a:cs typeface="Times New Roman" pitchFamily="18" charset="0"/>
              </a:rPr>
              <a:t>Professor of Clinical Biochemistry</a:t>
            </a:r>
            <a:endParaRPr lang="fa-IR" b="1" dirty="0">
              <a:solidFill>
                <a:schemeClr val="accent4">
                  <a:lumMod val="40000"/>
                  <a:lumOff val="60000"/>
                </a:schemeClr>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a:xfrm>
            <a:off x="285720" y="6215082"/>
            <a:ext cx="457200" cy="457200"/>
          </a:xfrm>
        </p:spPr>
        <p:txBody>
          <a:bodyPr/>
          <a:lstStyle/>
          <a:p>
            <a:pPr>
              <a:defRPr/>
            </a:pPr>
            <a:r>
              <a:rPr lang="en-US" dirty="0" smtClean="0"/>
              <a:t>1</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51520" y="188640"/>
            <a:ext cx="8712968" cy="6408712"/>
          </a:xfrm>
        </p:spPr>
        <p:txBody>
          <a:bodyPr>
            <a:normAutofit/>
          </a:bodyPr>
          <a:lstStyle/>
          <a:p>
            <a:pPr algn="just" rtl="0"/>
            <a:r>
              <a:rPr lang="en-US" dirty="0" smtClean="0">
                <a:solidFill>
                  <a:schemeClr val="bg1"/>
                </a:solidFill>
              </a:rPr>
              <a:t>High </a:t>
            </a:r>
            <a:r>
              <a:rPr lang="en-US" dirty="0">
                <a:solidFill>
                  <a:schemeClr val="bg1"/>
                </a:solidFill>
              </a:rPr>
              <a:t>AST/ALT ratios suggest advanced alcoholic liver </a:t>
            </a:r>
            <a:r>
              <a:rPr lang="en-US" dirty="0" smtClean="0">
                <a:solidFill>
                  <a:schemeClr val="bg1"/>
                </a:solidFill>
              </a:rPr>
              <a:t>disease. </a:t>
            </a:r>
            <a:r>
              <a:rPr lang="en-US" dirty="0">
                <a:solidFill>
                  <a:schemeClr val="bg1"/>
                </a:solidFill>
              </a:rPr>
              <a:t>It should also be noted that many alcoholics </a:t>
            </a:r>
            <a:r>
              <a:rPr lang="en-US" dirty="0" smtClean="0">
                <a:solidFill>
                  <a:schemeClr val="bg1"/>
                </a:solidFill>
              </a:rPr>
              <a:t>are </a:t>
            </a:r>
            <a:r>
              <a:rPr lang="en-US" dirty="0">
                <a:solidFill>
                  <a:schemeClr val="bg1"/>
                </a:solidFill>
              </a:rPr>
              <a:t>vitamin </a:t>
            </a:r>
            <a:r>
              <a:rPr lang="en-US" dirty="0" smtClean="0">
                <a:solidFill>
                  <a:schemeClr val="bg1"/>
                </a:solidFill>
              </a:rPr>
              <a:t>B6 deficient</a:t>
            </a:r>
            <a:r>
              <a:rPr lang="en-US" dirty="0">
                <a:solidFill>
                  <a:schemeClr val="bg1"/>
                </a:solidFill>
              </a:rPr>
              <a:t>, causing lower rates of synthesis of ALT and </a:t>
            </a:r>
            <a:r>
              <a:rPr lang="en-US" dirty="0" smtClean="0">
                <a:solidFill>
                  <a:schemeClr val="bg1"/>
                </a:solidFill>
              </a:rPr>
              <a:t>suppression </a:t>
            </a:r>
            <a:r>
              <a:rPr lang="en-US" dirty="0">
                <a:solidFill>
                  <a:schemeClr val="bg1"/>
                </a:solidFill>
              </a:rPr>
              <a:t>of existing ALT activity.</a:t>
            </a:r>
          </a:p>
          <a:p>
            <a:pPr algn="just" rtl="0"/>
            <a:endParaRPr lang="en-US" dirty="0" smtClean="0">
              <a:solidFill>
                <a:srgbClr val="FFC000"/>
              </a:solidFill>
            </a:endParaRPr>
          </a:p>
          <a:p>
            <a:pPr algn="just" rtl="0"/>
            <a:r>
              <a:rPr lang="en-US" dirty="0" smtClean="0">
                <a:solidFill>
                  <a:srgbClr val="FFC000"/>
                </a:solidFill>
              </a:rPr>
              <a:t>In </a:t>
            </a:r>
            <a:r>
              <a:rPr lang="en-US" dirty="0">
                <a:solidFill>
                  <a:srgbClr val="FFC000"/>
                </a:solidFill>
              </a:rPr>
              <a:t>chronic hepatocyte injury</a:t>
            </a:r>
            <a:r>
              <a:rPr lang="en-US" dirty="0">
                <a:solidFill>
                  <a:schemeClr val="bg1"/>
                </a:solidFill>
              </a:rPr>
              <a:t>, mainly in cirrhosis, </a:t>
            </a:r>
            <a:r>
              <a:rPr lang="en-US" dirty="0">
                <a:solidFill>
                  <a:srgbClr val="FFC000"/>
                </a:solidFill>
              </a:rPr>
              <a:t>ALT is more </a:t>
            </a:r>
            <a:r>
              <a:rPr lang="en-US" dirty="0" smtClean="0">
                <a:solidFill>
                  <a:srgbClr val="FFC000"/>
                </a:solidFill>
              </a:rPr>
              <a:t>commonly </a:t>
            </a:r>
            <a:r>
              <a:rPr lang="en-US" dirty="0">
                <a:solidFill>
                  <a:srgbClr val="FFC000"/>
                </a:solidFill>
              </a:rPr>
              <a:t>elevated than AST</a:t>
            </a:r>
            <a:r>
              <a:rPr lang="en-US" dirty="0">
                <a:solidFill>
                  <a:schemeClr val="bg1"/>
                </a:solidFill>
              </a:rPr>
              <a:t>; however, as fibrosis progresses, ALT activities </a:t>
            </a:r>
            <a:r>
              <a:rPr lang="en-US" dirty="0" smtClean="0">
                <a:solidFill>
                  <a:schemeClr val="bg1"/>
                </a:solidFill>
              </a:rPr>
              <a:t>typically </a:t>
            </a:r>
            <a:r>
              <a:rPr lang="en-US" dirty="0">
                <a:solidFill>
                  <a:schemeClr val="bg1"/>
                </a:solidFill>
              </a:rPr>
              <a:t>decline, and the ratio of AST to ALT gradually increases, so by </a:t>
            </a:r>
            <a:r>
              <a:rPr lang="en-US" dirty="0" smtClean="0">
                <a:solidFill>
                  <a:schemeClr val="bg1"/>
                </a:solidFill>
              </a:rPr>
              <a:t>the </a:t>
            </a:r>
            <a:r>
              <a:rPr lang="en-US" dirty="0">
                <a:solidFill>
                  <a:schemeClr val="bg1"/>
                </a:solidFill>
              </a:rPr>
              <a:t>time cirrhosis is present, AST is often higher than </a:t>
            </a:r>
            <a:r>
              <a:rPr lang="en-US" dirty="0" smtClean="0">
                <a:solidFill>
                  <a:schemeClr val="bg1"/>
                </a:solidFill>
              </a:rPr>
              <a:t>ALT. </a:t>
            </a:r>
            <a:r>
              <a:rPr lang="en-US" dirty="0">
                <a:solidFill>
                  <a:schemeClr val="bg1"/>
                </a:solidFill>
              </a:rPr>
              <a:t>However, in end-stage cirrhosis, the </a:t>
            </a:r>
            <a:r>
              <a:rPr lang="en-US" dirty="0" smtClean="0">
                <a:solidFill>
                  <a:schemeClr val="bg1"/>
                </a:solidFill>
              </a:rPr>
              <a:t>levels </a:t>
            </a:r>
            <a:r>
              <a:rPr lang="en-US" dirty="0">
                <a:solidFill>
                  <a:schemeClr val="bg1"/>
                </a:solidFill>
              </a:rPr>
              <a:t>of both enzymes generally are not elevated and may be low as the </a:t>
            </a:r>
            <a:r>
              <a:rPr lang="en-US" dirty="0" smtClean="0">
                <a:solidFill>
                  <a:schemeClr val="bg1"/>
                </a:solidFill>
              </a:rPr>
              <a:t>result </a:t>
            </a:r>
            <a:r>
              <a:rPr lang="en-US" dirty="0">
                <a:solidFill>
                  <a:schemeClr val="bg1"/>
                </a:solidFill>
              </a:rPr>
              <a:t>of massive tissue destruction. </a:t>
            </a:r>
          </a:p>
        </p:txBody>
      </p:sp>
    </p:spTree>
    <p:extLst>
      <p:ext uri="{BB962C8B-B14F-4D97-AF65-F5344CB8AC3E}">
        <p14:creationId xmlns:p14="http://schemas.microsoft.com/office/powerpoint/2010/main" val="19805073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79512" y="116632"/>
            <a:ext cx="8784976" cy="6552728"/>
          </a:xfrm>
        </p:spPr>
        <p:txBody>
          <a:bodyPr>
            <a:normAutofit/>
          </a:bodyPr>
          <a:lstStyle/>
          <a:p>
            <a:pPr algn="just" rtl="0"/>
            <a:endParaRPr lang="en-US" dirty="0" smtClean="0">
              <a:solidFill>
                <a:schemeClr val="bg1"/>
              </a:solidFill>
            </a:endParaRPr>
          </a:p>
          <a:p>
            <a:pPr algn="just" rtl="0"/>
            <a:endParaRPr lang="en-US" dirty="0">
              <a:solidFill>
                <a:schemeClr val="bg1"/>
              </a:solidFill>
            </a:endParaRPr>
          </a:p>
          <a:p>
            <a:pPr algn="just" rtl="0"/>
            <a:r>
              <a:rPr lang="en-US" dirty="0" smtClean="0">
                <a:solidFill>
                  <a:schemeClr val="bg1"/>
                </a:solidFill>
              </a:rPr>
              <a:t>Overall</a:t>
            </a:r>
            <a:r>
              <a:rPr lang="en-US" dirty="0">
                <a:solidFill>
                  <a:schemeClr val="bg1"/>
                </a:solidFill>
              </a:rPr>
              <a:t>, </a:t>
            </a:r>
            <a:r>
              <a:rPr lang="en-US" dirty="0">
                <a:solidFill>
                  <a:srgbClr val="FFC000"/>
                </a:solidFill>
              </a:rPr>
              <a:t>ALT activity is more specific for detecting liver disease in </a:t>
            </a:r>
            <a:r>
              <a:rPr lang="en-US" dirty="0" smtClean="0">
                <a:solidFill>
                  <a:srgbClr val="FFC000"/>
                </a:solidFill>
              </a:rPr>
              <a:t>nonalcoholic</a:t>
            </a:r>
            <a:r>
              <a:rPr lang="en-US" dirty="0">
                <a:solidFill>
                  <a:schemeClr val="bg1"/>
                </a:solidFill>
              </a:rPr>
              <a:t>, asymptomatic patients. Mild elevations are often seen in </a:t>
            </a:r>
            <a:r>
              <a:rPr lang="en-US" dirty="0" smtClean="0">
                <a:solidFill>
                  <a:schemeClr val="bg1"/>
                </a:solidFill>
              </a:rPr>
              <a:t>hepatitis </a:t>
            </a:r>
            <a:r>
              <a:rPr lang="en-US" dirty="0">
                <a:solidFill>
                  <a:schemeClr val="bg1"/>
                </a:solidFill>
              </a:rPr>
              <a:t>C infection. AST is used for monitoring therapy with potentially </a:t>
            </a:r>
            <a:r>
              <a:rPr lang="en-US" dirty="0" smtClean="0">
                <a:solidFill>
                  <a:schemeClr val="bg1"/>
                </a:solidFill>
              </a:rPr>
              <a:t>hepatotoxic </a:t>
            </a:r>
            <a:r>
              <a:rPr lang="en-US" dirty="0">
                <a:solidFill>
                  <a:schemeClr val="bg1"/>
                </a:solidFill>
              </a:rPr>
              <a:t>drugs; a result more than three times the upper border of </a:t>
            </a:r>
            <a:r>
              <a:rPr lang="en-US" dirty="0" smtClean="0">
                <a:solidFill>
                  <a:schemeClr val="bg1"/>
                </a:solidFill>
              </a:rPr>
              <a:t>normal </a:t>
            </a:r>
            <a:r>
              <a:rPr lang="en-US" dirty="0">
                <a:solidFill>
                  <a:schemeClr val="bg1"/>
                </a:solidFill>
              </a:rPr>
              <a:t>should </a:t>
            </a:r>
            <a:r>
              <a:rPr lang="en-US" dirty="0" smtClean="0">
                <a:solidFill>
                  <a:schemeClr val="bg1"/>
                </a:solidFill>
              </a:rPr>
              <a:t>signal </a:t>
            </a:r>
            <a:r>
              <a:rPr lang="en-US" dirty="0">
                <a:solidFill>
                  <a:schemeClr val="bg1"/>
                </a:solidFill>
              </a:rPr>
              <a:t>stopping of therapy</a:t>
            </a:r>
            <a:r>
              <a:rPr lang="en-US" dirty="0" smtClean="0">
                <a:solidFill>
                  <a:schemeClr val="bg1"/>
                </a:solidFill>
              </a:rPr>
              <a:t>.</a:t>
            </a:r>
          </a:p>
        </p:txBody>
      </p:sp>
    </p:spTree>
    <p:extLst>
      <p:ext uri="{BB962C8B-B14F-4D97-AF65-F5344CB8AC3E}">
        <p14:creationId xmlns:p14="http://schemas.microsoft.com/office/powerpoint/2010/main" val="38904887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79512" y="188640"/>
            <a:ext cx="8712968" cy="6552728"/>
          </a:xfrm>
        </p:spPr>
        <p:txBody>
          <a:bodyPr/>
          <a:lstStyle/>
          <a:p>
            <a:pPr algn="just" rtl="0"/>
            <a:endParaRPr lang="en-US" dirty="0" smtClean="0">
              <a:solidFill>
                <a:srgbClr val="FFC000"/>
              </a:solidFill>
            </a:endParaRPr>
          </a:p>
          <a:p>
            <a:pPr algn="just" rtl="0"/>
            <a:r>
              <a:rPr lang="en-US" dirty="0" smtClean="0">
                <a:solidFill>
                  <a:srgbClr val="FFC000"/>
                </a:solidFill>
              </a:rPr>
              <a:t>Assays </a:t>
            </a:r>
            <a:r>
              <a:rPr lang="en-US" dirty="0">
                <a:solidFill>
                  <a:srgbClr val="FFC000"/>
                </a:solidFill>
              </a:rPr>
              <a:t>for AST and ALT</a:t>
            </a:r>
          </a:p>
          <a:p>
            <a:pPr algn="just" rtl="0"/>
            <a:endParaRPr lang="en-US" dirty="0" smtClean="0">
              <a:solidFill>
                <a:schemeClr val="bg1"/>
              </a:solidFill>
            </a:endParaRPr>
          </a:p>
          <a:p>
            <a:pPr algn="just" rtl="0"/>
            <a:r>
              <a:rPr lang="en-US" dirty="0" smtClean="0">
                <a:solidFill>
                  <a:schemeClr val="bg1"/>
                </a:solidFill>
              </a:rPr>
              <a:t>Several </a:t>
            </a:r>
            <a:r>
              <a:rPr lang="en-US" dirty="0">
                <a:solidFill>
                  <a:schemeClr val="bg1"/>
                </a:solidFill>
              </a:rPr>
              <a:t>variants of assays can be used with these enzymes. In one, alanine for ALT or aspartate for AST is added to force the reaction to the right, yielding glutamate. Production of the latter is then coupled to the enzyme glutamate dehydrogenase, in the so-called indicator reaction, yielding α-ketoglutarate. In this reaction, nicotinamide adenine dinucleotide (NAD) is converted to NADH (reducing agent derived from NAD), which can be measured as an increase in absorbance at 340 nm. </a:t>
            </a:r>
          </a:p>
          <a:p>
            <a:pPr algn="just" rtl="0"/>
            <a:r>
              <a:rPr lang="en-US" dirty="0">
                <a:solidFill>
                  <a:schemeClr val="bg1"/>
                </a:solidFill>
              </a:rPr>
              <a:t>It is vital that pyridoxal phosphate be present in sufficient quantity to allow these reactions to proceed.</a:t>
            </a:r>
          </a:p>
        </p:txBody>
      </p:sp>
    </p:spTree>
    <p:extLst>
      <p:ext uri="{BB962C8B-B14F-4D97-AF65-F5344CB8AC3E}">
        <p14:creationId xmlns:p14="http://schemas.microsoft.com/office/powerpoint/2010/main" val="4262819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07504" y="188640"/>
            <a:ext cx="8856984" cy="6480720"/>
          </a:xfrm>
        </p:spPr>
        <p:txBody>
          <a:bodyPr>
            <a:normAutofit/>
          </a:bodyPr>
          <a:lstStyle/>
          <a:p>
            <a:pPr algn="just" rtl="0"/>
            <a:r>
              <a:rPr lang="en-US" dirty="0">
                <a:solidFill>
                  <a:srgbClr val="FFC000"/>
                </a:solidFill>
              </a:rPr>
              <a:t>Lactate Dehydrogenase</a:t>
            </a:r>
          </a:p>
          <a:p>
            <a:pPr algn="just" rtl="0"/>
            <a:r>
              <a:rPr lang="en-US" dirty="0">
                <a:solidFill>
                  <a:schemeClr val="bg1"/>
                </a:solidFill>
              </a:rPr>
              <a:t>T</a:t>
            </a:r>
            <a:r>
              <a:rPr lang="en-US" dirty="0" smtClean="0">
                <a:solidFill>
                  <a:schemeClr val="bg1"/>
                </a:solidFill>
              </a:rPr>
              <a:t>his </a:t>
            </a:r>
            <a:r>
              <a:rPr lang="en-US" dirty="0">
                <a:solidFill>
                  <a:schemeClr val="bg1"/>
                </a:solidFill>
              </a:rPr>
              <a:t>cytosolic glycolytic enzyme catalyzes the </a:t>
            </a:r>
            <a:r>
              <a:rPr lang="en-US" dirty="0" smtClean="0">
                <a:solidFill>
                  <a:schemeClr val="bg1"/>
                </a:solidFill>
              </a:rPr>
              <a:t>reversible </a:t>
            </a:r>
            <a:r>
              <a:rPr lang="en-US" dirty="0">
                <a:solidFill>
                  <a:schemeClr val="bg1"/>
                </a:solidFill>
              </a:rPr>
              <a:t>oxidation of lactate to pyruvate. F</a:t>
            </a:r>
            <a:r>
              <a:rPr lang="en-US" dirty="0" smtClean="0">
                <a:solidFill>
                  <a:schemeClr val="bg1"/>
                </a:solidFill>
              </a:rPr>
              <a:t>ive major </a:t>
            </a:r>
            <a:r>
              <a:rPr lang="en-US" dirty="0">
                <a:solidFill>
                  <a:schemeClr val="bg1"/>
                </a:solidFill>
              </a:rPr>
              <a:t>LD isozymes exist, consisting of tetramers of two forms, H and M, </a:t>
            </a:r>
            <a:r>
              <a:rPr lang="en-US" dirty="0" smtClean="0">
                <a:solidFill>
                  <a:schemeClr val="bg1"/>
                </a:solidFill>
              </a:rPr>
              <a:t>the </a:t>
            </a:r>
            <a:r>
              <a:rPr lang="en-US" dirty="0">
                <a:solidFill>
                  <a:schemeClr val="bg1"/>
                </a:solidFill>
              </a:rPr>
              <a:t>former having high affinity for lactate, the latter for pyruvate. </a:t>
            </a:r>
            <a:r>
              <a:rPr lang="en-US" dirty="0" smtClean="0">
                <a:solidFill>
                  <a:schemeClr val="bg1"/>
                </a:solidFill>
              </a:rPr>
              <a:t>Progressing </a:t>
            </a:r>
            <a:r>
              <a:rPr lang="en-US" dirty="0">
                <a:solidFill>
                  <a:schemeClr val="bg1"/>
                </a:solidFill>
              </a:rPr>
              <a:t>from HHHH to MMMM, the five possible isozymes are labeled </a:t>
            </a:r>
            <a:r>
              <a:rPr lang="en-US" dirty="0" smtClean="0">
                <a:solidFill>
                  <a:schemeClr val="bg1"/>
                </a:solidFill>
              </a:rPr>
              <a:t>LD1 to </a:t>
            </a:r>
            <a:r>
              <a:rPr lang="en-US" dirty="0">
                <a:solidFill>
                  <a:schemeClr val="bg1"/>
                </a:solidFill>
              </a:rPr>
              <a:t>LD5. </a:t>
            </a:r>
            <a:r>
              <a:rPr lang="en-US" dirty="0" smtClean="0">
                <a:solidFill>
                  <a:schemeClr val="bg1"/>
                </a:solidFill>
              </a:rPr>
              <a:t>LD1 and LD2 predominate </a:t>
            </a:r>
            <a:r>
              <a:rPr lang="en-US" dirty="0">
                <a:solidFill>
                  <a:schemeClr val="bg1"/>
                </a:solidFill>
              </a:rPr>
              <a:t>in cardiac muscle, kidney, and </a:t>
            </a:r>
            <a:r>
              <a:rPr lang="en-US" dirty="0" smtClean="0">
                <a:solidFill>
                  <a:schemeClr val="bg1"/>
                </a:solidFill>
              </a:rPr>
              <a:t>erythrocytes</a:t>
            </a:r>
            <a:r>
              <a:rPr lang="en-US" dirty="0">
                <a:solidFill>
                  <a:schemeClr val="bg1"/>
                </a:solidFill>
              </a:rPr>
              <a:t>. </a:t>
            </a:r>
            <a:r>
              <a:rPr lang="en-US" dirty="0" smtClean="0">
                <a:solidFill>
                  <a:srgbClr val="FFC000"/>
                </a:solidFill>
              </a:rPr>
              <a:t>LD4 and LD5 are </a:t>
            </a:r>
            <a:r>
              <a:rPr lang="en-US" dirty="0">
                <a:solidFill>
                  <a:srgbClr val="FFC000"/>
                </a:solidFill>
              </a:rPr>
              <a:t>the major isoenzymes in liver and skeletal </a:t>
            </a:r>
            <a:r>
              <a:rPr lang="en-US" dirty="0" smtClean="0">
                <a:solidFill>
                  <a:srgbClr val="FFC000"/>
                </a:solidFill>
              </a:rPr>
              <a:t>muscle</a:t>
            </a:r>
            <a:r>
              <a:rPr lang="en-US" dirty="0">
                <a:solidFill>
                  <a:srgbClr val="FFC000"/>
                </a:solidFill>
              </a:rPr>
              <a:t>. </a:t>
            </a:r>
            <a:endParaRPr lang="en-US" dirty="0" smtClean="0">
              <a:solidFill>
                <a:srgbClr val="FFC000"/>
              </a:solidFill>
            </a:endParaRPr>
          </a:p>
          <a:p>
            <a:pPr algn="just" rtl="0"/>
            <a:r>
              <a:rPr lang="en-US" dirty="0" smtClean="0">
                <a:solidFill>
                  <a:schemeClr val="bg1"/>
                </a:solidFill>
              </a:rPr>
              <a:t>The </a:t>
            </a:r>
            <a:r>
              <a:rPr lang="en-US" dirty="0">
                <a:solidFill>
                  <a:schemeClr val="bg1"/>
                </a:solidFill>
              </a:rPr>
              <a:t>upper reference range limit for total LD activity in serum is </a:t>
            </a:r>
            <a:r>
              <a:rPr lang="en-US" dirty="0" smtClean="0">
                <a:solidFill>
                  <a:schemeClr val="bg1"/>
                </a:solidFill>
              </a:rPr>
              <a:t>around </a:t>
            </a:r>
            <a:r>
              <a:rPr lang="en-US" dirty="0">
                <a:solidFill>
                  <a:schemeClr val="bg1"/>
                </a:solidFill>
              </a:rPr>
              <a:t>150 </a:t>
            </a:r>
            <a:r>
              <a:rPr lang="en-US" dirty="0" smtClean="0">
                <a:solidFill>
                  <a:schemeClr val="bg1"/>
                </a:solidFill>
              </a:rPr>
              <a:t>IU/L. </a:t>
            </a:r>
            <a:r>
              <a:rPr lang="en-US" dirty="0">
                <a:solidFill>
                  <a:srgbClr val="FFC000"/>
                </a:solidFill>
              </a:rPr>
              <a:t>Serum LD levels become elevated in hepatitis</a:t>
            </a:r>
            <a:r>
              <a:rPr lang="en-US" dirty="0">
                <a:solidFill>
                  <a:schemeClr val="bg1"/>
                </a:solidFill>
              </a:rPr>
              <a:t>; often, these increases </a:t>
            </a:r>
            <a:r>
              <a:rPr lang="en-US" dirty="0" smtClean="0">
                <a:solidFill>
                  <a:schemeClr val="bg1"/>
                </a:solidFill>
              </a:rPr>
              <a:t>are </a:t>
            </a:r>
            <a:r>
              <a:rPr lang="en-US" dirty="0">
                <a:solidFill>
                  <a:schemeClr val="bg1"/>
                </a:solidFill>
              </a:rPr>
              <a:t>transient and return to normal by the time of clinical presentation </a:t>
            </a:r>
            <a:r>
              <a:rPr lang="en-US" dirty="0" smtClean="0">
                <a:solidFill>
                  <a:schemeClr val="bg1"/>
                </a:solidFill>
              </a:rPr>
              <a:t> </a:t>
            </a:r>
            <a:r>
              <a:rPr lang="en-US" dirty="0">
                <a:solidFill>
                  <a:schemeClr val="bg1"/>
                </a:solidFill>
              </a:rPr>
              <a:t>because LD </a:t>
            </a:r>
            <a:r>
              <a:rPr lang="en-US" dirty="0" smtClean="0">
                <a:solidFill>
                  <a:schemeClr val="bg1"/>
                </a:solidFill>
              </a:rPr>
              <a:t>isozymes </a:t>
            </a:r>
            <a:r>
              <a:rPr lang="en-US" dirty="0">
                <a:solidFill>
                  <a:schemeClr val="bg1"/>
                </a:solidFill>
              </a:rPr>
              <a:t>originating in liver (</a:t>
            </a:r>
            <a:r>
              <a:rPr lang="en-US" dirty="0" smtClean="0">
                <a:solidFill>
                  <a:srgbClr val="FFC000"/>
                </a:solidFill>
              </a:rPr>
              <a:t>LD4 and </a:t>
            </a:r>
            <a:r>
              <a:rPr lang="en-US" dirty="0">
                <a:solidFill>
                  <a:srgbClr val="FFC000"/>
                </a:solidFill>
              </a:rPr>
              <a:t>LD5</a:t>
            </a:r>
            <a:r>
              <a:rPr lang="en-US" dirty="0">
                <a:solidFill>
                  <a:schemeClr val="bg1"/>
                </a:solidFill>
              </a:rPr>
              <a:t>) have relatively </a:t>
            </a:r>
            <a:r>
              <a:rPr lang="en-US" dirty="0">
                <a:solidFill>
                  <a:srgbClr val="FFC000"/>
                </a:solidFill>
              </a:rPr>
              <a:t>low activity </a:t>
            </a:r>
            <a:r>
              <a:rPr lang="en-US" dirty="0">
                <a:solidFill>
                  <a:schemeClr val="bg1"/>
                </a:solidFill>
              </a:rPr>
              <a:t>in </a:t>
            </a:r>
            <a:r>
              <a:rPr lang="en-US" dirty="0" smtClean="0">
                <a:solidFill>
                  <a:schemeClr val="bg1"/>
                </a:solidFill>
              </a:rPr>
              <a:t>hepatocytes </a:t>
            </a:r>
            <a:r>
              <a:rPr lang="en-US" dirty="0">
                <a:solidFill>
                  <a:schemeClr val="bg1"/>
                </a:solidFill>
              </a:rPr>
              <a:t>relative to plasma (about 500 times) and a </a:t>
            </a:r>
            <a:r>
              <a:rPr lang="en-US" dirty="0">
                <a:solidFill>
                  <a:srgbClr val="FFC000"/>
                </a:solidFill>
              </a:rPr>
              <a:t>half-life of </a:t>
            </a:r>
            <a:r>
              <a:rPr lang="en-US" dirty="0" smtClean="0">
                <a:solidFill>
                  <a:srgbClr val="FFC000"/>
                </a:solidFill>
              </a:rPr>
              <a:t>approximately </a:t>
            </a:r>
            <a:r>
              <a:rPr lang="en-US" dirty="0">
                <a:solidFill>
                  <a:srgbClr val="FFC000"/>
                </a:solidFill>
              </a:rPr>
              <a:t>4 to 6 hours</a:t>
            </a:r>
            <a:r>
              <a:rPr lang="en-US" dirty="0">
                <a:solidFill>
                  <a:schemeClr val="bg1"/>
                </a:solidFill>
              </a:rPr>
              <a:t>.</a:t>
            </a:r>
          </a:p>
        </p:txBody>
      </p:sp>
    </p:spTree>
    <p:extLst>
      <p:ext uri="{BB962C8B-B14F-4D97-AF65-F5344CB8AC3E}">
        <p14:creationId xmlns:p14="http://schemas.microsoft.com/office/powerpoint/2010/main" val="2088102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79512" y="116632"/>
            <a:ext cx="8856984" cy="6552728"/>
          </a:xfrm>
        </p:spPr>
        <p:txBody>
          <a:bodyPr/>
          <a:lstStyle/>
          <a:p>
            <a:pPr algn="just" rtl="0"/>
            <a:endParaRPr lang="en-US" dirty="0" smtClean="0">
              <a:solidFill>
                <a:schemeClr val="bg1"/>
              </a:solidFill>
            </a:endParaRPr>
          </a:p>
          <a:p>
            <a:pPr algn="just" rtl="0"/>
            <a:r>
              <a:rPr lang="en-US" dirty="0" smtClean="0">
                <a:solidFill>
                  <a:schemeClr val="bg1"/>
                </a:solidFill>
              </a:rPr>
              <a:t>More </a:t>
            </a:r>
            <a:r>
              <a:rPr lang="en-US" dirty="0">
                <a:solidFill>
                  <a:schemeClr val="bg1"/>
                </a:solidFill>
              </a:rPr>
              <a:t>important is the large increase in total LD to levels of 500 IU/L </a:t>
            </a:r>
            <a:r>
              <a:rPr lang="en-US" dirty="0" smtClean="0">
                <a:solidFill>
                  <a:schemeClr val="bg1"/>
                </a:solidFill>
              </a:rPr>
              <a:t>or </a:t>
            </a:r>
            <a:r>
              <a:rPr lang="en-US" dirty="0">
                <a:solidFill>
                  <a:schemeClr val="bg1"/>
                </a:solidFill>
              </a:rPr>
              <a:t>more, combined with a significant increase in alkaline phosphatase </a:t>
            </a:r>
            <a:r>
              <a:rPr lang="en-US" dirty="0" smtClean="0">
                <a:solidFill>
                  <a:schemeClr val="bg1"/>
                </a:solidFill>
              </a:rPr>
              <a:t>(ALP)</a:t>
            </a:r>
            <a:r>
              <a:rPr lang="fa-IR" dirty="0" smtClean="0">
                <a:solidFill>
                  <a:schemeClr val="bg1"/>
                </a:solidFill>
              </a:rPr>
              <a:t> </a:t>
            </a:r>
            <a:r>
              <a:rPr lang="en-US" dirty="0" smtClean="0">
                <a:solidFill>
                  <a:schemeClr val="bg1"/>
                </a:solidFill>
              </a:rPr>
              <a:t>to </a:t>
            </a:r>
            <a:r>
              <a:rPr lang="en-US" dirty="0">
                <a:solidFill>
                  <a:schemeClr val="bg1"/>
                </a:solidFill>
              </a:rPr>
              <a:t>levels of greater than 250 IU/L, </a:t>
            </a:r>
            <a:r>
              <a:rPr lang="en-US" dirty="0" smtClean="0">
                <a:solidFill>
                  <a:schemeClr val="bg1"/>
                </a:solidFill>
              </a:rPr>
              <a:t>in </a:t>
            </a:r>
            <a:r>
              <a:rPr lang="en-US" dirty="0">
                <a:solidFill>
                  <a:schemeClr val="bg1"/>
                </a:solidFill>
              </a:rPr>
              <a:t>the absence of other dramatic abnormalities in liver function enzyme </a:t>
            </a:r>
            <a:r>
              <a:rPr lang="en-US" dirty="0" smtClean="0">
                <a:solidFill>
                  <a:schemeClr val="bg1"/>
                </a:solidFill>
              </a:rPr>
              <a:t>levels</a:t>
            </a:r>
            <a:r>
              <a:rPr lang="en-US" dirty="0">
                <a:solidFill>
                  <a:schemeClr val="bg1"/>
                </a:solidFill>
              </a:rPr>
              <a:t>, especially AST and ALT. These selective increases often accompany </a:t>
            </a:r>
            <a:r>
              <a:rPr lang="en-US" dirty="0" smtClean="0">
                <a:solidFill>
                  <a:schemeClr val="bg1"/>
                </a:solidFill>
              </a:rPr>
              <a:t>space-occupying </a:t>
            </a:r>
            <a:r>
              <a:rPr lang="en-US" dirty="0">
                <a:solidFill>
                  <a:schemeClr val="bg1"/>
                </a:solidFill>
              </a:rPr>
              <a:t>lesions of the liver, such as </a:t>
            </a:r>
            <a:r>
              <a:rPr lang="en-US" dirty="0">
                <a:solidFill>
                  <a:srgbClr val="FFC000"/>
                </a:solidFill>
              </a:rPr>
              <a:t>metastatic carcinoma and </a:t>
            </a:r>
            <a:r>
              <a:rPr lang="en-US" dirty="0" smtClean="0">
                <a:solidFill>
                  <a:srgbClr val="FFC000"/>
                </a:solidFill>
              </a:rPr>
              <a:t>primary </a:t>
            </a:r>
            <a:r>
              <a:rPr lang="en-US" dirty="0">
                <a:solidFill>
                  <a:srgbClr val="FFC000"/>
                </a:solidFill>
              </a:rPr>
              <a:t>hepatocellular carcinoma</a:t>
            </a:r>
            <a:r>
              <a:rPr lang="en-US" dirty="0">
                <a:solidFill>
                  <a:schemeClr val="bg1"/>
                </a:solidFill>
              </a:rPr>
              <a:t> or, rarely, benign lesions, such </a:t>
            </a:r>
            <a:r>
              <a:rPr lang="en-US" dirty="0" smtClean="0">
                <a:solidFill>
                  <a:schemeClr val="bg1"/>
                </a:solidFill>
              </a:rPr>
              <a:t>as hemangiomata </a:t>
            </a:r>
            <a:r>
              <a:rPr lang="en-US" dirty="0">
                <a:solidFill>
                  <a:schemeClr val="bg1"/>
                </a:solidFill>
              </a:rPr>
              <a:t>and adenomas. The source of the LD, most often the </a:t>
            </a:r>
            <a:r>
              <a:rPr lang="en-US" dirty="0" smtClean="0">
                <a:solidFill>
                  <a:schemeClr val="bg1"/>
                </a:solidFill>
              </a:rPr>
              <a:t>LD5 </a:t>
            </a:r>
            <a:r>
              <a:rPr lang="en-US" dirty="0">
                <a:solidFill>
                  <a:schemeClr val="bg1"/>
                </a:solidFill>
              </a:rPr>
              <a:t>isozyme, is not clear because it can originate from hepatocytes, from the tumor, or </a:t>
            </a:r>
            <a:r>
              <a:rPr lang="en-US" dirty="0" smtClean="0">
                <a:solidFill>
                  <a:schemeClr val="bg1"/>
                </a:solidFill>
              </a:rPr>
              <a:t>from </a:t>
            </a:r>
            <a:r>
              <a:rPr lang="en-US" dirty="0">
                <a:solidFill>
                  <a:schemeClr val="bg1"/>
                </a:solidFill>
              </a:rPr>
              <a:t>both. The </a:t>
            </a:r>
            <a:r>
              <a:rPr lang="en-US" dirty="0">
                <a:solidFill>
                  <a:srgbClr val="FFC000"/>
                </a:solidFill>
              </a:rPr>
              <a:t>rise in ALP </a:t>
            </a:r>
            <a:r>
              <a:rPr lang="en-US" dirty="0">
                <a:solidFill>
                  <a:schemeClr val="bg1"/>
                </a:solidFill>
              </a:rPr>
              <a:t>is due to </a:t>
            </a:r>
            <a:r>
              <a:rPr lang="en-US" dirty="0">
                <a:solidFill>
                  <a:srgbClr val="FFC000"/>
                </a:solidFill>
              </a:rPr>
              <a:t>blockage of local canaliculi and </a:t>
            </a:r>
            <a:r>
              <a:rPr lang="en-US" dirty="0" err="1" smtClean="0">
                <a:solidFill>
                  <a:srgbClr val="FFC000"/>
                </a:solidFill>
              </a:rPr>
              <a:t>ductules</a:t>
            </a:r>
            <a:r>
              <a:rPr lang="en-US" dirty="0" smtClean="0">
                <a:solidFill>
                  <a:srgbClr val="FFC000"/>
                </a:solidFill>
              </a:rPr>
              <a:t> </a:t>
            </a:r>
            <a:r>
              <a:rPr lang="en-US" dirty="0">
                <a:solidFill>
                  <a:srgbClr val="FFC000"/>
                </a:solidFill>
              </a:rPr>
              <a:t>by the masses</a:t>
            </a:r>
            <a:r>
              <a:rPr lang="en-US" dirty="0">
                <a:solidFill>
                  <a:schemeClr val="bg1"/>
                </a:solidFill>
              </a:rPr>
              <a:t> in the </a:t>
            </a:r>
            <a:r>
              <a:rPr lang="en-US" dirty="0" smtClean="0">
                <a:solidFill>
                  <a:schemeClr val="bg1"/>
                </a:solidFill>
              </a:rPr>
              <a:t>liver.</a:t>
            </a:r>
            <a:endParaRPr lang="en-US" dirty="0">
              <a:solidFill>
                <a:schemeClr val="bg1"/>
              </a:solidFill>
            </a:endParaRPr>
          </a:p>
        </p:txBody>
      </p:sp>
    </p:spTree>
    <p:extLst>
      <p:ext uri="{BB962C8B-B14F-4D97-AF65-F5344CB8AC3E}">
        <p14:creationId xmlns:p14="http://schemas.microsoft.com/office/powerpoint/2010/main" val="9532063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07504" y="188640"/>
            <a:ext cx="8784976" cy="6552728"/>
          </a:xfrm>
        </p:spPr>
        <p:txBody>
          <a:bodyPr/>
          <a:lstStyle/>
          <a:p>
            <a:pPr algn="just" rtl="0"/>
            <a:r>
              <a:rPr lang="en-US" dirty="0">
                <a:solidFill>
                  <a:srgbClr val="FFC000"/>
                </a:solidFill>
              </a:rPr>
              <a:t>Enzymes Primarily Reflecting </a:t>
            </a:r>
            <a:r>
              <a:rPr lang="en-US" dirty="0" err="1">
                <a:solidFill>
                  <a:srgbClr val="FFC000"/>
                </a:solidFill>
              </a:rPr>
              <a:t>Canalicular</a:t>
            </a:r>
            <a:r>
              <a:rPr lang="en-US" dirty="0">
                <a:solidFill>
                  <a:srgbClr val="FFC000"/>
                </a:solidFill>
              </a:rPr>
              <a:t> </a:t>
            </a:r>
            <a:r>
              <a:rPr lang="en-US" dirty="0" smtClean="0">
                <a:solidFill>
                  <a:srgbClr val="FFC000"/>
                </a:solidFill>
              </a:rPr>
              <a:t>Injury</a:t>
            </a:r>
          </a:p>
          <a:p>
            <a:pPr algn="just" rtl="0"/>
            <a:r>
              <a:rPr lang="en-US" dirty="0" smtClean="0">
                <a:solidFill>
                  <a:schemeClr val="bg1"/>
                </a:solidFill>
              </a:rPr>
              <a:t> These </a:t>
            </a:r>
            <a:r>
              <a:rPr lang="en-US" dirty="0">
                <a:solidFill>
                  <a:schemeClr val="bg1"/>
                </a:solidFill>
              </a:rPr>
              <a:t>enzymes are located predominantly on the </a:t>
            </a:r>
            <a:r>
              <a:rPr lang="en-US" dirty="0" err="1" smtClean="0">
                <a:solidFill>
                  <a:schemeClr val="bg1"/>
                </a:solidFill>
              </a:rPr>
              <a:t>canalicular</a:t>
            </a:r>
            <a:r>
              <a:rPr lang="en-US" dirty="0" smtClean="0">
                <a:solidFill>
                  <a:schemeClr val="bg1"/>
                </a:solidFill>
              </a:rPr>
              <a:t> </a:t>
            </a:r>
            <a:r>
              <a:rPr lang="en-US" dirty="0">
                <a:solidFill>
                  <a:schemeClr val="bg1"/>
                </a:solidFill>
              </a:rPr>
              <a:t>membrane of the hepatocyte and include alkaline phosphatase, </a:t>
            </a:r>
            <a:r>
              <a:rPr lang="el-GR" dirty="0" smtClean="0">
                <a:solidFill>
                  <a:schemeClr val="bg1"/>
                </a:solidFill>
              </a:rPr>
              <a:t>γ-</a:t>
            </a:r>
            <a:r>
              <a:rPr lang="en-US" dirty="0" err="1">
                <a:solidFill>
                  <a:schemeClr val="bg1"/>
                </a:solidFill>
              </a:rPr>
              <a:t>glutamyl</a:t>
            </a:r>
            <a:r>
              <a:rPr lang="en-US" dirty="0">
                <a:solidFill>
                  <a:schemeClr val="bg1"/>
                </a:solidFill>
              </a:rPr>
              <a:t> transferase, and 5′-nucleotidase. In contrast to cytoplasmic </a:t>
            </a:r>
            <a:r>
              <a:rPr lang="en-US" dirty="0" smtClean="0">
                <a:solidFill>
                  <a:schemeClr val="bg1"/>
                </a:solidFill>
              </a:rPr>
              <a:t>enzyme </a:t>
            </a:r>
            <a:r>
              <a:rPr lang="en-US" dirty="0">
                <a:solidFill>
                  <a:schemeClr val="bg1"/>
                </a:solidFill>
              </a:rPr>
              <a:t>activities, </a:t>
            </a:r>
            <a:r>
              <a:rPr lang="en-US" dirty="0" err="1">
                <a:solidFill>
                  <a:schemeClr val="bg1"/>
                </a:solidFill>
              </a:rPr>
              <a:t>canalicular</a:t>
            </a:r>
            <a:r>
              <a:rPr lang="en-US" dirty="0">
                <a:solidFill>
                  <a:schemeClr val="bg1"/>
                </a:solidFill>
              </a:rPr>
              <a:t> enzyme activities within hepatocytes are </a:t>
            </a:r>
            <a:r>
              <a:rPr lang="en-US" dirty="0" smtClean="0">
                <a:solidFill>
                  <a:schemeClr val="bg1"/>
                </a:solidFill>
              </a:rPr>
              <a:t>typically </a:t>
            </a:r>
            <a:r>
              <a:rPr lang="en-US" dirty="0">
                <a:solidFill>
                  <a:schemeClr val="bg1"/>
                </a:solidFill>
              </a:rPr>
              <a:t>quite low; focal hepatocyte injury seldom causes significant </a:t>
            </a:r>
            <a:r>
              <a:rPr lang="en-US" dirty="0" smtClean="0">
                <a:solidFill>
                  <a:schemeClr val="bg1"/>
                </a:solidFill>
              </a:rPr>
              <a:t>increases </a:t>
            </a:r>
            <a:r>
              <a:rPr lang="en-US" dirty="0">
                <a:solidFill>
                  <a:schemeClr val="bg1"/>
                </a:solidFill>
              </a:rPr>
              <a:t>in </a:t>
            </a:r>
            <a:r>
              <a:rPr lang="en-US" dirty="0" err="1">
                <a:solidFill>
                  <a:schemeClr val="bg1"/>
                </a:solidFill>
              </a:rPr>
              <a:t>canalicular</a:t>
            </a:r>
            <a:r>
              <a:rPr lang="en-US" dirty="0">
                <a:solidFill>
                  <a:schemeClr val="bg1"/>
                </a:solidFill>
              </a:rPr>
              <a:t> enzyme levels</a:t>
            </a:r>
            <a:r>
              <a:rPr lang="en-US" dirty="0" smtClean="0">
                <a:solidFill>
                  <a:schemeClr val="bg1"/>
                </a:solidFill>
              </a:rPr>
              <a:t>.</a:t>
            </a:r>
          </a:p>
          <a:p>
            <a:pPr algn="just" rtl="0"/>
            <a:r>
              <a:rPr lang="en-US" dirty="0">
                <a:solidFill>
                  <a:srgbClr val="FFC000"/>
                </a:solidFill>
              </a:rPr>
              <a:t>Alkaline Phosphatase</a:t>
            </a:r>
          </a:p>
          <a:p>
            <a:pPr algn="just" rtl="0"/>
            <a:r>
              <a:rPr lang="en-US" dirty="0" smtClean="0">
                <a:solidFill>
                  <a:schemeClr val="bg1"/>
                </a:solidFill>
              </a:rPr>
              <a:t>ALP </a:t>
            </a:r>
            <a:r>
              <a:rPr lang="en-US" dirty="0">
                <a:solidFill>
                  <a:schemeClr val="bg1"/>
                </a:solidFill>
              </a:rPr>
              <a:t>is present in a number of tissues, </a:t>
            </a:r>
            <a:r>
              <a:rPr lang="en-US" dirty="0" smtClean="0">
                <a:solidFill>
                  <a:schemeClr val="bg1"/>
                </a:solidFill>
              </a:rPr>
              <a:t>including </a:t>
            </a:r>
            <a:r>
              <a:rPr lang="en-US" dirty="0">
                <a:solidFill>
                  <a:schemeClr val="bg1"/>
                </a:solidFill>
              </a:rPr>
              <a:t>liver, bone, kidney, intestine, and placenta, each of which </a:t>
            </a:r>
            <a:r>
              <a:rPr lang="en-US" dirty="0" smtClean="0">
                <a:solidFill>
                  <a:schemeClr val="bg1"/>
                </a:solidFill>
              </a:rPr>
              <a:t>contains </a:t>
            </a:r>
            <a:r>
              <a:rPr lang="en-US" dirty="0">
                <a:solidFill>
                  <a:schemeClr val="bg1"/>
                </a:solidFill>
              </a:rPr>
              <a:t>distinct isozymes that can be separated from one another by </a:t>
            </a:r>
            <a:r>
              <a:rPr lang="en-US" dirty="0" smtClean="0">
                <a:solidFill>
                  <a:schemeClr val="bg1"/>
                </a:solidFill>
              </a:rPr>
              <a:t>electrophoresis</a:t>
            </a:r>
            <a:r>
              <a:rPr lang="en-US" dirty="0">
                <a:solidFill>
                  <a:schemeClr val="bg1"/>
                </a:solidFill>
              </a:rPr>
              <a:t>. </a:t>
            </a:r>
            <a:r>
              <a:rPr lang="en-US" dirty="0">
                <a:solidFill>
                  <a:srgbClr val="FFC000"/>
                </a:solidFill>
              </a:rPr>
              <a:t>Total ALP in serum is mainly present in the unbound form</a:t>
            </a:r>
            <a:r>
              <a:rPr lang="en-US" dirty="0">
                <a:solidFill>
                  <a:schemeClr val="bg1"/>
                </a:solidFill>
              </a:rPr>
              <a:t> and, </a:t>
            </a:r>
            <a:r>
              <a:rPr lang="en-US" dirty="0" smtClean="0">
                <a:solidFill>
                  <a:schemeClr val="bg1"/>
                </a:solidFill>
              </a:rPr>
              <a:t>to </a:t>
            </a:r>
            <a:r>
              <a:rPr lang="en-US" dirty="0">
                <a:solidFill>
                  <a:schemeClr val="bg1"/>
                </a:solidFill>
              </a:rPr>
              <a:t>a lesser extent, is complexed with lipoproteins or rarely with </a:t>
            </a:r>
            <a:r>
              <a:rPr lang="en-US" dirty="0" err="1">
                <a:solidFill>
                  <a:schemeClr val="bg1"/>
                </a:solidFill>
              </a:rPr>
              <a:t>Igs</a:t>
            </a:r>
            <a:r>
              <a:rPr lang="en-US" dirty="0">
                <a:solidFill>
                  <a:schemeClr val="bg1"/>
                </a:solidFill>
              </a:rPr>
              <a:t>.</a:t>
            </a:r>
          </a:p>
        </p:txBody>
      </p:sp>
    </p:spTree>
    <p:extLst>
      <p:ext uri="{BB962C8B-B14F-4D97-AF65-F5344CB8AC3E}">
        <p14:creationId xmlns:p14="http://schemas.microsoft.com/office/powerpoint/2010/main" val="9430752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79512" y="116632"/>
            <a:ext cx="8784976" cy="6552728"/>
          </a:xfrm>
        </p:spPr>
        <p:txBody>
          <a:bodyPr>
            <a:normAutofit/>
          </a:bodyPr>
          <a:lstStyle/>
          <a:p>
            <a:pPr algn="just" rtl="0"/>
            <a:endParaRPr lang="en-US" dirty="0" smtClean="0">
              <a:solidFill>
                <a:schemeClr val="bg1"/>
              </a:solidFill>
            </a:endParaRPr>
          </a:p>
          <a:p>
            <a:pPr algn="just" rtl="0"/>
            <a:endParaRPr lang="en-US" dirty="0">
              <a:solidFill>
                <a:schemeClr val="bg1"/>
              </a:solidFill>
            </a:endParaRPr>
          </a:p>
          <a:p>
            <a:pPr algn="just" rtl="0"/>
            <a:r>
              <a:rPr lang="en-US" dirty="0" smtClean="0">
                <a:solidFill>
                  <a:schemeClr val="bg1"/>
                </a:solidFill>
              </a:rPr>
              <a:t>ALP </a:t>
            </a:r>
            <a:r>
              <a:rPr lang="en-US" dirty="0">
                <a:solidFill>
                  <a:schemeClr val="bg1"/>
                </a:solidFill>
              </a:rPr>
              <a:t>in the liver, which has a half-life of about 3 days, is a </a:t>
            </a:r>
            <a:r>
              <a:rPr lang="en-US" dirty="0" err="1">
                <a:solidFill>
                  <a:schemeClr val="bg1"/>
                </a:solidFill>
              </a:rPr>
              <a:t>hepatocytic</a:t>
            </a:r>
            <a:r>
              <a:rPr lang="en-US" dirty="0">
                <a:solidFill>
                  <a:schemeClr val="bg1"/>
                </a:solidFill>
              </a:rPr>
              <a:t> </a:t>
            </a:r>
            <a:r>
              <a:rPr lang="en-US" dirty="0" smtClean="0">
                <a:solidFill>
                  <a:schemeClr val="bg1"/>
                </a:solidFill>
              </a:rPr>
              <a:t>enzyme </a:t>
            </a:r>
            <a:r>
              <a:rPr lang="en-US" dirty="0">
                <a:solidFill>
                  <a:schemeClr val="bg1"/>
                </a:solidFill>
              </a:rPr>
              <a:t>that is found on the </a:t>
            </a:r>
            <a:r>
              <a:rPr lang="en-US" dirty="0" err="1">
                <a:solidFill>
                  <a:schemeClr val="bg1"/>
                </a:solidFill>
              </a:rPr>
              <a:t>canalicular</a:t>
            </a:r>
            <a:r>
              <a:rPr lang="en-US" dirty="0">
                <a:solidFill>
                  <a:schemeClr val="bg1"/>
                </a:solidFill>
              </a:rPr>
              <a:t> surface and is therefore a marker </a:t>
            </a:r>
            <a:r>
              <a:rPr lang="en-US" dirty="0" smtClean="0">
                <a:solidFill>
                  <a:schemeClr val="bg1"/>
                </a:solidFill>
              </a:rPr>
              <a:t>for </a:t>
            </a:r>
            <a:r>
              <a:rPr lang="en-US" dirty="0">
                <a:solidFill>
                  <a:schemeClr val="bg1"/>
                </a:solidFill>
              </a:rPr>
              <a:t>biliary dysfunction. The bone isozyme is particularly heat labile, </a:t>
            </a:r>
            <a:r>
              <a:rPr lang="en-US" dirty="0" smtClean="0">
                <a:solidFill>
                  <a:schemeClr val="bg1"/>
                </a:solidFill>
              </a:rPr>
              <a:t>allowing </a:t>
            </a:r>
            <a:r>
              <a:rPr lang="en-US" dirty="0">
                <a:solidFill>
                  <a:schemeClr val="bg1"/>
                </a:solidFill>
              </a:rPr>
              <a:t>it to be distinguished from the other major forms. In addition, small </a:t>
            </a:r>
            <a:r>
              <a:rPr lang="en-US" dirty="0" smtClean="0">
                <a:solidFill>
                  <a:schemeClr val="bg1"/>
                </a:solidFill>
              </a:rPr>
              <a:t>intestinal </a:t>
            </a:r>
            <a:r>
              <a:rPr lang="en-US" dirty="0">
                <a:solidFill>
                  <a:schemeClr val="bg1"/>
                </a:solidFill>
              </a:rPr>
              <a:t>and placental ALP is antigenically distinct from liver, bone, and </a:t>
            </a:r>
            <a:r>
              <a:rPr lang="en-US" dirty="0" smtClean="0">
                <a:solidFill>
                  <a:schemeClr val="bg1"/>
                </a:solidFill>
              </a:rPr>
              <a:t>kidney </a:t>
            </a:r>
            <a:r>
              <a:rPr lang="en-US" dirty="0">
                <a:solidFill>
                  <a:schemeClr val="bg1"/>
                </a:solidFill>
              </a:rPr>
              <a:t>ALP. </a:t>
            </a:r>
            <a:r>
              <a:rPr lang="en-US" dirty="0">
                <a:solidFill>
                  <a:srgbClr val="FFC000"/>
                </a:solidFill>
              </a:rPr>
              <a:t>The bulk of ALP in the serum of normal </a:t>
            </a:r>
            <a:r>
              <a:rPr lang="en-US" dirty="0" smtClean="0">
                <a:solidFill>
                  <a:srgbClr val="FFC000"/>
                </a:solidFill>
              </a:rPr>
              <a:t>individuals is </a:t>
            </a:r>
            <a:r>
              <a:rPr lang="en-US" dirty="0">
                <a:solidFill>
                  <a:srgbClr val="FFC000"/>
                </a:solidFill>
              </a:rPr>
              <a:t>made up </a:t>
            </a:r>
            <a:r>
              <a:rPr lang="en-US" dirty="0" smtClean="0">
                <a:solidFill>
                  <a:srgbClr val="FFC000"/>
                </a:solidFill>
              </a:rPr>
              <a:t>of liver.</a:t>
            </a:r>
          </a:p>
          <a:p>
            <a:pPr algn="just" rtl="0"/>
            <a:endParaRPr lang="en-US" dirty="0">
              <a:solidFill>
                <a:schemeClr val="bg1"/>
              </a:solidFill>
            </a:endParaRPr>
          </a:p>
        </p:txBody>
      </p:sp>
    </p:spTree>
    <p:extLst>
      <p:ext uri="{BB962C8B-B14F-4D97-AF65-F5344CB8AC3E}">
        <p14:creationId xmlns:p14="http://schemas.microsoft.com/office/powerpoint/2010/main" val="25822363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23528" y="188640"/>
            <a:ext cx="8363272" cy="6336704"/>
          </a:xfrm>
        </p:spPr>
        <p:txBody>
          <a:bodyPr/>
          <a:lstStyle/>
          <a:p>
            <a:pPr algn="just" rtl="0"/>
            <a:endParaRPr lang="en-US" dirty="0" smtClean="0">
              <a:solidFill>
                <a:schemeClr val="bg1"/>
              </a:solidFill>
            </a:endParaRPr>
          </a:p>
          <a:p>
            <a:pPr algn="just" rtl="0"/>
            <a:endParaRPr lang="en-US" dirty="0">
              <a:solidFill>
                <a:schemeClr val="bg1"/>
              </a:solidFill>
            </a:endParaRPr>
          </a:p>
          <a:p>
            <a:pPr algn="just" rtl="0"/>
            <a:r>
              <a:rPr lang="en-US" dirty="0" smtClean="0">
                <a:solidFill>
                  <a:schemeClr val="bg1"/>
                </a:solidFill>
              </a:rPr>
              <a:t>In </a:t>
            </a:r>
            <a:r>
              <a:rPr lang="en-US" dirty="0">
                <a:solidFill>
                  <a:schemeClr val="bg1"/>
                </a:solidFill>
              </a:rPr>
              <a:t>obstruction of the biliary tract by </a:t>
            </a:r>
            <a:r>
              <a:rPr lang="en-US" dirty="0">
                <a:solidFill>
                  <a:srgbClr val="FFC000"/>
                </a:solidFill>
              </a:rPr>
              <a:t>stones</a:t>
            </a:r>
            <a:r>
              <a:rPr lang="en-US" dirty="0">
                <a:solidFill>
                  <a:schemeClr val="bg1"/>
                </a:solidFill>
              </a:rPr>
              <a:t> in the ducts or </a:t>
            </a:r>
            <a:r>
              <a:rPr lang="en-US" dirty="0" err="1">
                <a:solidFill>
                  <a:schemeClr val="bg1"/>
                </a:solidFill>
              </a:rPr>
              <a:t>ductules</a:t>
            </a:r>
            <a:r>
              <a:rPr lang="en-US" dirty="0">
                <a:solidFill>
                  <a:schemeClr val="bg1"/>
                </a:solidFill>
              </a:rPr>
              <a:t>, or by infectious processes resulting in ascending cholangitis, or by </a:t>
            </a:r>
            <a:r>
              <a:rPr lang="en-US" dirty="0">
                <a:solidFill>
                  <a:srgbClr val="FFC000"/>
                </a:solidFill>
              </a:rPr>
              <a:t>space-occupying lesions</a:t>
            </a:r>
            <a:r>
              <a:rPr lang="en-US" dirty="0">
                <a:solidFill>
                  <a:schemeClr val="bg1"/>
                </a:solidFill>
              </a:rPr>
              <a:t>, biliary tract ALP rises rapidly to values sometimes in </a:t>
            </a:r>
            <a:r>
              <a:rPr lang="en-US" dirty="0">
                <a:solidFill>
                  <a:srgbClr val="FFC000"/>
                </a:solidFill>
              </a:rPr>
              <a:t>excess of 10 times the upper limit </a:t>
            </a:r>
            <a:r>
              <a:rPr lang="en-US" dirty="0">
                <a:solidFill>
                  <a:schemeClr val="bg1"/>
                </a:solidFill>
              </a:rPr>
              <a:t>of normal. The reasons for this increase probably include a combination of increased synthesis and decreased excretion of ALP. </a:t>
            </a:r>
            <a:endParaRPr lang="en-US" dirty="0" smtClean="0">
              <a:solidFill>
                <a:schemeClr val="bg1"/>
              </a:solidFill>
            </a:endParaRPr>
          </a:p>
          <a:p>
            <a:pPr algn="just" rtl="0"/>
            <a:r>
              <a:rPr lang="en-US" dirty="0">
                <a:solidFill>
                  <a:schemeClr val="bg1"/>
                </a:solidFill>
              </a:rPr>
              <a:t>A high molecular weight ALP appears in serum in cholestasis. This ALP is attached to fragments of </a:t>
            </a:r>
            <a:r>
              <a:rPr lang="en-US" dirty="0" err="1">
                <a:solidFill>
                  <a:schemeClr val="bg1"/>
                </a:solidFill>
              </a:rPr>
              <a:t>canalicular</a:t>
            </a:r>
            <a:r>
              <a:rPr lang="en-US" dirty="0">
                <a:solidFill>
                  <a:schemeClr val="bg1"/>
                </a:solidFill>
              </a:rPr>
              <a:t> membrane.</a:t>
            </a:r>
          </a:p>
          <a:p>
            <a:pPr algn="just" rtl="0"/>
            <a:endParaRPr lang="en-US" dirty="0">
              <a:solidFill>
                <a:schemeClr val="bg1"/>
              </a:solidFill>
            </a:endParaRPr>
          </a:p>
        </p:txBody>
      </p:sp>
    </p:spTree>
    <p:extLst>
      <p:ext uri="{BB962C8B-B14F-4D97-AF65-F5344CB8AC3E}">
        <p14:creationId xmlns:p14="http://schemas.microsoft.com/office/powerpoint/2010/main" val="14964472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67544" y="188640"/>
            <a:ext cx="8219256" cy="6480720"/>
          </a:xfrm>
        </p:spPr>
        <p:txBody>
          <a:bodyPr/>
          <a:lstStyle/>
          <a:p>
            <a:pPr algn="just" rtl="0"/>
            <a:r>
              <a:rPr lang="en-US" dirty="0">
                <a:solidFill>
                  <a:srgbClr val="FFC000"/>
                </a:solidFill>
              </a:rPr>
              <a:t>γ-</a:t>
            </a:r>
            <a:r>
              <a:rPr lang="en-US" dirty="0" err="1">
                <a:solidFill>
                  <a:srgbClr val="FFC000"/>
                </a:solidFill>
              </a:rPr>
              <a:t>Glutamyl</a:t>
            </a:r>
            <a:r>
              <a:rPr lang="en-US" dirty="0">
                <a:solidFill>
                  <a:srgbClr val="FFC000"/>
                </a:solidFill>
              </a:rPr>
              <a:t> Transferase</a:t>
            </a:r>
          </a:p>
          <a:p>
            <a:pPr algn="just" rtl="0"/>
            <a:r>
              <a:rPr lang="en-US" dirty="0">
                <a:solidFill>
                  <a:schemeClr val="bg1"/>
                </a:solidFill>
              </a:rPr>
              <a:t>This enzyme regulates the transport of amino acids across cell membranes by catalyzing the transfer of a </a:t>
            </a:r>
            <a:r>
              <a:rPr lang="en-US" dirty="0" err="1">
                <a:solidFill>
                  <a:schemeClr val="bg1"/>
                </a:solidFill>
              </a:rPr>
              <a:t>glutamyl</a:t>
            </a:r>
            <a:r>
              <a:rPr lang="en-US" dirty="0">
                <a:solidFill>
                  <a:schemeClr val="bg1"/>
                </a:solidFill>
              </a:rPr>
              <a:t> group from glutathione to a free amino acid. </a:t>
            </a:r>
            <a:r>
              <a:rPr lang="en-US" dirty="0">
                <a:solidFill>
                  <a:srgbClr val="FFC000"/>
                </a:solidFill>
              </a:rPr>
              <a:t>Its major use is to discriminate the source of elevated ALP</a:t>
            </a:r>
            <a:r>
              <a:rPr lang="en-US" dirty="0">
                <a:solidFill>
                  <a:schemeClr val="bg1"/>
                </a:solidFill>
              </a:rPr>
              <a:t> (i.e., if ALP is elevated and GGT is correspondingly elevated, then the source of the elevated ALP is most likely the biliary tract). </a:t>
            </a:r>
            <a:r>
              <a:rPr lang="en-US" dirty="0">
                <a:solidFill>
                  <a:srgbClr val="FFC000"/>
                </a:solidFill>
              </a:rPr>
              <a:t>The highest values, often greater than 10 times the upper limit of normal, may be found in chronic cholestasis</a:t>
            </a:r>
            <a:r>
              <a:rPr lang="en-US" dirty="0">
                <a:solidFill>
                  <a:schemeClr val="bg1"/>
                </a:solidFill>
              </a:rPr>
              <a:t> due to primary biliary cirrhosis or </a:t>
            </a:r>
            <a:r>
              <a:rPr lang="en-US" dirty="0" err="1">
                <a:solidFill>
                  <a:schemeClr val="bg1"/>
                </a:solidFill>
              </a:rPr>
              <a:t>sclerosing</a:t>
            </a:r>
            <a:r>
              <a:rPr lang="en-US" dirty="0">
                <a:solidFill>
                  <a:schemeClr val="bg1"/>
                </a:solidFill>
              </a:rPr>
              <a:t> cholangitis. This enzyme is also </a:t>
            </a:r>
            <a:r>
              <a:rPr lang="en-US" dirty="0">
                <a:solidFill>
                  <a:srgbClr val="FFC000"/>
                </a:solidFill>
              </a:rPr>
              <a:t>elevated in about 60% to 70% </a:t>
            </a:r>
            <a:r>
              <a:rPr lang="en-US" dirty="0">
                <a:solidFill>
                  <a:schemeClr val="bg1"/>
                </a:solidFill>
              </a:rPr>
              <a:t>of those who </a:t>
            </a:r>
            <a:r>
              <a:rPr lang="en-US" dirty="0">
                <a:solidFill>
                  <a:srgbClr val="FFC000"/>
                </a:solidFill>
              </a:rPr>
              <a:t>chronically abuse alcohol</a:t>
            </a:r>
            <a:r>
              <a:rPr lang="en-US" dirty="0">
                <a:solidFill>
                  <a:schemeClr val="bg1"/>
                </a:solidFill>
              </a:rPr>
              <a:t>, with a rough correlation between the amount of alcohol intake and GGT activity.</a:t>
            </a:r>
          </a:p>
          <a:p>
            <a:pPr algn="just" rtl="0"/>
            <a:endParaRPr lang="en-US" dirty="0"/>
          </a:p>
        </p:txBody>
      </p:sp>
    </p:spTree>
    <p:extLst>
      <p:ext uri="{BB962C8B-B14F-4D97-AF65-F5344CB8AC3E}">
        <p14:creationId xmlns:p14="http://schemas.microsoft.com/office/powerpoint/2010/main" val="8503013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79512" y="188640"/>
            <a:ext cx="8784976" cy="6480720"/>
          </a:xfrm>
        </p:spPr>
        <p:txBody>
          <a:bodyPr>
            <a:normAutofit/>
          </a:bodyPr>
          <a:lstStyle/>
          <a:p>
            <a:pPr algn="just" rtl="0"/>
            <a:endParaRPr lang="en-US" dirty="0" smtClean="0">
              <a:solidFill>
                <a:srgbClr val="FFC000"/>
              </a:solidFill>
            </a:endParaRPr>
          </a:p>
          <a:p>
            <a:pPr algn="just" rtl="0"/>
            <a:r>
              <a:rPr lang="en-US" dirty="0" smtClean="0">
                <a:solidFill>
                  <a:srgbClr val="FFC000"/>
                </a:solidFill>
              </a:rPr>
              <a:t>GGT is </a:t>
            </a:r>
            <a:r>
              <a:rPr lang="en-US" dirty="0">
                <a:solidFill>
                  <a:srgbClr val="FFC000"/>
                </a:solidFill>
              </a:rPr>
              <a:t>often increased in alcoholics even without liver disease; in some obese </a:t>
            </a:r>
            <a:r>
              <a:rPr lang="en-US" dirty="0" smtClean="0">
                <a:solidFill>
                  <a:srgbClr val="FFC000"/>
                </a:solidFill>
              </a:rPr>
              <a:t>people</a:t>
            </a:r>
            <a:r>
              <a:rPr lang="en-US" dirty="0">
                <a:solidFill>
                  <a:srgbClr val="FFC000"/>
                </a:solidFill>
              </a:rPr>
              <a:t>; and in the presence of high concentrations of therapeutic drugs, </a:t>
            </a:r>
            <a:r>
              <a:rPr lang="en-US" dirty="0" smtClean="0">
                <a:solidFill>
                  <a:srgbClr val="FFC000"/>
                </a:solidFill>
              </a:rPr>
              <a:t>such </a:t>
            </a:r>
            <a:r>
              <a:rPr lang="en-US" dirty="0">
                <a:solidFill>
                  <a:srgbClr val="FFC000"/>
                </a:solidFill>
              </a:rPr>
              <a:t>as acetaminophen and phenytoin and carbamazepine (increased up </a:t>
            </a:r>
            <a:r>
              <a:rPr lang="en-US" dirty="0" smtClean="0">
                <a:solidFill>
                  <a:srgbClr val="FFC000"/>
                </a:solidFill>
              </a:rPr>
              <a:t>to </a:t>
            </a:r>
            <a:r>
              <a:rPr lang="en-US" dirty="0">
                <a:solidFill>
                  <a:srgbClr val="FFC000"/>
                </a:solidFill>
              </a:rPr>
              <a:t>five times the reference limits), even in the absence of any apparent </a:t>
            </a:r>
            <a:r>
              <a:rPr lang="en-US" dirty="0" smtClean="0">
                <a:solidFill>
                  <a:srgbClr val="FFC000"/>
                </a:solidFill>
              </a:rPr>
              <a:t>liver </a:t>
            </a:r>
            <a:r>
              <a:rPr lang="en-US" dirty="0">
                <a:solidFill>
                  <a:srgbClr val="FFC000"/>
                </a:solidFill>
              </a:rPr>
              <a:t>injury.</a:t>
            </a:r>
            <a:r>
              <a:rPr lang="en-US" dirty="0">
                <a:solidFill>
                  <a:schemeClr val="bg1"/>
                </a:solidFill>
              </a:rPr>
              <a:t> </a:t>
            </a:r>
            <a:r>
              <a:rPr lang="en-US" dirty="0" smtClean="0">
                <a:solidFill>
                  <a:schemeClr val="bg1"/>
                </a:solidFill>
              </a:rPr>
              <a:t>Also, its level increases in the presence of NSAID (Aspirin, </a:t>
            </a:r>
            <a:r>
              <a:rPr lang="en-US" dirty="0" err="1" smtClean="0">
                <a:solidFill>
                  <a:schemeClr val="bg1"/>
                </a:solidFill>
              </a:rPr>
              <a:t>brophen</a:t>
            </a:r>
            <a:r>
              <a:rPr lang="en-US" dirty="0" smtClean="0">
                <a:solidFill>
                  <a:schemeClr val="bg1"/>
                </a:solidFill>
              </a:rPr>
              <a:t>). Similarly</a:t>
            </a:r>
            <a:r>
              <a:rPr lang="en-US" dirty="0">
                <a:solidFill>
                  <a:schemeClr val="bg1"/>
                </a:solidFill>
              </a:rPr>
              <a:t>, elevated GGT and albuminuria have been found </a:t>
            </a:r>
            <a:r>
              <a:rPr lang="en-US" dirty="0" smtClean="0">
                <a:solidFill>
                  <a:schemeClr val="bg1"/>
                </a:solidFill>
              </a:rPr>
              <a:t>to </a:t>
            </a:r>
            <a:r>
              <a:rPr lang="en-US" dirty="0">
                <a:solidFill>
                  <a:schemeClr val="bg1"/>
                </a:solidFill>
              </a:rPr>
              <a:t>predict the development of </a:t>
            </a:r>
            <a:r>
              <a:rPr lang="en-US" dirty="0" smtClean="0">
                <a:solidFill>
                  <a:schemeClr val="bg1"/>
                </a:solidFill>
              </a:rPr>
              <a:t>hypertension. </a:t>
            </a:r>
            <a:endParaRPr lang="en-US" dirty="0">
              <a:solidFill>
                <a:schemeClr val="bg1"/>
              </a:solidFill>
            </a:endParaRPr>
          </a:p>
          <a:p>
            <a:pPr algn="just" rtl="0"/>
            <a:r>
              <a:rPr lang="en-US" dirty="0">
                <a:solidFill>
                  <a:schemeClr val="bg1"/>
                </a:solidFill>
              </a:rPr>
              <a:t>These increases in GGT may occur in order to restore glutathione used </a:t>
            </a:r>
            <a:r>
              <a:rPr lang="en-US" dirty="0" smtClean="0">
                <a:solidFill>
                  <a:schemeClr val="bg1"/>
                </a:solidFill>
              </a:rPr>
              <a:t>in </a:t>
            </a:r>
            <a:r>
              <a:rPr lang="en-US" dirty="0">
                <a:solidFill>
                  <a:schemeClr val="bg1"/>
                </a:solidFill>
              </a:rPr>
              <a:t>the metabolism of these drugs. Glutathione is conjugated to these </a:t>
            </a:r>
            <a:r>
              <a:rPr lang="en-US" dirty="0" smtClean="0">
                <a:solidFill>
                  <a:schemeClr val="bg1"/>
                </a:solidFill>
              </a:rPr>
              <a:t>drugs </a:t>
            </a:r>
            <a:r>
              <a:rPr lang="en-US" dirty="0">
                <a:solidFill>
                  <a:schemeClr val="bg1"/>
                </a:solidFill>
              </a:rPr>
              <a:t>via the glutathione S-transferase system, and the complex is then </a:t>
            </a:r>
            <a:r>
              <a:rPr lang="en-US" dirty="0" smtClean="0">
                <a:solidFill>
                  <a:schemeClr val="bg1"/>
                </a:solidFill>
              </a:rPr>
              <a:t>excreted</a:t>
            </a:r>
            <a:r>
              <a:rPr lang="en-US" dirty="0">
                <a:solidFill>
                  <a:schemeClr val="bg1"/>
                </a:solidFill>
              </a:rPr>
              <a:t>.</a:t>
            </a:r>
          </a:p>
        </p:txBody>
      </p:sp>
    </p:spTree>
    <p:extLst>
      <p:ext uri="{BB962C8B-B14F-4D97-AF65-F5344CB8AC3E}">
        <p14:creationId xmlns:p14="http://schemas.microsoft.com/office/powerpoint/2010/main" val="1343957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79512" y="116632"/>
            <a:ext cx="8784976" cy="6624736"/>
          </a:xfrm>
        </p:spPr>
        <p:txBody>
          <a:bodyPr>
            <a:normAutofit/>
          </a:bodyPr>
          <a:lstStyle/>
          <a:p>
            <a:pPr algn="l" rtl="0"/>
            <a:r>
              <a:rPr lang="en-US" dirty="0">
                <a:solidFill>
                  <a:srgbClr val="FFC000"/>
                </a:solidFill>
              </a:rPr>
              <a:t>TESTS OF LIVER INJURY</a:t>
            </a:r>
          </a:p>
          <a:p>
            <a:pPr algn="l" rtl="0"/>
            <a:r>
              <a:rPr lang="en-US" dirty="0">
                <a:solidFill>
                  <a:schemeClr val="bg1"/>
                </a:solidFill>
              </a:rPr>
              <a:t>PLASMA ENZYME LEVELS</a:t>
            </a:r>
          </a:p>
          <a:p>
            <a:pPr algn="just" rtl="0"/>
            <a:r>
              <a:rPr lang="en-US" dirty="0">
                <a:solidFill>
                  <a:schemeClr val="bg1"/>
                </a:solidFill>
              </a:rPr>
              <a:t>As metabolically complex cells, hepatocytes contain high levels of a number </a:t>
            </a:r>
            <a:r>
              <a:rPr lang="en-US" dirty="0" smtClean="0">
                <a:solidFill>
                  <a:schemeClr val="bg1"/>
                </a:solidFill>
              </a:rPr>
              <a:t>of </a:t>
            </a:r>
            <a:r>
              <a:rPr lang="en-US" dirty="0">
                <a:solidFill>
                  <a:schemeClr val="bg1"/>
                </a:solidFill>
              </a:rPr>
              <a:t>enzymes. With liver injury, these enzymes may leak into plasma and can </a:t>
            </a:r>
            <a:r>
              <a:rPr lang="en-US" dirty="0" smtClean="0">
                <a:solidFill>
                  <a:schemeClr val="bg1"/>
                </a:solidFill>
              </a:rPr>
              <a:t>be </a:t>
            </a:r>
            <a:r>
              <a:rPr lang="en-US" dirty="0">
                <a:solidFill>
                  <a:schemeClr val="bg1"/>
                </a:solidFill>
              </a:rPr>
              <a:t>useful for diagnosis and monitoring of liver injury</a:t>
            </a:r>
            <a:r>
              <a:rPr lang="en-US" dirty="0" smtClean="0">
                <a:solidFill>
                  <a:schemeClr val="bg1"/>
                </a:solidFill>
              </a:rPr>
              <a:t>.</a:t>
            </a:r>
          </a:p>
          <a:p>
            <a:pPr algn="just" rtl="0"/>
            <a:r>
              <a:rPr lang="en-US" dirty="0">
                <a:solidFill>
                  <a:srgbClr val="FFC000"/>
                </a:solidFill>
              </a:rPr>
              <a:t>Cellular Locations of Enzymes</a:t>
            </a:r>
          </a:p>
          <a:p>
            <a:pPr algn="just" rtl="0"/>
            <a:r>
              <a:rPr lang="en-US" dirty="0" smtClean="0">
                <a:solidFill>
                  <a:schemeClr val="bg1"/>
                </a:solidFill>
              </a:rPr>
              <a:t>Cytoplasmic </a:t>
            </a:r>
            <a:r>
              <a:rPr lang="en-US" dirty="0">
                <a:solidFill>
                  <a:schemeClr val="bg1"/>
                </a:solidFill>
              </a:rPr>
              <a:t>enzymes include lactate dehydrogenase </a:t>
            </a:r>
            <a:r>
              <a:rPr lang="en-US" dirty="0" smtClean="0">
                <a:solidFill>
                  <a:schemeClr val="bg1"/>
                </a:solidFill>
              </a:rPr>
              <a:t>(</a:t>
            </a:r>
            <a:r>
              <a:rPr lang="en-US" dirty="0">
                <a:solidFill>
                  <a:schemeClr val="bg1"/>
                </a:solidFill>
              </a:rPr>
              <a:t>LD), aspartate aminotransferase (AST), and alanine aminotransferase </a:t>
            </a:r>
            <a:r>
              <a:rPr lang="en-US" dirty="0" smtClean="0">
                <a:solidFill>
                  <a:schemeClr val="bg1"/>
                </a:solidFill>
              </a:rPr>
              <a:t>(</a:t>
            </a:r>
            <a:r>
              <a:rPr lang="en-US" dirty="0">
                <a:solidFill>
                  <a:schemeClr val="bg1"/>
                </a:solidFill>
              </a:rPr>
              <a:t>ALT). Mitochondrial enzymes, such as the </a:t>
            </a:r>
            <a:r>
              <a:rPr lang="en-US" dirty="0">
                <a:solidFill>
                  <a:srgbClr val="FFC000"/>
                </a:solidFill>
              </a:rPr>
              <a:t>mitochondrial isoenzyme of </a:t>
            </a:r>
            <a:r>
              <a:rPr lang="en-US" dirty="0" smtClean="0">
                <a:solidFill>
                  <a:srgbClr val="FFC000"/>
                </a:solidFill>
              </a:rPr>
              <a:t>AST</a:t>
            </a:r>
            <a:r>
              <a:rPr lang="en-US" dirty="0">
                <a:solidFill>
                  <a:schemeClr val="bg1"/>
                </a:solidFill>
              </a:rPr>
              <a:t>, are released with mitochondrial damage. </a:t>
            </a:r>
            <a:r>
              <a:rPr lang="en-US" dirty="0" err="1">
                <a:solidFill>
                  <a:schemeClr val="bg1"/>
                </a:solidFill>
              </a:rPr>
              <a:t>Canalicular</a:t>
            </a:r>
            <a:r>
              <a:rPr lang="en-US" dirty="0">
                <a:solidFill>
                  <a:schemeClr val="bg1"/>
                </a:solidFill>
              </a:rPr>
              <a:t> enzymes, such </a:t>
            </a:r>
            <a:r>
              <a:rPr lang="en-US" dirty="0" smtClean="0">
                <a:solidFill>
                  <a:schemeClr val="bg1"/>
                </a:solidFill>
              </a:rPr>
              <a:t>as </a:t>
            </a:r>
            <a:r>
              <a:rPr lang="en-US" dirty="0">
                <a:solidFill>
                  <a:srgbClr val="FFC000"/>
                </a:solidFill>
              </a:rPr>
              <a:t>alkaline phosphatase and </a:t>
            </a:r>
            <a:r>
              <a:rPr lang="el-GR" dirty="0">
                <a:solidFill>
                  <a:srgbClr val="FFC000"/>
                </a:solidFill>
              </a:rPr>
              <a:t>γ-</a:t>
            </a:r>
            <a:r>
              <a:rPr lang="en-US" dirty="0" err="1">
                <a:solidFill>
                  <a:srgbClr val="FFC000"/>
                </a:solidFill>
              </a:rPr>
              <a:t>glutamyl</a:t>
            </a:r>
            <a:r>
              <a:rPr lang="en-US" dirty="0">
                <a:solidFill>
                  <a:srgbClr val="FFC000"/>
                </a:solidFill>
              </a:rPr>
              <a:t> transferase (GGT</a:t>
            </a:r>
            <a:r>
              <a:rPr lang="en-US" dirty="0">
                <a:solidFill>
                  <a:schemeClr val="bg1"/>
                </a:solidFill>
              </a:rPr>
              <a:t>), are increased </a:t>
            </a:r>
            <a:r>
              <a:rPr lang="en-US" dirty="0" smtClean="0">
                <a:solidFill>
                  <a:schemeClr val="bg1"/>
                </a:solidFill>
              </a:rPr>
              <a:t>by </a:t>
            </a:r>
            <a:r>
              <a:rPr lang="en-US" dirty="0">
                <a:solidFill>
                  <a:schemeClr val="bg1"/>
                </a:solidFill>
              </a:rPr>
              <a:t>obstructive processes.</a:t>
            </a:r>
          </a:p>
        </p:txBody>
      </p:sp>
    </p:spTree>
    <p:extLst>
      <p:ext uri="{BB962C8B-B14F-4D97-AF65-F5344CB8AC3E}">
        <p14:creationId xmlns:p14="http://schemas.microsoft.com/office/powerpoint/2010/main" val="38419688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79512" y="116632"/>
            <a:ext cx="8856984" cy="6552728"/>
          </a:xfrm>
        </p:spPr>
        <p:txBody>
          <a:bodyPr>
            <a:normAutofit/>
          </a:bodyPr>
          <a:lstStyle/>
          <a:p>
            <a:pPr algn="just" rtl="0"/>
            <a:endParaRPr lang="en-US" dirty="0" smtClean="0">
              <a:solidFill>
                <a:schemeClr val="bg1"/>
              </a:solidFill>
            </a:endParaRPr>
          </a:p>
          <a:p>
            <a:pPr algn="just" rtl="0"/>
            <a:r>
              <a:rPr lang="en-US" dirty="0" smtClean="0">
                <a:solidFill>
                  <a:schemeClr val="bg1"/>
                </a:solidFill>
              </a:rPr>
              <a:t>Most </a:t>
            </a:r>
            <a:r>
              <a:rPr lang="en-US" dirty="0">
                <a:solidFill>
                  <a:schemeClr val="bg1"/>
                </a:solidFill>
              </a:rPr>
              <a:t>assays for GGT utilize the substrate </a:t>
            </a:r>
            <a:r>
              <a:rPr lang="en-US" dirty="0" smtClean="0">
                <a:solidFill>
                  <a:schemeClr val="bg1"/>
                </a:solidFill>
              </a:rPr>
              <a:t>γ-</a:t>
            </a:r>
            <a:r>
              <a:rPr lang="en-US" dirty="0" err="1" smtClean="0">
                <a:solidFill>
                  <a:schemeClr val="bg1"/>
                </a:solidFill>
              </a:rPr>
              <a:t>glutamyl</a:t>
            </a:r>
            <a:r>
              <a:rPr lang="en-US" dirty="0" smtClean="0">
                <a:solidFill>
                  <a:schemeClr val="bg1"/>
                </a:solidFill>
              </a:rPr>
              <a:t>–p-</a:t>
            </a:r>
            <a:r>
              <a:rPr lang="en-US" dirty="0" err="1" smtClean="0">
                <a:solidFill>
                  <a:schemeClr val="bg1"/>
                </a:solidFill>
              </a:rPr>
              <a:t>nitroanilide</a:t>
            </a:r>
            <a:r>
              <a:rPr lang="en-US" dirty="0">
                <a:solidFill>
                  <a:schemeClr val="bg1"/>
                </a:solidFill>
              </a:rPr>
              <a:t>. In the reaction catalyzed by GGT, p-</a:t>
            </a:r>
            <a:r>
              <a:rPr lang="en-US" dirty="0" err="1">
                <a:solidFill>
                  <a:schemeClr val="bg1"/>
                </a:solidFill>
              </a:rPr>
              <a:t>nitroaniline</a:t>
            </a:r>
            <a:r>
              <a:rPr lang="en-US" dirty="0">
                <a:solidFill>
                  <a:schemeClr val="bg1"/>
                </a:solidFill>
              </a:rPr>
              <a:t> </a:t>
            </a:r>
            <a:r>
              <a:rPr lang="en-US" dirty="0" smtClean="0">
                <a:solidFill>
                  <a:schemeClr val="bg1"/>
                </a:solidFill>
              </a:rPr>
              <a:t>is </a:t>
            </a:r>
            <a:r>
              <a:rPr lang="en-US" dirty="0">
                <a:solidFill>
                  <a:schemeClr val="bg1"/>
                </a:solidFill>
              </a:rPr>
              <a:t>liberated and is chromogenic, enabling this colored product to be </a:t>
            </a:r>
            <a:r>
              <a:rPr lang="en-US" dirty="0" smtClean="0">
                <a:solidFill>
                  <a:schemeClr val="bg1"/>
                </a:solidFill>
              </a:rPr>
              <a:t>measured </a:t>
            </a:r>
            <a:r>
              <a:rPr lang="en-US" dirty="0">
                <a:solidFill>
                  <a:schemeClr val="bg1"/>
                </a:solidFill>
              </a:rPr>
              <a:t>spectrophotometrically</a:t>
            </a:r>
            <a:r>
              <a:rPr lang="en-US" dirty="0" smtClean="0">
                <a:solidFill>
                  <a:schemeClr val="bg1"/>
                </a:solidFill>
              </a:rPr>
              <a:t>.</a:t>
            </a:r>
          </a:p>
          <a:p>
            <a:pPr algn="just" rtl="0"/>
            <a:r>
              <a:rPr lang="en-US" dirty="0">
                <a:solidFill>
                  <a:srgbClr val="FFC000"/>
                </a:solidFill>
              </a:rPr>
              <a:t>Other Enzymes</a:t>
            </a:r>
          </a:p>
          <a:p>
            <a:pPr algn="just" rtl="0"/>
            <a:r>
              <a:rPr lang="en-US" dirty="0">
                <a:solidFill>
                  <a:srgbClr val="FFC000"/>
                </a:solidFill>
              </a:rPr>
              <a:t>5′-Nucleotidase activity is increased in </a:t>
            </a:r>
            <a:r>
              <a:rPr lang="en-US" dirty="0" err="1">
                <a:solidFill>
                  <a:srgbClr val="FFC000"/>
                </a:solidFill>
              </a:rPr>
              <a:t>cholestatic</a:t>
            </a:r>
            <a:r>
              <a:rPr lang="en-US" dirty="0">
                <a:solidFill>
                  <a:srgbClr val="FFC000"/>
                </a:solidFill>
              </a:rPr>
              <a:t> disorders </a:t>
            </a:r>
            <a:r>
              <a:rPr lang="en-US" dirty="0">
                <a:solidFill>
                  <a:schemeClr val="bg1"/>
                </a:solidFill>
              </a:rPr>
              <a:t>with virtually </a:t>
            </a:r>
            <a:r>
              <a:rPr lang="en-US" dirty="0" smtClean="0">
                <a:solidFill>
                  <a:schemeClr val="bg1"/>
                </a:solidFill>
              </a:rPr>
              <a:t>no </a:t>
            </a:r>
            <a:r>
              <a:rPr lang="en-US" dirty="0">
                <a:solidFill>
                  <a:schemeClr val="bg1"/>
                </a:solidFill>
              </a:rPr>
              <a:t>increase in activity in patients with bone disease. </a:t>
            </a:r>
            <a:r>
              <a:rPr lang="en-US" dirty="0" smtClean="0">
                <a:solidFill>
                  <a:schemeClr val="bg1"/>
                </a:solidFill>
              </a:rPr>
              <a:t>Measurement </a:t>
            </a:r>
            <a:r>
              <a:rPr lang="en-US" dirty="0">
                <a:solidFill>
                  <a:schemeClr val="bg1"/>
                </a:solidFill>
              </a:rPr>
              <a:t>of 5′-nucleotidase can </a:t>
            </a:r>
            <a:r>
              <a:rPr lang="en-US" dirty="0" smtClean="0">
                <a:solidFill>
                  <a:schemeClr val="bg1"/>
                </a:solidFill>
              </a:rPr>
              <a:t>corroborate </a:t>
            </a:r>
            <a:r>
              <a:rPr lang="en-US" dirty="0">
                <a:solidFill>
                  <a:schemeClr val="bg1"/>
                </a:solidFill>
              </a:rPr>
              <a:t>the elevation of ALP from a hepatic source. </a:t>
            </a:r>
            <a:endParaRPr lang="en-US" dirty="0" smtClean="0">
              <a:solidFill>
                <a:schemeClr val="bg1"/>
              </a:solidFill>
            </a:endParaRPr>
          </a:p>
        </p:txBody>
      </p:sp>
    </p:spTree>
    <p:extLst>
      <p:ext uri="{BB962C8B-B14F-4D97-AF65-F5344CB8AC3E}">
        <p14:creationId xmlns:p14="http://schemas.microsoft.com/office/powerpoint/2010/main" val="360485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79512" y="116632"/>
            <a:ext cx="8784976" cy="6552728"/>
          </a:xfrm>
        </p:spPr>
        <p:txBody>
          <a:bodyPr>
            <a:normAutofit/>
          </a:bodyPr>
          <a:lstStyle/>
          <a:p>
            <a:pPr algn="just" rtl="0"/>
            <a:endParaRPr lang="en-US" dirty="0" smtClean="0">
              <a:solidFill>
                <a:schemeClr val="bg1"/>
              </a:solidFill>
            </a:endParaRPr>
          </a:p>
          <a:p>
            <a:pPr algn="just" rtl="0"/>
            <a:r>
              <a:rPr lang="en-US" dirty="0" smtClean="0">
                <a:solidFill>
                  <a:schemeClr val="bg1"/>
                </a:solidFill>
              </a:rPr>
              <a:t>Medication-induced </a:t>
            </a:r>
            <a:r>
              <a:rPr lang="en-US" dirty="0">
                <a:solidFill>
                  <a:schemeClr val="bg1"/>
                </a:solidFill>
              </a:rPr>
              <a:t>liver injury ranges from very mild to very severe. Virtually any prescription medication has the capacity to cause liver enzymes to rise in a given individual, and not all elevations are persistent or worrisome</a:t>
            </a:r>
            <a:r>
              <a:rPr lang="en-US" dirty="0" smtClean="0">
                <a:solidFill>
                  <a:schemeClr val="bg1"/>
                </a:solidFill>
              </a:rPr>
              <a:t>.</a:t>
            </a:r>
            <a:endParaRPr lang="fa-IR" dirty="0" smtClean="0">
              <a:solidFill>
                <a:schemeClr val="bg1"/>
              </a:solidFill>
            </a:endParaRPr>
          </a:p>
          <a:p>
            <a:pPr algn="just" rtl="0"/>
            <a:r>
              <a:rPr lang="en-US" dirty="0">
                <a:solidFill>
                  <a:schemeClr val="bg1"/>
                </a:solidFill>
              </a:rPr>
              <a:t>Prescribed medicines most commonly associated with liver injury and </a:t>
            </a:r>
            <a:r>
              <a:rPr lang="en-US" dirty="0">
                <a:solidFill>
                  <a:srgbClr val="FFC000"/>
                </a:solidFill>
              </a:rPr>
              <a:t>elevation of the transaminase enzymes, AST and ALT, include non-steroidal pain relievers, antibiotics, cholesterol-lowering statins, anti seizure medications, and drugs for tuberculosis</a:t>
            </a:r>
            <a:r>
              <a:rPr lang="en-US" dirty="0" smtClean="0">
                <a:solidFill>
                  <a:srgbClr val="FFC000"/>
                </a:solidFill>
              </a:rPr>
              <a:t>.</a:t>
            </a:r>
            <a:endParaRPr lang="fa-IR" dirty="0" smtClean="0">
              <a:solidFill>
                <a:srgbClr val="FFC000"/>
              </a:solidFill>
            </a:endParaRPr>
          </a:p>
          <a:p>
            <a:pPr algn="just" rtl="0"/>
            <a:endParaRPr lang="en-US" dirty="0">
              <a:solidFill>
                <a:schemeClr val="bg1"/>
              </a:solidFill>
            </a:endParaRPr>
          </a:p>
        </p:txBody>
      </p:sp>
    </p:spTree>
    <p:extLst>
      <p:ext uri="{BB962C8B-B14F-4D97-AF65-F5344CB8AC3E}">
        <p14:creationId xmlns:p14="http://schemas.microsoft.com/office/powerpoint/2010/main" val="21242564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67544" y="188640"/>
            <a:ext cx="8219256" cy="6480720"/>
          </a:xfrm>
        </p:spPr>
        <p:txBody>
          <a:bodyPr/>
          <a:lstStyle/>
          <a:p>
            <a:pPr algn="just" rtl="0"/>
            <a:endParaRPr lang="en-US" dirty="0" smtClean="0">
              <a:solidFill>
                <a:srgbClr val="FFC000"/>
              </a:solidFill>
            </a:endParaRPr>
          </a:p>
          <a:p>
            <a:pPr algn="just" rtl="0"/>
            <a:r>
              <a:rPr lang="en-US" dirty="0" smtClean="0">
                <a:solidFill>
                  <a:srgbClr val="FFC000"/>
                </a:solidFill>
              </a:rPr>
              <a:t>Acetaminophen</a:t>
            </a:r>
            <a:r>
              <a:rPr lang="en-US" dirty="0" smtClean="0">
                <a:solidFill>
                  <a:schemeClr val="bg1"/>
                </a:solidFill>
              </a:rPr>
              <a:t> </a:t>
            </a:r>
            <a:r>
              <a:rPr lang="en-US" dirty="0">
                <a:solidFill>
                  <a:schemeClr val="bg1"/>
                </a:solidFill>
              </a:rPr>
              <a:t>(Tylenol) is a commonly used prescription pain </a:t>
            </a:r>
            <a:r>
              <a:rPr lang="en-US" dirty="0" smtClean="0">
                <a:solidFill>
                  <a:schemeClr val="bg1"/>
                </a:solidFill>
              </a:rPr>
              <a:t>reliever </a:t>
            </a:r>
            <a:r>
              <a:rPr lang="en-US" dirty="0">
                <a:solidFill>
                  <a:schemeClr val="bg1"/>
                </a:solidFill>
              </a:rPr>
              <a:t>and an ingredient in a wide variety of products on drug store shelves. While acetaminophen is safe to use at recommended dosages, </a:t>
            </a:r>
            <a:r>
              <a:rPr lang="en-US" dirty="0">
                <a:solidFill>
                  <a:srgbClr val="FFC000"/>
                </a:solidFill>
              </a:rPr>
              <a:t>overdoses</a:t>
            </a:r>
            <a:r>
              <a:rPr lang="en-US" dirty="0">
                <a:solidFill>
                  <a:schemeClr val="bg1"/>
                </a:solidFill>
              </a:rPr>
              <a:t> may result in liver damage that can unfold over 2 to 3 days. Sometimes, such liver damage is severe enough to be called </a:t>
            </a:r>
            <a:r>
              <a:rPr lang="en-US" dirty="0">
                <a:solidFill>
                  <a:srgbClr val="FFC000"/>
                </a:solidFill>
              </a:rPr>
              <a:t>acute liver failure</a:t>
            </a:r>
            <a:r>
              <a:rPr lang="en-US" dirty="0">
                <a:solidFill>
                  <a:schemeClr val="bg1"/>
                </a:solidFill>
              </a:rPr>
              <a:t>. The liver enzymes </a:t>
            </a:r>
            <a:r>
              <a:rPr lang="en-US" dirty="0">
                <a:solidFill>
                  <a:srgbClr val="FFC000"/>
                </a:solidFill>
              </a:rPr>
              <a:t>AST and ALT are usually elevated </a:t>
            </a:r>
            <a:r>
              <a:rPr lang="en-US" dirty="0">
                <a:solidFill>
                  <a:schemeClr val="bg1"/>
                </a:solidFill>
              </a:rPr>
              <a:t>in these cases. It is also important to be aware that liver toxicity from acetaminophen is especially prevalent when patients </a:t>
            </a:r>
            <a:r>
              <a:rPr lang="en-US" dirty="0">
                <a:solidFill>
                  <a:srgbClr val="FFC000"/>
                </a:solidFill>
              </a:rPr>
              <a:t>drink alcohol</a:t>
            </a:r>
            <a:r>
              <a:rPr lang="en-US" dirty="0">
                <a:solidFill>
                  <a:schemeClr val="bg1"/>
                </a:solidFill>
              </a:rPr>
              <a:t> while using acetaminophen-containing medicines.</a:t>
            </a:r>
            <a:endParaRPr lang="en-US" dirty="0"/>
          </a:p>
        </p:txBody>
      </p:sp>
    </p:spTree>
    <p:extLst>
      <p:ext uri="{BB962C8B-B14F-4D97-AF65-F5344CB8AC3E}">
        <p14:creationId xmlns:p14="http://schemas.microsoft.com/office/powerpoint/2010/main" val="3682946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79512" y="116632"/>
            <a:ext cx="8856984" cy="6624736"/>
          </a:xfrm>
        </p:spPr>
        <p:txBody>
          <a:bodyPr>
            <a:normAutofit/>
          </a:bodyPr>
          <a:lstStyle/>
          <a:p>
            <a:pPr algn="just" rtl="0"/>
            <a:endParaRPr lang="en-US" b="1" dirty="0" smtClean="0">
              <a:solidFill>
                <a:srgbClr val="FFC000"/>
              </a:solidFill>
            </a:endParaRPr>
          </a:p>
          <a:p>
            <a:pPr algn="just" rtl="0"/>
            <a:r>
              <a:rPr lang="en-US" b="1" dirty="0" smtClean="0">
                <a:solidFill>
                  <a:srgbClr val="FFC000"/>
                </a:solidFill>
              </a:rPr>
              <a:t>Statins</a:t>
            </a:r>
            <a:endParaRPr lang="en-US" b="1" dirty="0">
              <a:solidFill>
                <a:srgbClr val="FFC000"/>
              </a:solidFill>
            </a:endParaRPr>
          </a:p>
          <a:p>
            <a:pPr algn="just" rtl="0"/>
            <a:r>
              <a:rPr lang="en-US" dirty="0">
                <a:solidFill>
                  <a:schemeClr val="bg1"/>
                </a:solidFill>
              </a:rPr>
              <a:t>Cholesterol-lowering statins such as atorvastatin (Lipitor) </a:t>
            </a:r>
            <a:r>
              <a:rPr lang="en-US" dirty="0" smtClean="0">
                <a:solidFill>
                  <a:schemeClr val="bg1"/>
                </a:solidFill>
              </a:rPr>
              <a:t>can </a:t>
            </a:r>
            <a:r>
              <a:rPr lang="en-US" dirty="0">
                <a:solidFill>
                  <a:schemeClr val="bg1"/>
                </a:solidFill>
              </a:rPr>
              <a:t>cause certain liver enzymes levels to </a:t>
            </a:r>
            <a:r>
              <a:rPr lang="en-US" dirty="0" smtClean="0">
                <a:solidFill>
                  <a:schemeClr val="bg1"/>
                </a:solidFill>
              </a:rPr>
              <a:t>spike. It is </a:t>
            </a:r>
            <a:r>
              <a:rPr lang="en-US" dirty="0">
                <a:solidFill>
                  <a:schemeClr val="bg1"/>
                </a:solidFill>
              </a:rPr>
              <a:t>common for liver enzymes </a:t>
            </a:r>
            <a:r>
              <a:rPr lang="en-US" dirty="0">
                <a:solidFill>
                  <a:srgbClr val="FFC000"/>
                </a:solidFill>
              </a:rPr>
              <a:t>to go up mildly </a:t>
            </a:r>
            <a:r>
              <a:rPr lang="en-US" dirty="0">
                <a:solidFill>
                  <a:schemeClr val="bg1"/>
                </a:solidFill>
              </a:rPr>
              <a:t>in people taking </a:t>
            </a:r>
            <a:r>
              <a:rPr lang="en-US" dirty="0" smtClean="0">
                <a:solidFill>
                  <a:schemeClr val="bg1"/>
                </a:solidFill>
              </a:rPr>
              <a:t>statins. Although </a:t>
            </a:r>
            <a:r>
              <a:rPr lang="en-US" dirty="0">
                <a:solidFill>
                  <a:schemeClr val="bg1"/>
                </a:solidFill>
              </a:rPr>
              <a:t>rare, more </a:t>
            </a:r>
            <a:r>
              <a:rPr lang="en-US" dirty="0">
                <a:solidFill>
                  <a:srgbClr val="FFC000"/>
                </a:solidFill>
              </a:rPr>
              <a:t>elderly patients</a:t>
            </a:r>
            <a:r>
              <a:rPr lang="en-US" dirty="0">
                <a:solidFill>
                  <a:schemeClr val="bg1"/>
                </a:solidFill>
              </a:rPr>
              <a:t> are more likely to have adverse liver reactions to statins as they are at higher risk for </a:t>
            </a:r>
            <a:r>
              <a:rPr lang="en-US" dirty="0">
                <a:solidFill>
                  <a:srgbClr val="FFC000"/>
                </a:solidFill>
              </a:rPr>
              <a:t>organ failure </a:t>
            </a:r>
            <a:r>
              <a:rPr lang="en-US" dirty="0">
                <a:solidFill>
                  <a:schemeClr val="bg1"/>
                </a:solidFill>
              </a:rPr>
              <a:t>in general</a:t>
            </a:r>
            <a:r>
              <a:rPr lang="en-US" dirty="0" smtClean="0">
                <a:solidFill>
                  <a:schemeClr val="bg1"/>
                </a:solidFill>
              </a:rPr>
              <a:t>.</a:t>
            </a:r>
          </a:p>
          <a:p>
            <a:pPr algn="just" rtl="0"/>
            <a:r>
              <a:rPr lang="en-US" dirty="0">
                <a:solidFill>
                  <a:schemeClr val="bg1"/>
                </a:solidFill>
              </a:rPr>
              <a:t>Statin therapy has been associated with </a:t>
            </a:r>
            <a:r>
              <a:rPr lang="en-US" dirty="0" smtClean="0">
                <a:solidFill>
                  <a:schemeClr val="bg1"/>
                </a:solidFill>
              </a:rPr>
              <a:t>elevated hepatic </a:t>
            </a:r>
            <a:r>
              <a:rPr lang="en-US" dirty="0">
                <a:solidFill>
                  <a:schemeClr val="bg1"/>
                </a:solidFill>
              </a:rPr>
              <a:t>transaminases in up to 1-3% of patients</a:t>
            </a:r>
            <a:r>
              <a:rPr lang="en-US" dirty="0" smtClean="0">
                <a:solidFill>
                  <a:schemeClr val="bg1"/>
                </a:solidFill>
              </a:rPr>
              <a:t>.</a:t>
            </a:r>
            <a:endParaRPr lang="en-US" dirty="0">
              <a:solidFill>
                <a:schemeClr val="bg1"/>
              </a:solidFill>
            </a:endParaRPr>
          </a:p>
          <a:p>
            <a:pPr algn="just" rtl="0"/>
            <a:r>
              <a:rPr lang="en-US" dirty="0" smtClean="0">
                <a:solidFill>
                  <a:schemeClr val="bg1"/>
                </a:solidFill>
              </a:rPr>
              <a:t>This usually </a:t>
            </a:r>
            <a:r>
              <a:rPr lang="en-US" dirty="0">
                <a:solidFill>
                  <a:schemeClr val="bg1"/>
                </a:solidFill>
              </a:rPr>
              <a:t>is dose dependent and occurs within the </a:t>
            </a:r>
            <a:r>
              <a:rPr lang="en-US" dirty="0" smtClean="0">
                <a:solidFill>
                  <a:schemeClr val="bg1"/>
                </a:solidFill>
              </a:rPr>
              <a:t>first three </a:t>
            </a:r>
            <a:r>
              <a:rPr lang="en-US" dirty="0">
                <a:solidFill>
                  <a:schemeClr val="bg1"/>
                </a:solidFill>
              </a:rPr>
              <a:t>months of commencing therapy, and is not </a:t>
            </a:r>
            <a:r>
              <a:rPr lang="en-US" dirty="0" smtClean="0">
                <a:solidFill>
                  <a:schemeClr val="bg1"/>
                </a:solidFill>
              </a:rPr>
              <a:t>usually associated </a:t>
            </a:r>
            <a:r>
              <a:rPr lang="en-US" dirty="0">
                <a:solidFill>
                  <a:schemeClr val="bg1"/>
                </a:solidFill>
              </a:rPr>
              <a:t>with any long-term hepatic dysfunction.</a:t>
            </a:r>
            <a:endParaRPr lang="en-US" dirty="0" smtClean="0">
              <a:solidFill>
                <a:schemeClr val="bg1"/>
              </a:solidFill>
            </a:endParaRPr>
          </a:p>
          <a:p>
            <a:pPr algn="just" rtl="0"/>
            <a:endParaRPr lang="en-US" dirty="0">
              <a:solidFill>
                <a:schemeClr val="bg1"/>
              </a:solidFill>
            </a:endParaRPr>
          </a:p>
          <a:p>
            <a:pPr algn="just" rtl="0"/>
            <a:endParaRPr lang="en-US" dirty="0">
              <a:solidFill>
                <a:schemeClr val="bg1"/>
              </a:solidFill>
            </a:endParaRPr>
          </a:p>
        </p:txBody>
      </p:sp>
    </p:spTree>
    <p:extLst>
      <p:ext uri="{BB962C8B-B14F-4D97-AF65-F5344CB8AC3E}">
        <p14:creationId xmlns:p14="http://schemas.microsoft.com/office/powerpoint/2010/main" val="3055327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0" y="260648"/>
            <a:ext cx="8686800" cy="5759152"/>
          </a:xfrm>
        </p:spPr>
        <p:txBody>
          <a:bodyPr>
            <a:normAutofit/>
          </a:bodyPr>
          <a:lstStyle/>
          <a:p>
            <a:pPr algn="just" rtl="0"/>
            <a:r>
              <a:rPr lang="en-US" sz="2800" dirty="0">
                <a:solidFill>
                  <a:schemeClr val="bg1"/>
                </a:solidFill>
              </a:rPr>
              <a:t>The possibility of liver intoxication at therapeutic doses of </a:t>
            </a:r>
            <a:r>
              <a:rPr lang="en-US" sz="2800" dirty="0">
                <a:solidFill>
                  <a:srgbClr val="FFC000"/>
                </a:solidFill>
              </a:rPr>
              <a:t>paracetamol (maximal </a:t>
            </a:r>
            <a:r>
              <a:rPr lang="en-US" sz="2800" dirty="0" err="1">
                <a:solidFill>
                  <a:srgbClr val="FFC000"/>
                </a:solidFill>
              </a:rPr>
              <a:t>dailydose</a:t>
            </a:r>
            <a:r>
              <a:rPr lang="en-US" sz="2800" dirty="0">
                <a:solidFill>
                  <a:srgbClr val="FFC000"/>
                </a:solidFill>
              </a:rPr>
              <a:t> of 4 x 1 g) </a:t>
            </a:r>
            <a:r>
              <a:rPr lang="en-US" sz="2800" dirty="0">
                <a:solidFill>
                  <a:schemeClr val="bg1"/>
                </a:solidFill>
              </a:rPr>
              <a:t>is supported by retrospective, but not by controlled prospective studies. Intended </a:t>
            </a:r>
            <a:r>
              <a:rPr lang="en-US" sz="2800" dirty="0" smtClean="0">
                <a:solidFill>
                  <a:schemeClr val="bg1"/>
                </a:solidFill>
              </a:rPr>
              <a:t>or suicidal </a:t>
            </a:r>
            <a:r>
              <a:rPr lang="en-US" sz="2800" dirty="0" err="1">
                <a:solidFill>
                  <a:schemeClr val="bg1"/>
                </a:solidFill>
              </a:rPr>
              <a:t>overdosages</a:t>
            </a:r>
            <a:r>
              <a:rPr lang="en-US" sz="2800" dirty="0">
                <a:solidFill>
                  <a:schemeClr val="bg1"/>
                </a:solidFill>
              </a:rPr>
              <a:t> are frequently misjudged in </a:t>
            </a:r>
            <a:r>
              <a:rPr lang="en-US" sz="2800" dirty="0" smtClean="0">
                <a:solidFill>
                  <a:schemeClr val="bg1"/>
                </a:solidFill>
              </a:rPr>
              <a:t>retrospective </a:t>
            </a:r>
            <a:r>
              <a:rPr lang="en-US" sz="2800" dirty="0">
                <a:solidFill>
                  <a:schemeClr val="bg1"/>
                </a:solidFill>
              </a:rPr>
              <a:t>reports. </a:t>
            </a:r>
            <a:r>
              <a:rPr lang="en-US" sz="2800" dirty="0" smtClean="0">
                <a:solidFill>
                  <a:schemeClr val="bg1"/>
                </a:solidFill>
              </a:rPr>
              <a:t>Transient </a:t>
            </a:r>
            <a:r>
              <a:rPr lang="en-US" sz="2800" dirty="0">
                <a:solidFill>
                  <a:schemeClr val="bg1"/>
                </a:solidFill>
              </a:rPr>
              <a:t>increases in transaminase values (&gt; 3 x upper limits of normal) after </a:t>
            </a:r>
            <a:r>
              <a:rPr lang="en-US" sz="2800" dirty="0" smtClean="0">
                <a:solidFill>
                  <a:schemeClr val="bg1"/>
                </a:solidFill>
              </a:rPr>
              <a:t>regular doses </a:t>
            </a:r>
            <a:r>
              <a:rPr lang="en-US" sz="2800" dirty="0">
                <a:solidFill>
                  <a:schemeClr val="bg1"/>
                </a:solidFill>
              </a:rPr>
              <a:t>of paracetamol are not proof of hepatic damage unless associated with corresponding symptoms or laboratory changes indicative of compromised hepatic function (total bilirubin, INR). </a:t>
            </a:r>
            <a:r>
              <a:rPr lang="en-US" sz="2800" dirty="0">
                <a:solidFill>
                  <a:srgbClr val="FFC000"/>
                </a:solidFill>
              </a:rPr>
              <a:t>There is insufficient evidence of liver injury by paracetamol at regular dose levels</a:t>
            </a:r>
            <a:r>
              <a:rPr lang="en-US" dirty="0">
                <a:solidFill>
                  <a:srgbClr val="FFC000"/>
                </a:solidFill>
              </a:rPr>
              <a:t>.</a:t>
            </a:r>
          </a:p>
        </p:txBody>
      </p:sp>
    </p:spTree>
    <p:extLst>
      <p:ext uri="{BB962C8B-B14F-4D97-AF65-F5344CB8AC3E}">
        <p14:creationId xmlns:p14="http://schemas.microsoft.com/office/powerpoint/2010/main" val="40219410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23528" y="188640"/>
            <a:ext cx="8363272" cy="6408712"/>
          </a:xfrm>
        </p:spPr>
        <p:txBody>
          <a:bodyPr/>
          <a:lstStyle/>
          <a:p>
            <a:pPr algn="just" rtl="0"/>
            <a:endParaRPr lang="en-US" b="1" dirty="0" smtClean="0">
              <a:solidFill>
                <a:srgbClr val="FFC000"/>
              </a:solidFill>
            </a:endParaRPr>
          </a:p>
          <a:p>
            <a:pPr algn="just" rtl="0"/>
            <a:r>
              <a:rPr lang="en-US" b="1" dirty="0" smtClean="0">
                <a:solidFill>
                  <a:srgbClr val="FFC000"/>
                </a:solidFill>
              </a:rPr>
              <a:t>Antibiotics</a:t>
            </a:r>
            <a:endParaRPr lang="en-US" b="1" dirty="0">
              <a:solidFill>
                <a:srgbClr val="FFC000"/>
              </a:solidFill>
            </a:endParaRPr>
          </a:p>
          <a:p>
            <a:pPr algn="just" rtl="0"/>
            <a:r>
              <a:rPr lang="en-US" dirty="0">
                <a:solidFill>
                  <a:schemeClr val="bg1"/>
                </a:solidFill>
              </a:rPr>
              <a:t>Increases in liver enzymes are a common side effect of many different types of antibiotics such as </a:t>
            </a:r>
            <a:r>
              <a:rPr lang="en-US" dirty="0" err="1">
                <a:solidFill>
                  <a:srgbClr val="FFC000"/>
                </a:solidFill>
              </a:rPr>
              <a:t>amoxacillin</a:t>
            </a:r>
            <a:r>
              <a:rPr lang="en-US" dirty="0">
                <a:solidFill>
                  <a:srgbClr val="FFC000"/>
                </a:solidFill>
              </a:rPr>
              <a:t>, ciprofloxacin and erythromycin.</a:t>
            </a:r>
            <a:r>
              <a:rPr lang="en-US" dirty="0">
                <a:solidFill>
                  <a:schemeClr val="bg1"/>
                </a:solidFill>
              </a:rPr>
              <a:t> However, it is difficult to predict which patients are most likely to have liver problems from antibiotic use, as many patients using antibiotics already have liver enzyme changes due to other conditions. If you are at risk for liver complications or have had liver problems in the past, it may monitor your liver enzyme levels while you are taking antibiotics to make sure no liver complications come up during your treatment.</a:t>
            </a:r>
          </a:p>
          <a:p>
            <a:pPr algn="l" rtl="0"/>
            <a:endParaRPr lang="en-US" dirty="0"/>
          </a:p>
        </p:txBody>
      </p:sp>
    </p:spTree>
    <p:extLst>
      <p:ext uri="{BB962C8B-B14F-4D97-AF65-F5344CB8AC3E}">
        <p14:creationId xmlns:p14="http://schemas.microsoft.com/office/powerpoint/2010/main" val="24235894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07504" y="116632"/>
            <a:ext cx="8856984" cy="6552728"/>
          </a:xfrm>
        </p:spPr>
        <p:txBody>
          <a:bodyPr/>
          <a:lstStyle/>
          <a:p>
            <a:pPr algn="just" rtl="0"/>
            <a:endParaRPr lang="en-US" dirty="0" smtClean="0">
              <a:solidFill>
                <a:srgbClr val="FFC000"/>
              </a:solidFill>
            </a:endParaRPr>
          </a:p>
          <a:p>
            <a:pPr algn="just" rtl="0"/>
            <a:r>
              <a:rPr lang="en-US" dirty="0" smtClean="0">
                <a:solidFill>
                  <a:srgbClr val="FFC000"/>
                </a:solidFill>
              </a:rPr>
              <a:t>Anti-epileptic </a:t>
            </a:r>
            <a:r>
              <a:rPr lang="en-US" dirty="0">
                <a:solidFill>
                  <a:srgbClr val="FFC000"/>
                </a:solidFill>
              </a:rPr>
              <a:t>drugs </a:t>
            </a:r>
            <a:r>
              <a:rPr lang="en-US" dirty="0">
                <a:solidFill>
                  <a:schemeClr val="bg1"/>
                </a:solidFill>
              </a:rPr>
              <a:t>such as carbamazepine </a:t>
            </a:r>
            <a:r>
              <a:rPr lang="en-US" dirty="0" smtClean="0">
                <a:solidFill>
                  <a:schemeClr val="bg1"/>
                </a:solidFill>
              </a:rPr>
              <a:t>and </a:t>
            </a:r>
            <a:r>
              <a:rPr lang="en-US" dirty="0">
                <a:solidFill>
                  <a:srgbClr val="FFC000"/>
                </a:solidFill>
              </a:rPr>
              <a:t>tuberculosis medicines </a:t>
            </a:r>
            <a:r>
              <a:rPr lang="en-US" dirty="0">
                <a:solidFill>
                  <a:schemeClr val="bg1"/>
                </a:solidFill>
              </a:rPr>
              <a:t>such as Rifampin (</a:t>
            </a:r>
            <a:r>
              <a:rPr lang="en-US" dirty="0" err="1">
                <a:solidFill>
                  <a:schemeClr val="bg1"/>
                </a:solidFill>
              </a:rPr>
              <a:t>Rifadin</a:t>
            </a:r>
            <a:r>
              <a:rPr lang="en-US" dirty="0">
                <a:solidFill>
                  <a:schemeClr val="bg1"/>
                </a:solidFill>
              </a:rPr>
              <a:t>) </a:t>
            </a:r>
            <a:r>
              <a:rPr lang="en-US" dirty="0" smtClean="0">
                <a:solidFill>
                  <a:schemeClr val="bg1"/>
                </a:solidFill>
              </a:rPr>
              <a:t>are </a:t>
            </a:r>
            <a:r>
              <a:rPr lang="en-US" dirty="0">
                <a:solidFill>
                  <a:schemeClr val="bg1"/>
                </a:solidFill>
              </a:rPr>
              <a:t>commonly associated with changes in </a:t>
            </a:r>
            <a:r>
              <a:rPr lang="en-US" dirty="0">
                <a:solidFill>
                  <a:srgbClr val="FFC000"/>
                </a:solidFill>
              </a:rPr>
              <a:t>liver enzyme levels </a:t>
            </a:r>
            <a:r>
              <a:rPr lang="en-US" dirty="0">
                <a:solidFill>
                  <a:schemeClr val="bg1"/>
                </a:solidFill>
              </a:rPr>
              <a:t>and liver function. Other common prescription drugs that can also increase liver enzyme levels include </a:t>
            </a:r>
            <a:r>
              <a:rPr lang="en-US" dirty="0">
                <a:solidFill>
                  <a:srgbClr val="FFC000"/>
                </a:solidFill>
              </a:rPr>
              <a:t>antidepressants and many antiviral </a:t>
            </a:r>
            <a:r>
              <a:rPr lang="en-US" dirty="0" smtClean="0">
                <a:solidFill>
                  <a:srgbClr val="FFC000"/>
                </a:solidFill>
              </a:rPr>
              <a:t>drugs.</a:t>
            </a:r>
          </a:p>
          <a:p>
            <a:pPr algn="just" rtl="0"/>
            <a:r>
              <a:rPr lang="en-US" dirty="0"/>
              <a:t> </a:t>
            </a:r>
            <a:r>
              <a:rPr lang="en-US" dirty="0">
                <a:solidFill>
                  <a:schemeClr val="bg1"/>
                </a:solidFill>
              </a:rPr>
              <a:t>It is also important to recognize the signs of liver toxicity, including a yellowing of the skin known as jaundice, pain in the abdomen, loss of appetite and nausea</a:t>
            </a:r>
            <a:r>
              <a:rPr lang="en-US" dirty="0" smtClean="0">
                <a:solidFill>
                  <a:schemeClr val="bg1"/>
                </a:solidFill>
              </a:rPr>
              <a:t>.</a:t>
            </a:r>
          </a:p>
          <a:p>
            <a:pPr algn="just" rtl="0"/>
            <a:endParaRPr lang="en-US" dirty="0">
              <a:solidFill>
                <a:schemeClr val="bg1"/>
              </a:solidFill>
            </a:endParaRPr>
          </a:p>
        </p:txBody>
      </p:sp>
    </p:spTree>
    <p:extLst>
      <p:ext uri="{BB962C8B-B14F-4D97-AF65-F5344CB8AC3E}">
        <p14:creationId xmlns:p14="http://schemas.microsoft.com/office/powerpoint/2010/main" val="33303841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23528" y="188640"/>
            <a:ext cx="8363272" cy="6192688"/>
          </a:xfrm>
        </p:spPr>
        <p:txBody>
          <a:bodyPr/>
          <a:lstStyle/>
          <a:p>
            <a:pPr algn="l" rtl="0"/>
            <a:endParaRPr lang="en-US" dirty="0" smtClean="0">
              <a:solidFill>
                <a:schemeClr val="bg1"/>
              </a:solidFill>
            </a:endParaRPr>
          </a:p>
          <a:p>
            <a:pPr algn="l" rtl="0"/>
            <a:r>
              <a:rPr lang="en-US" dirty="0" smtClean="0">
                <a:solidFill>
                  <a:schemeClr val="bg1"/>
                </a:solidFill>
              </a:rPr>
              <a:t>Drugs </a:t>
            </a:r>
            <a:r>
              <a:rPr lang="en-US" dirty="0">
                <a:solidFill>
                  <a:schemeClr val="bg1"/>
                </a:solidFill>
              </a:rPr>
              <a:t>that may cause a </a:t>
            </a:r>
            <a:r>
              <a:rPr lang="en-US" dirty="0">
                <a:solidFill>
                  <a:srgbClr val="FFC000"/>
                </a:solidFill>
              </a:rPr>
              <a:t>raised alkaline phosphatase </a:t>
            </a:r>
            <a:r>
              <a:rPr lang="en-US" dirty="0">
                <a:solidFill>
                  <a:schemeClr val="bg1"/>
                </a:solidFill>
              </a:rPr>
              <a:t>include:</a:t>
            </a:r>
          </a:p>
          <a:p>
            <a:pPr algn="l" rtl="0"/>
            <a:r>
              <a:rPr lang="en-US" dirty="0">
                <a:solidFill>
                  <a:schemeClr val="bg1"/>
                </a:solidFill>
              </a:rPr>
              <a:t>nitrofurantoin</a:t>
            </a:r>
          </a:p>
          <a:p>
            <a:pPr algn="l" rtl="0"/>
            <a:r>
              <a:rPr lang="en-US" dirty="0">
                <a:solidFill>
                  <a:schemeClr val="bg1"/>
                </a:solidFill>
              </a:rPr>
              <a:t>phenytoin</a:t>
            </a:r>
          </a:p>
          <a:p>
            <a:pPr algn="l" rtl="0"/>
            <a:r>
              <a:rPr lang="en-US" dirty="0">
                <a:solidFill>
                  <a:schemeClr val="bg1"/>
                </a:solidFill>
              </a:rPr>
              <a:t>erythromycin</a:t>
            </a:r>
          </a:p>
          <a:p>
            <a:pPr algn="l" rtl="0"/>
            <a:r>
              <a:rPr lang="en-US" dirty="0">
                <a:solidFill>
                  <a:schemeClr val="bg1"/>
                </a:solidFill>
              </a:rPr>
              <a:t>disulfiram</a:t>
            </a:r>
          </a:p>
          <a:p>
            <a:pPr algn="l" rtl="0"/>
            <a:endParaRPr lang="en-US" dirty="0"/>
          </a:p>
        </p:txBody>
      </p:sp>
    </p:spTree>
    <p:extLst>
      <p:ext uri="{BB962C8B-B14F-4D97-AF65-F5344CB8AC3E}">
        <p14:creationId xmlns:p14="http://schemas.microsoft.com/office/powerpoint/2010/main" val="19905736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79512" y="116632"/>
            <a:ext cx="8784976" cy="6552728"/>
          </a:xfrm>
        </p:spPr>
        <p:txBody>
          <a:bodyPr>
            <a:normAutofit/>
          </a:bodyPr>
          <a:lstStyle/>
          <a:p>
            <a:pPr algn="just" rtl="0"/>
            <a:endParaRPr lang="en-US" dirty="0" smtClean="0">
              <a:solidFill>
                <a:schemeClr val="bg1"/>
              </a:solidFill>
            </a:endParaRPr>
          </a:p>
          <a:p>
            <a:pPr algn="just" rtl="0"/>
            <a:r>
              <a:rPr lang="en-US" dirty="0" smtClean="0">
                <a:solidFill>
                  <a:schemeClr val="bg1"/>
                </a:solidFill>
              </a:rPr>
              <a:t>Dipyrone </a:t>
            </a:r>
            <a:r>
              <a:rPr lang="en-US" dirty="0">
                <a:solidFill>
                  <a:schemeClr val="bg1"/>
                </a:solidFill>
              </a:rPr>
              <a:t>(</a:t>
            </a:r>
            <a:r>
              <a:rPr lang="en-US" dirty="0" err="1">
                <a:solidFill>
                  <a:schemeClr val="bg1"/>
                </a:solidFill>
              </a:rPr>
              <a:t>noramidopyrine</a:t>
            </a:r>
            <a:r>
              <a:rPr lang="en-US" dirty="0">
                <a:solidFill>
                  <a:schemeClr val="bg1"/>
                </a:solidFill>
              </a:rPr>
              <a:t> </a:t>
            </a:r>
            <a:r>
              <a:rPr lang="en-US" dirty="0" err="1">
                <a:solidFill>
                  <a:schemeClr val="bg1"/>
                </a:solidFill>
              </a:rPr>
              <a:t>methanesulfonate</a:t>
            </a:r>
            <a:r>
              <a:rPr lang="en-US" dirty="0">
                <a:solidFill>
                  <a:schemeClr val="bg1"/>
                </a:solidFill>
              </a:rPr>
              <a:t>) is </a:t>
            </a:r>
            <a:r>
              <a:rPr lang="en-US" dirty="0" smtClean="0">
                <a:solidFill>
                  <a:schemeClr val="bg1"/>
                </a:solidFill>
              </a:rPr>
              <a:t>an</a:t>
            </a:r>
            <a:r>
              <a:rPr lang="fa-IR" dirty="0" smtClean="0">
                <a:solidFill>
                  <a:schemeClr val="bg1"/>
                </a:solidFill>
              </a:rPr>
              <a:t> </a:t>
            </a:r>
            <a:r>
              <a:rPr lang="en-US" dirty="0" smtClean="0">
                <a:solidFill>
                  <a:schemeClr val="bg1"/>
                </a:solidFill>
              </a:rPr>
              <a:t>effective </a:t>
            </a:r>
            <a:r>
              <a:rPr lang="en-US" dirty="0">
                <a:solidFill>
                  <a:schemeClr val="bg1"/>
                </a:solidFill>
              </a:rPr>
              <a:t>analgesic, antipyretic, and </a:t>
            </a:r>
            <a:r>
              <a:rPr lang="en-US" dirty="0" smtClean="0">
                <a:solidFill>
                  <a:schemeClr val="bg1"/>
                </a:solidFill>
              </a:rPr>
              <a:t>anti inflammatory</a:t>
            </a:r>
            <a:r>
              <a:rPr lang="fa-IR" dirty="0" smtClean="0">
                <a:solidFill>
                  <a:schemeClr val="bg1"/>
                </a:solidFill>
              </a:rPr>
              <a:t> </a:t>
            </a:r>
            <a:r>
              <a:rPr lang="en-US" dirty="0" smtClean="0">
                <a:solidFill>
                  <a:schemeClr val="bg1"/>
                </a:solidFill>
              </a:rPr>
              <a:t>drug</a:t>
            </a:r>
            <a:r>
              <a:rPr lang="en-US" dirty="0">
                <a:solidFill>
                  <a:schemeClr val="bg1"/>
                </a:solidFill>
              </a:rPr>
              <a:t>. </a:t>
            </a:r>
            <a:endParaRPr lang="fa-IR" dirty="0" smtClean="0">
              <a:solidFill>
                <a:schemeClr val="bg1"/>
              </a:solidFill>
            </a:endParaRPr>
          </a:p>
          <a:p>
            <a:pPr algn="just" rtl="0"/>
            <a:r>
              <a:rPr lang="en-US" dirty="0">
                <a:solidFill>
                  <a:schemeClr val="bg1"/>
                </a:solidFill>
              </a:rPr>
              <a:t>The minimum </a:t>
            </a:r>
            <a:r>
              <a:rPr lang="en-US" dirty="0" smtClean="0">
                <a:solidFill>
                  <a:schemeClr val="bg1"/>
                </a:solidFill>
              </a:rPr>
              <a:t>concentrations </a:t>
            </a:r>
            <a:r>
              <a:rPr lang="en-US" dirty="0">
                <a:solidFill>
                  <a:schemeClr val="bg1"/>
                </a:solidFill>
              </a:rPr>
              <a:t>of dipyrone producing interference ranged </a:t>
            </a:r>
            <a:r>
              <a:rPr lang="en-US" dirty="0" smtClean="0">
                <a:solidFill>
                  <a:schemeClr val="bg1"/>
                </a:solidFill>
              </a:rPr>
              <a:t>from</a:t>
            </a:r>
            <a:r>
              <a:rPr lang="fa-IR" dirty="0" smtClean="0">
                <a:solidFill>
                  <a:schemeClr val="bg1"/>
                </a:solidFill>
              </a:rPr>
              <a:t> </a:t>
            </a:r>
            <a:r>
              <a:rPr lang="en-US" dirty="0" smtClean="0">
                <a:solidFill>
                  <a:schemeClr val="bg1"/>
                </a:solidFill>
              </a:rPr>
              <a:t>22 </a:t>
            </a:r>
            <a:r>
              <a:rPr lang="en-US" dirty="0">
                <a:solidFill>
                  <a:schemeClr val="bg1"/>
                </a:solidFill>
              </a:rPr>
              <a:t>to 1423 </a:t>
            </a:r>
            <a:r>
              <a:rPr lang="en-US" dirty="0" smtClean="0">
                <a:solidFill>
                  <a:schemeClr val="bg1"/>
                </a:solidFill>
              </a:rPr>
              <a:t>micro </a:t>
            </a:r>
            <a:r>
              <a:rPr lang="en-US" dirty="0" err="1" smtClean="0">
                <a:solidFill>
                  <a:schemeClr val="bg1"/>
                </a:solidFill>
              </a:rPr>
              <a:t>mol</a:t>
            </a:r>
            <a:r>
              <a:rPr lang="en-US" dirty="0" smtClean="0">
                <a:solidFill>
                  <a:schemeClr val="bg1"/>
                </a:solidFill>
              </a:rPr>
              <a:t>/L</a:t>
            </a:r>
            <a:r>
              <a:rPr lang="en-US" dirty="0">
                <a:solidFill>
                  <a:schemeClr val="bg1"/>
                </a:solidFill>
              </a:rPr>
              <a:t>, depending on the serum </a:t>
            </a:r>
            <a:r>
              <a:rPr lang="en-US" dirty="0" err="1" smtClean="0">
                <a:solidFill>
                  <a:schemeClr val="bg1"/>
                </a:solidFill>
              </a:rPr>
              <a:t>analyte</a:t>
            </a:r>
            <a:r>
              <a:rPr lang="fa-IR" dirty="0" smtClean="0">
                <a:solidFill>
                  <a:schemeClr val="bg1"/>
                </a:solidFill>
              </a:rPr>
              <a:t> </a:t>
            </a:r>
            <a:r>
              <a:rPr lang="en-US" dirty="0" smtClean="0">
                <a:solidFill>
                  <a:schemeClr val="bg1"/>
                </a:solidFill>
              </a:rPr>
              <a:t>being </a:t>
            </a:r>
            <a:r>
              <a:rPr lang="en-US" dirty="0">
                <a:solidFill>
                  <a:schemeClr val="bg1"/>
                </a:solidFill>
              </a:rPr>
              <a:t>measured</a:t>
            </a:r>
            <a:r>
              <a:rPr lang="en-US" dirty="0" smtClean="0">
                <a:solidFill>
                  <a:schemeClr val="bg1"/>
                </a:solidFill>
              </a:rPr>
              <a:t>.</a:t>
            </a:r>
            <a:endParaRPr lang="fa-IR" dirty="0" smtClean="0">
              <a:solidFill>
                <a:schemeClr val="bg1"/>
              </a:solidFill>
            </a:endParaRPr>
          </a:p>
          <a:p>
            <a:pPr algn="just" rtl="0"/>
            <a:r>
              <a:rPr lang="en-US" dirty="0">
                <a:solidFill>
                  <a:schemeClr val="bg1"/>
                </a:solidFill>
              </a:rPr>
              <a:t>2 g of dipyrone </a:t>
            </a:r>
            <a:r>
              <a:rPr lang="en-US" dirty="0" smtClean="0">
                <a:solidFill>
                  <a:schemeClr val="bg1"/>
                </a:solidFill>
              </a:rPr>
              <a:t>administered </a:t>
            </a:r>
            <a:r>
              <a:rPr lang="en-US" dirty="0">
                <a:solidFill>
                  <a:schemeClr val="bg1"/>
                </a:solidFill>
              </a:rPr>
              <a:t>intravenously has a statistically significant </a:t>
            </a:r>
            <a:r>
              <a:rPr lang="en-US" dirty="0" smtClean="0">
                <a:solidFill>
                  <a:schemeClr val="bg1"/>
                </a:solidFill>
              </a:rPr>
              <a:t>effect </a:t>
            </a:r>
            <a:r>
              <a:rPr lang="en-US" dirty="0">
                <a:solidFill>
                  <a:schemeClr val="bg1"/>
                </a:solidFill>
              </a:rPr>
              <a:t>on the measurement of CK, LD, uric </a:t>
            </a:r>
            <a:r>
              <a:rPr lang="en-US" dirty="0" smtClean="0">
                <a:solidFill>
                  <a:schemeClr val="bg1"/>
                </a:solidFill>
              </a:rPr>
              <a:t>acid,</a:t>
            </a:r>
            <a:r>
              <a:rPr lang="fa-IR" dirty="0" smtClean="0">
                <a:solidFill>
                  <a:schemeClr val="bg1"/>
                </a:solidFill>
              </a:rPr>
              <a:t> </a:t>
            </a:r>
            <a:r>
              <a:rPr lang="en-US" dirty="0" smtClean="0">
                <a:solidFill>
                  <a:schemeClr val="bg1"/>
                </a:solidFill>
              </a:rPr>
              <a:t>triglycerides</a:t>
            </a:r>
            <a:r>
              <a:rPr lang="en-US" dirty="0">
                <a:solidFill>
                  <a:schemeClr val="bg1"/>
                </a:solidFill>
              </a:rPr>
              <a:t>, and </a:t>
            </a:r>
            <a:r>
              <a:rPr lang="en-US" dirty="0" smtClean="0">
                <a:solidFill>
                  <a:schemeClr val="bg1"/>
                </a:solidFill>
              </a:rPr>
              <a:t>cholesterol.</a:t>
            </a:r>
            <a:endParaRPr lang="en-US" dirty="0">
              <a:solidFill>
                <a:schemeClr val="bg1"/>
              </a:solidFill>
            </a:endParaRPr>
          </a:p>
        </p:txBody>
      </p:sp>
    </p:spTree>
    <p:extLst>
      <p:ext uri="{BB962C8B-B14F-4D97-AF65-F5344CB8AC3E}">
        <p14:creationId xmlns:p14="http://schemas.microsoft.com/office/powerpoint/2010/main" val="32995267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331640" y="1412776"/>
            <a:ext cx="6264696" cy="432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5314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79512" y="188640"/>
            <a:ext cx="8784976" cy="6408712"/>
          </a:xfrm>
        </p:spPr>
        <p:txBody>
          <a:bodyPr/>
          <a:lstStyle/>
          <a:p>
            <a:pPr algn="l" rtl="0"/>
            <a:endParaRPr lang="en-US" dirty="0" smtClean="0">
              <a:solidFill>
                <a:srgbClr val="FFC000"/>
              </a:solidFill>
            </a:endParaRPr>
          </a:p>
          <a:p>
            <a:pPr algn="l" rtl="0"/>
            <a:r>
              <a:rPr lang="en-US" dirty="0" smtClean="0">
                <a:solidFill>
                  <a:srgbClr val="FFC000"/>
                </a:solidFill>
              </a:rPr>
              <a:t>Mechanisms</a:t>
            </a:r>
            <a:r>
              <a:rPr lang="en-US" dirty="0">
                <a:solidFill>
                  <a:srgbClr val="FFC000"/>
                </a:solidFill>
              </a:rPr>
              <a:t> of Enzyme Release</a:t>
            </a:r>
          </a:p>
          <a:p>
            <a:pPr algn="just" rtl="0"/>
            <a:r>
              <a:rPr lang="en-US" dirty="0">
                <a:solidFill>
                  <a:schemeClr val="bg1"/>
                </a:solidFill>
              </a:rPr>
              <a:t>Enzymes are released from hepatocytes as a result of injury to the cell </a:t>
            </a:r>
            <a:r>
              <a:rPr lang="en-US" dirty="0" smtClean="0">
                <a:solidFill>
                  <a:schemeClr val="bg1"/>
                </a:solidFill>
              </a:rPr>
              <a:t>membrane </a:t>
            </a:r>
            <a:r>
              <a:rPr lang="en-US" dirty="0">
                <a:solidFill>
                  <a:schemeClr val="bg1"/>
                </a:solidFill>
              </a:rPr>
              <a:t>that directly causes extrusion of the cytosolic contents</a:t>
            </a:r>
            <a:r>
              <a:rPr lang="en-US" dirty="0" smtClean="0">
                <a:solidFill>
                  <a:schemeClr val="bg1"/>
                </a:solidFill>
              </a:rPr>
              <a:t>.</a:t>
            </a:r>
            <a:endParaRPr lang="fa-IR" dirty="0" smtClean="0">
              <a:solidFill>
                <a:schemeClr val="bg1"/>
              </a:solidFill>
            </a:endParaRPr>
          </a:p>
          <a:p>
            <a:pPr algn="just" rtl="0"/>
            <a:r>
              <a:rPr lang="en-US" dirty="0" smtClean="0">
                <a:solidFill>
                  <a:schemeClr val="bg1"/>
                </a:solidFill>
              </a:rPr>
              <a:t> </a:t>
            </a:r>
            <a:r>
              <a:rPr lang="en-US" dirty="0">
                <a:solidFill>
                  <a:schemeClr val="bg1"/>
                </a:solidFill>
              </a:rPr>
              <a:t>In </a:t>
            </a:r>
            <a:r>
              <a:rPr lang="fa-IR" dirty="0" smtClean="0">
                <a:solidFill>
                  <a:schemeClr val="bg1"/>
                </a:solidFill>
              </a:rPr>
              <a:t> </a:t>
            </a:r>
            <a:r>
              <a:rPr lang="en-US" dirty="0">
                <a:solidFill>
                  <a:schemeClr val="bg1"/>
                </a:solidFill>
              </a:rPr>
              <a:t>addition, agents like </a:t>
            </a:r>
            <a:r>
              <a:rPr lang="en-US" dirty="0">
                <a:solidFill>
                  <a:srgbClr val="FFC000"/>
                </a:solidFill>
              </a:rPr>
              <a:t>ethanol</a:t>
            </a:r>
            <a:r>
              <a:rPr lang="en-US" dirty="0">
                <a:solidFill>
                  <a:schemeClr val="bg1"/>
                </a:solidFill>
              </a:rPr>
              <a:t> cause release of mitochondrial AST from </a:t>
            </a:r>
            <a:r>
              <a:rPr lang="fa-IR" dirty="0" smtClean="0">
                <a:solidFill>
                  <a:schemeClr val="bg1"/>
                </a:solidFill>
              </a:rPr>
              <a:t> </a:t>
            </a:r>
            <a:r>
              <a:rPr lang="en-US" dirty="0" smtClean="0">
                <a:solidFill>
                  <a:schemeClr val="bg1"/>
                </a:solidFill>
              </a:rPr>
              <a:t>hepatocytes </a:t>
            </a:r>
            <a:r>
              <a:rPr lang="en-US" dirty="0">
                <a:solidFill>
                  <a:schemeClr val="bg1"/>
                </a:solidFill>
              </a:rPr>
              <a:t>and its expression on cell </a:t>
            </a:r>
            <a:r>
              <a:rPr lang="en-US" dirty="0" smtClean="0">
                <a:solidFill>
                  <a:schemeClr val="bg1"/>
                </a:solidFill>
              </a:rPr>
              <a:t>surfaces. </a:t>
            </a:r>
            <a:endParaRPr lang="fa-IR" dirty="0" smtClean="0">
              <a:solidFill>
                <a:schemeClr val="bg1"/>
              </a:solidFill>
            </a:endParaRPr>
          </a:p>
          <a:p>
            <a:pPr algn="just" rtl="0"/>
            <a:r>
              <a:rPr lang="en-US" dirty="0" smtClean="0">
                <a:solidFill>
                  <a:schemeClr val="bg1"/>
                </a:solidFill>
              </a:rPr>
              <a:t>Accumulation </a:t>
            </a:r>
            <a:r>
              <a:rPr lang="en-US" dirty="0">
                <a:solidFill>
                  <a:schemeClr val="bg1"/>
                </a:solidFill>
              </a:rPr>
              <a:t>of </a:t>
            </a:r>
            <a:r>
              <a:rPr lang="en-US" dirty="0">
                <a:solidFill>
                  <a:srgbClr val="FFC000"/>
                </a:solidFill>
              </a:rPr>
              <a:t>bile salts </a:t>
            </a:r>
            <a:r>
              <a:rPr lang="en-US" dirty="0">
                <a:solidFill>
                  <a:schemeClr val="bg1"/>
                </a:solidFill>
              </a:rPr>
              <a:t>with </a:t>
            </a:r>
            <a:r>
              <a:rPr lang="en-US" dirty="0" err="1">
                <a:solidFill>
                  <a:schemeClr val="bg1"/>
                </a:solidFill>
              </a:rPr>
              <a:t>canalicular</a:t>
            </a:r>
            <a:r>
              <a:rPr lang="en-US" dirty="0">
                <a:solidFill>
                  <a:schemeClr val="bg1"/>
                </a:solidFill>
              </a:rPr>
              <a:t> obstruction causes release of </a:t>
            </a:r>
            <a:r>
              <a:rPr lang="en-US" dirty="0" smtClean="0">
                <a:solidFill>
                  <a:schemeClr val="bg1"/>
                </a:solidFill>
              </a:rPr>
              <a:t>membrane </a:t>
            </a:r>
            <a:r>
              <a:rPr lang="en-US" dirty="0">
                <a:solidFill>
                  <a:schemeClr val="bg1"/>
                </a:solidFill>
              </a:rPr>
              <a:t>fragments with attached </a:t>
            </a:r>
            <a:r>
              <a:rPr lang="en-US" dirty="0" err="1">
                <a:solidFill>
                  <a:schemeClr val="bg1"/>
                </a:solidFill>
              </a:rPr>
              <a:t>canalicular</a:t>
            </a:r>
            <a:r>
              <a:rPr lang="en-US" dirty="0">
                <a:solidFill>
                  <a:schemeClr val="bg1"/>
                </a:solidFill>
              </a:rPr>
              <a:t> </a:t>
            </a:r>
            <a:r>
              <a:rPr lang="en-US" dirty="0" smtClean="0">
                <a:solidFill>
                  <a:schemeClr val="bg1"/>
                </a:solidFill>
              </a:rPr>
              <a:t>enzymes. </a:t>
            </a:r>
            <a:endParaRPr lang="en-US" dirty="0">
              <a:solidFill>
                <a:srgbClr val="FFC000"/>
              </a:solidFill>
            </a:endParaRPr>
          </a:p>
        </p:txBody>
      </p:sp>
    </p:spTree>
    <p:extLst>
      <p:ext uri="{BB962C8B-B14F-4D97-AF65-F5344CB8AC3E}">
        <p14:creationId xmlns:p14="http://schemas.microsoft.com/office/powerpoint/2010/main" val="22617538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79512" y="116632"/>
            <a:ext cx="8784976" cy="6552728"/>
          </a:xfrm>
        </p:spPr>
        <p:txBody>
          <a:bodyPr/>
          <a:lstStyle/>
          <a:p>
            <a:pPr algn="just" rtl="0"/>
            <a:r>
              <a:rPr lang="en-US" dirty="0" smtClean="0">
                <a:solidFill>
                  <a:srgbClr val="FFC000"/>
                </a:solidFill>
              </a:rPr>
              <a:t>ALT</a:t>
            </a:r>
          </a:p>
          <a:p>
            <a:pPr algn="just" rtl="0"/>
            <a:r>
              <a:rPr lang="en-US" dirty="0">
                <a:solidFill>
                  <a:schemeClr val="bg1"/>
                </a:solidFill>
              </a:rPr>
              <a:t>ALT measurement is not only widely used in </a:t>
            </a:r>
            <a:r>
              <a:rPr lang="en-US" dirty="0" smtClean="0">
                <a:solidFill>
                  <a:schemeClr val="bg1"/>
                </a:solidFill>
              </a:rPr>
              <a:t>detecting </a:t>
            </a:r>
            <a:r>
              <a:rPr lang="en-US" dirty="0">
                <a:solidFill>
                  <a:schemeClr val="bg1"/>
                </a:solidFill>
              </a:rPr>
              <a:t>the incidence, development, and prognosis </a:t>
            </a:r>
            <a:r>
              <a:rPr lang="en-US" dirty="0" smtClean="0">
                <a:solidFill>
                  <a:schemeClr val="bg1"/>
                </a:solidFill>
              </a:rPr>
              <a:t>of </a:t>
            </a:r>
            <a:r>
              <a:rPr lang="en-US" dirty="0">
                <a:solidFill>
                  <a:schemeClr val="bg1"/>
                </a:solidFill>
              </a:rPr>
              <a:t>liver disease with obvious clinical symptoms, but </a:t>
            </a:r>
            <a:r>
              <a:rPr lang="en-US" dirty="0" smtClean="0">
                <a:solidFill>
                  <a:schemeClr val="bg1"/>
                </a:solidFill>
              </a:rPr>
              <a:t>also </a:t>
            </a:r>
            <a:r>
              <a:rPr lang="en-US" dirty="0">
                <a:solidFill>
                  <a:schemeClr val="bg1"/>
                </a:solidFill>
              </a:rPr>
              <a:t>provides reference on screening the overall health </a:t>
            </a:r>
            <a:r>
              <a:rPr lang="en-US" dirty="0" smtClean="0">
                <a:solidFill>
                  <a:schemeClr val="bg1"/>
                </a:solidFill>
              </a:rPr>
              <a:t>status </a:t>
            </a:r>
            <a:r>
              <a:rPr lang="en-US" dirty="0">
                <a:solidFill>
                  <a:schemeClr val="bg1"/>
                </a:solidFill>
              </a:rPr>
              <a:t>during health </a:t>
            </a:r>
            <a:r>
              <a:rPr lang="en-US" dirty="0" smtClean="0">
                <a:solidFill>
                  <a:schemeClr val="bg1"/>
                </a:solidFill>
              </a:rPr>
              <a:t>check-ups.</a:t>
            </a:r>
          </a:p>
          <a:p>
            <a:pPr algn="just" rtl="0"/>
            <a:r>
              <a:rPr lang="en-US" dirty="0">
                <a:solidFill>
                  <a:schemeClr val="bg1"/>
                </a:solidFill>
              </a:rPr>
              <a:t>Some demographic factors, such as </a:t>
            </a:r>
            <a:r>
              <a:rPr lang="en-US" dirty="0">
                <a:solidFill>
                  <a:srgbClr val="FFC000"/>
                </a:solidFill>
              </a:rPr>
              <a:t>gender and </a:t>
            </a:r>
            <a:r>
              <a:rPr lang="en-US" dirty="0" smtClean="0">
                <a:solidFill>
                  <a:srgbClr val="FFC000"/>
                </a:solidFill>
              </a:rPr>
              <a:t>age</a:t>
            </a:r>
            <a:r>
              <a:rPr lang="en-US" dirty="0">
                <a:solidFill>
                  <a:schemeClr val="bg1"/>
                </a:solidFill>
              </a:rPr>
              <a:t>, might also interfere with the ALT level in the </a:t>
            </a:r>
            <a:r>
              <a:rPr lang="en-US" dirty="0" smtClean="0">
                <a:solidFill>
                  <a:schemeClr val="bg1"/>
                </a:solidFill>
              </a:rPr>
              <a:t>general population.</a:t>
            </a:r>
          </a:p>
          <a:p>
            <a:pPr algn="just" rtl="0"/>
            <a:r>
              <a:rPr lang="en-US" dirty="0">
                <a:solidFill>
                  <a:schemeClr val="bg1"/>
                </a:solidFill>
              </a:rPr>
              <a:t>Physically, the ALT enzyme </a:t>
            </a:r>
            <a:r>
              <a:rPr lang="en-US" dirty="0" smtClean="0">
                <a:solidFill>
                  <a:schemeClr val="bg1"/>
                </a:solidFill>
              </a:rPr>
              <a:t>catalyzes </a:t>
            </a:r>
            <a:r>
              <a:rPr lang="en-US" dirty="0">
                <a:solidFill>
                  <a:schemeClr val="bg1"/>
                </a:solidFill>
              </a:rPr>
              <a:t>the transfer of amino groups from L-alanine </a:t>
            </a:r>
            <a:r>
              <a:rPr lang="en-US" dirty="0" smtClean="0">
                <a:solidFill>
                  <a:schemeClr val="bg1"/>
                </a:solidFill>
              </a:rPr>
              <a:t>to α-ketoglutarate</a:t>
            </a:r>
            <a:r>
              <a:rPr lang="en-US" dirty="0">
                <a:solidFill>
                  <a:schemeClr val="bg1"/>
                </a:solidFill>
              </a:rPr>
              <a:t>, and the converted products are </a:t>
            </a:r>
            <a:r>
              <a:rPr lang="en-US" dirty="0" smtClean="0">
                <a:solidFill>
                  <a:schemeClr val="bg1"/>
                </a:solidFill>
              </a:rPr>
              <a:t> L-glutamate </a:t>
            </a:r>
            <a:r>
              <a:rPr lang="en-US" dirty="0">
                <a:solidFill>
                  <a:schemeClr val="bg1"/>
                </a:solidFill>
              </a:rPr>
              <a:t>and  pyruvate </a:t>
            </a:r>
            <a:r>
              <a:rPr lang="en-US" dirty="0" smtClean="0">
                <a:solidFill>
                  <a:schemeClr val="bg1"/>
                </a:solidFill>
              </a:rPr>
              <a:t>.</a:t>
            </a:r>
          </a:p>
          <a:p>
            <a:pPr algn="just" rtl="0"/>
            <a:r>
              <a:rPr lang="en-US" dirty="0">
                <a:solidFill>
                  <a:schemeClr val="bg1"/>
                </a:solidFill>
              </a:rPr>
              <a:t>ALT is mainly aggregated in the cytosol of the hepatocyte. ALT activity in hepatic cells is approximately 3000 times higher than serum ALT activity. When liver injury occurs, ALT is released from injured liver cells and causes a significant elevation in serum ALT activity.</a:t>
            </a:r>
          </a:p>
        </p:txBody>
      </p:sp>
    </p:spTree>
    <p:extLst>
      <p:ext uri="{BB962C8B-B14F-4D97-AF65-F5344CB8AC3E}">
        <p14:creationId xmlns:p14="http://schemas.microsoft.com/office/powerpoint/2010/main" val="38064515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23528" y="1772816"/>
            <a:ext cx="8352928"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14413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51520" y="116632"/>
            <a:ext cx="8892480" cy="6480720"/>
          </a:xfrm>
        </p:spPr>
        <p:txBody>
          <a:bodyPr>
            <a:normAutofit/>
          </a:bodyPr>
          <a:lstStyle/>
          <a:p>
            <a:pPr algn="l" rtl="0"/>
            <a:r>
              <a:rPr lang="en-US" dirty="0" smtClean="0">
                <a:solidFill>
                  <a:srgbClr val="FFC000"/>
                </a:solidFill>
              </a:rPr>
              <a:t>Medications and ALT</a:t>
            </a:r>
          </a:p>
          <a:p>
            <a:pPr algn="just" rtl="0"/>
            <a:r>
              <a:rPr lang="en-US" dirty="0">
                <a:solidFill>
                  <a:schemeClr val="bg1"/>
                </a:solidFill>
              </a:rPr>
              <a:t>A randomized controlled trial </a:t>
            </a:r>
            <a:r>
              <a:rPr lang="en-US" dirty="0" smtClean="0">
                <a:solidFill>
                  <a:schemeClr val="bg1"/>
                </a:solidFill>
              </a:rPr>
              <a:t>(</a:t>
            </a:r>
            <a:r>
              <a:rPr lang="en-US" dirty="0">
                <a:solidFill>
                  <a:schemeClr val="bg1"/>
                </a:solidFill>
              </a:rPr>
              <a:t>RCT) indicated that the estimated odds ratios (ORs) </a:t>
            </a:r>
            <a:r>
              <a:rPr lang="en-US" dirty="0" smtClean="0">
                <a:solidFill>
                  <a:schemeClr val="bg1"/>
                </a:solidFill>
              </a:rPr>
              <a:t>of </a:t>
            </a:r>
            <a:r>
              <a:rPr lang="en-US" dirty="0">
                <a:solidFill>
                  <a:srgbClr val="FFC000"/>
                </a:solidFill>
              </a:rPr>
              <a:t>ALT elevation </a:t>
            </a:r>
            <a:r>
              <a:rPr lang="en-US" dirty="0">
                <a:solidFill>
                  <a:schemeClr val="bg1"/>
                </a:solidFill>
              </a:rPr>
              <a:t>in active treatment groups (</a:t>
            </a:r>
            <a:r>
              <a:rPr lang="en-US" dirty="0" smtClean="0">
                <a:solidFill>
                  <a:schemeClr val="bg1"/>
                </a:solidFill>
              </a:rPr>
              <a:t>including </a:t>
            </a:r>
            <a:r>
              <a:rPr lang="en-US" dirty="0" smtClean="0">
                <a:solidFill>
                  <a:srgbClr val="FFC000"/>
                </a:solidFill>
              </a:rPr>
              <a:t>acetaminophen</a:t>
            </a:r>
            <a:r>
              <a:rPr lang="en-US" dirty="0" smtClean="0">
                <a:solidFill>
                  <a:schemeClr val="bg1"/>
                </a:solidFill>
              </a:rPr>
              <a:t>, </a:t>
            </a:r>
            <a:r>
              <a:rPr lang="en-US" dirty="0" err="1" smtClean="0">
                <a:solidFill>
                  <a:schemeClr val="bg1"/>
                </a:solidFill>
              </a:rPr>
              <a:t>hydromorphone+acetaminophen</a:t>
            </a:r>
            <a:r>
              <a:rPr lang="en-US" dirty="0">
                <a:solidFill>
                  <a:schemeClr val="bg1"/>
                </a:solidFill>
              </a:rPr>
              <a:t>, </a:t>
            </a:r>
            <a:r>
              <a:rPr lang="en-US" dirty="0" err="1" smtClean="0">
                <a:solidFill>
                  <a:schemeClr val="bg1"/>
                </a:solidFill>
              </a:rPr>
              <a:t>morphine+acetaminophen</a:t>
            </a:r>
            <a:r>
              <a:rPr lang="en-US" dirty="0">
                <a:solidFill>
                  <a:schemeClr val="bg1"/>
                </a:solidFill>
              </a:rPr>
              <a:t>, and </a:t>
            </a:r>
            <a:r>
              <a:rPr lang="en-US" dirty="0" err="1" smtClean="0">
                <a:solidFill>
                  <a:schemeClr val="bg1"/>
                </a:solidFill>
              </a:rPr>
              <a:t>oxycodone+acetaminophen</a:t>
            </a:r>
            <a:r>
              <a:rPr lang="en-US" dirty="0">
                <a:solidFill>
                  <a:schemeClr val="bg1"/>
                </a:solidFill>
              </a:rPr>
              <a:t>) were 2.57-3.08 compared to the placebo </a:t>
            </a:r>
            <a:r>
              <a:rPr lang="en-US" dirty="0" smtClean="0">
                <a:solidFill>
                  <a:schemeClr val="bg1"/>
                </a:solidFill>
              </a:rPr>
              <a:t>group </a:t>
            </a:r>
            <a:r>
              <a:rPr lang="en-US" dirty="0">
                <a:solidFill>
                  <a:schemeClr val="bg1"/>
                </a:solidFill>
              </a:rPr>
              <a:t>involving 343 healthy participants, even at the </a:t>
            </a:r>
            <a:r>
              <a:rPr lang="en-US" dirty="0" smtClean="0">
                <a:solidFill>
                  <a:schemeClr val="bg1"/>
                </a:solidFill>
              </a:rPr>
              <a:t>recommended dose.  </a:t>
            </a:r>
            <a:r>
              <a:rPr lang="en-US" dirty="0">
                <a:solidFill>
                  <a:schemeClr val="bg1"/>
                </a:solidFill>
              </a:rPr>
              <a:t>Another commonly used </a:t>
            </a:r>
          </a:p>
          <a:p>
            <a:pPr algn="just" rtl="0"/>
            <a:r>
              <a:rPr lang="en-US" dirty="0">
                <a:solidFill>
                  <a:schemeClr val="bg1"/>
                </a:solidFill>
              </a:rPr>
              <a:t>medication, </a:t>
            </a:r>
            <a:r>
              <a:rPr lang="en-US" dirty="0">
                <a:solidFill>
                  <a:srgbClr val="FFC000"/>
                </a:solidFill>
              </a:rPr>
              <a:t>statins</a:t>
            </a:r>
            <a:r>
              <a:rPr lang="en-US" dirty="0">
                <a:solidFill>
                  <a:schemeClr val="bg1"/>
                </a:solidFill>
              </a:rPr>
              <a:t>, also causes </a:t>
            </a:r>
            <a:r>
              <a:rPr lang="en-US" dirty="0">
                <a:solidFill>
                  <a:srgbClr val="FFC000"/>
                </a:solidFill>
              </a:rPr>
              <a:t>mild ALT </a:t>
            </a:r>
            <a:r>
              <a:rPr lang="en-US" dirty="0" smtClean="0">
                <a:solidFill>
                  <a:srgbClr val="FFC000"/>
                </a:solidFill>
              </a:rPr>
              <a:t>elevation</a:t>
            </a:r>
            <a:r>
              <a:rPr lang="en-US" dirty="0" smtClean="0">
                <a:solidFill>
                  <a:schemeClr val="bg1"/>
                </a:solidFill>
              </a:rPr>
              <a:t>. </a:t>
            </a:r>
            <a:r>
              <a:rPr lang="en-US" dirty="0">
                <a:solidFill>
                  <a:schemeClr val="bg1"/>
                </a:solidFill>
              </a:rPr>
              <a:t>The mechanism </a:t>
            </a:r>
            <a:r>
              <a:rPr lang="en-US" dirty="0" smtClean="0">
                <a:solidFill>
                  <a:schemeClr val="bg1"/>
                </a:solidFill>
              </a:rPr>
              <a:t>underlying statin-associated  ALT </a:t>
            </a:r>
            <a:r>
              <a:rPr lang="en-US" dirty="0">
                <a:solidFill>
                  <a:schemeClr val="bg1"/>
                </a:solidFill>
              </a:rPr>
              <a:t>elevation is still  unclear. Some  scholars have </a:t>
            </a:r>
            <a:r>
              <a:rPr lang="en-US" dirty="0" smtClean="0">
                <a:solidFill>
                  <a:schemeClr val="bg1"/>
                </a:solidFill>
              </a:rPr>
              <a:t>suggested </a:t>
            </a:r>
            <a:r>
              <a:rPr lang="en-US" dirty="0">
                <a:solidFill>
                  <a:schemeClr val="bg1"/>
                </a:solidFill>
              </a:rPr>
              <a:t>that the ALT elevation in statin users is </a:t>
            </a:r>
            <a:r>
              <a:rPr lang="en-US" dirty="0" smtClean="0">
                <a:solidFill>
                  <a:schemeClr val="bg1"/>
                </a:solidFill>
              </a:rPr>
              <a:t>attributed </a:t>
            </a:r>
            <a:r>
              <a:rPr lang="en-US" dirty="0">
                <a:solidFill>
                  <a:schemeClr val="bg1"/>
                </a:solidFill>
              </a:rPr>
              <a:t>to </a:t>
            </a:r>
            <a:r>
              <a:rPr lang="en-US" dirty="0">
                <a:solidFill>
                  <a:srgbClr val="FFC000"/>
                </a:solidFill>
              </a:rPr>
              <a:t>cholesterol reduction in hepatocytes and </a:t>
            </a:r>
            <a:r>
              <a:rPr lang="en-US" dirty="0" smtClean="0">
                <a:solidFill>
                  <a:srgbClr val="FFC000"/>
                </a:solidFill>
              </a:rPr>
              <a:t>co-morbid </a:t>
            </a:r>
            <a:r>
              <a:rPr lang="en-US" dirty="0">
                <a:solidFill>
                  <a:srgbClr val="FFC000"/>
                </a:solidFill>
              </a:rPr>
              <a:t>conditions</a:t>
            </a:r>
            <a:r>
              <a:rPr lang="en-US" dirty="0">
                <a:solidFill>
                  <a:schemeClr val="bg1"/>
                </a:solidFill>
              </a:rPr>
              <a:t>,  rather than liver damage or </a:t>
            </a:r>
            <a:r>
              <a:rPr lang="en-US" dirty="0" smtClean="0">
                <a:solidFill>
                  <a:schemeClr val="bg1"/>
                </a:solidFill>
              </a:rPr>
              <a:t>dysfunction.</a:t>
            </a:r>
            <a:endParaRPr lang="en-US" dirty="0">
              <a:solidFill>
                <a:schemeClr val="bg1"/>
              </a:solidFill>
            </a:endParaRPr>
          </a:p>
        </p:txBody>
      </p:sp>
    </p:spTree>
    <p:extLst>
      <p:ext uri="{BB962C8B-B14F-4D97-AF65-F5344CB8AC3E}">
        <p14:creationId xmlns:p14="http://schemas.microsoft.com/office/powerpoint/2010/main" val="38902006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07504" y="116632"/>
            <a:ext cx="8856984" cy="6552728"/>
          </a:xfrm>
        </p:spPr>
        <p:txBody>
          <a:bodyPr/>
          <a:lstStyle/>
          <a:p>
            <a:pPr algn="l" rtl="0"/>
            <a:r>
              <a:rPr lang="en-US" dirty="0">
                <a:solidFill>
                  <a:schemeClr val="bg1"/>
                </a:solidFill>
              </a:rPr>
              <a:t> </a:t>
            </a:r>
            <a:r>
              <a:rPr lang="en-US" dirty="0">
                <a:solidFill>
                  <a:srgbClr val="FFC000"/>
                </a:solidFill>
              </a:rPr>
              <a:t>Coffee </a:t>
            </a:r>
            <a:r>
              <a:rPr lang="en-US" dirty="0" smtClean="0">
                <a:solidFill>
                  <a:srgbClr val="FFC000"/>
                </a:solidFill>
              </a:rPr>
              <a:t>consumption and ALT</a:t>
            </a:r>
            <a:endParaRPr lang="en-US" dirty="0">
              <a:solidFill>
                <a:srgbClr val="FFC000"/>
              </a:solidFill>
            </a:endParaRPr>
          </a:p>
          <a:p>
            <a:pPr algn="just" rtl="0"/>
            <a:r>
              <a:rPr lang="en-US" dirty="0">
                <a:solidFill>
                  <a:schemeClr val="bg1"/>
                </a:solidFill>
              </a:rPr>
              <a:t>Of note, coffee intake might be a </a:t>
            </a:r>
            <a:r>
              <a:rPr lang="en-US" dirty="0">
                <a:solidFill>
                  <a:srgbClr val="FFC000"/>
                </a:solidFill>
              </a:rPr>
              <a:t>protective factor </a:t>
            </a:r>
            <a:r>
              <a:rPr lang="en-US" dirty="0" smtClean="0">
                <a:solidFill>
                  <a:srgbClr val="FFC000"/>
                </a:solidFill>
              </a:rPr>
              <a:t>against </a:t>
            </a:r>
            <a:r>
              <a:rPr lang="en-US" dirty="0">
                <a:solidFill>
                  <a:srgbClr val="FFC000"/>
                </a:solidFill>
              </a:rPr>
              <a:t>ALT elevation</a:t>
            </a:r>
            <a:r>
              <a:rPr lang="en-US" dirty="0">
                <a:solidFill>
                  <a:schemeClr val="bg1"/>
                </a:solidFill>
              </a:rPr>
              <a:t>. In </a:t>
            </a:r>
            <a:r>
              <a:rPr lang="en-US" dirty="0" smtClean="0">
                <a:solidFill>
                  <a:schemeClr val="bg1"/>
                </a:solidFill>
              </a:rPr>
              <a:t>some studies, </a:t>
            </a:r>
            <a:r>
              <a:rPr lang="en-US" dirty="0">
                <a:solidFill>
                  <a:schemeClr val="bg1"/>
                </a:solidFill>
              </a:rPr>
              <a:t>there was a </a:t>
            </a:r>
            <a:r>
              <a:rPr lang="en-US" dirty="0" smtClean="0">
                <a:solidFill>
                  <a:schemeClr val="bg1"/>
                </a:solidFill>
              </a:rPr>
              <a:t>50</a:t>
            </a:r>
            <a:r>
              <a:rPr lang="en-US" dirty="0">
                <a:solidFill>
                  <a:schemeClr val="bg1"/>
                </a:solidFill>
              </a:rPr>
              <a:t>% and 70% decrease in ALT elevation amongst </a:t>
            </a:r>
            <a:r>
              <a:rPr lang="en-US" dirty="0" smtClean="0">
                <a:solidFill>
                  <a:schemeClr val="bg1"/>
                </a:solidFill>
              </a:rPr>
              <a:t>participants </a:t>
            </a:r>
            <a:r>
              <a:rPr lang="en-US" dirty="0">
                <a:solidFill>
                  <a:schemeClr val="bg1"/>
                </a:solidFill>
              </a:rPr>
              <a:t>who consumed &gt;2 cups  of coffee/day or </a:t>
            </a:r>
            <a:r>
              <a:rPr lang="en-US" dirty="0" smtClean="0">
                <a:solidFill>
                  <a:schemeClr val="bg1"/>
                </a:solidFill>
              </a:rPr>
              <a:t>≥</a:t>
            </a:r>
            <a:r>
              <a:rPr lang="en-US" dirty="0">
                <a:solidFill>
                  <a:schemeClr val="bg1"/>
                </a:solidFill>
              </a:rPr>
              <a:t>373 mg of caffeine, respectively, compared to </a:t>
            </a:r>
            <a:r>
              <a:rPr lang="en-US" dirty="0" smtClean="0">
                <a:solidFill>
                  <a:schemeClr val="bg1"/>
                </a:solidFill>
              </a:rPr>
              <a:t>participants </a:t>
            </a:r>
            <a:r>
              <a:rPr lang="en-US" dirty="0">
                <a:solidFill>
                  <a:schemeClr val="bg1"/>
                </a:solidFill>
              </a:rPr>
              <a:t>who did not consume </a:t>
            </a:r>
            <a:r>
              <a:rPr lang="en-US" dirty="0" smtClean="0">
                <a:solidFill>
                  <a:schemeClr val="bg1"/>
                </a:solidFill>
              </a:rPr>
              <a:t>coffee. </a:t>
            </a:r>
            <a:r>
              <a:rPr lang="en-US" dirty="0" smtClean="0">
                <a:solidFill>
                  <a:srgbClr val="FFC000"/>
                </a:solidFill>
              </a:rPr>
              <a:t>The </a:t>
            </a:r>
            <a:r>
              <a:rPr lang="en-US" dirty="0">
                <a:solidFill>
                  <a:srgbClr val="FFC000"/>
                </a:solidFill>
              </a:rPr>
              <a:t>protective effects of caffeine </a:t>
            </a:r>
            <a:r>
              <a:rPr lang="en-US" dirty="0" smtClean="0">
                <a:solidFill>
                  <a:srgbClr val="FFC000"/>
                </a:solidFill>
              </a:rPr>
              <a:t>has been </a:t>
            </a:r>
            <a:r>
              <a:rPr lang="en-US" dirty="0" err="1" smtClean="0">
                <a:solidFill>
                  <a:srgbClr val="FFC000"/>
                </a:solidFill>
              </a:rPr>
              <a:t>atributed</a:t>
            </a:r>
            <a:r>
              <a:rPr lang="en-US" dirty="0" smtClean="0">
                <a:solidFill>
                  <a:srgbClr val="FFC000"/>
                </a:solidFill>
              </a:rPr>
              <a:t> to antioxidant </a:t>
            </a:r>
            <a:r>
              <a:rPr lang="en-US" dirty="0">
                <a:solidFill>
                  <a:srgbClr val="FFC000"/>
                </a:solidFill>
              </a:rPr>
              <a:t>activity</a:t>
            </a:r>
            <a:r>
              <a:rPr lang="en-US" dirty="0" smtClean="0">
                <a:solidFill>
                  <a:schemeClr val="bg1"/>
                </a:solidFill>
              </a:rPr>
              <a:t>.</a:t>
            </a:r>
          </a:p>
          <a:p>
            <a:pPr algn="just" rtl="0"/>
            <a:r>
              <a:rPr lang="en-US" dirty="0">
                <a:solidFill>
                  <a:srgbClr val="FFC000"/>
                </a:solidFill>
              </a:rPr>
              <a:t>Liver function tests and </a:t>
            </a:r>
            <a:r>
              <a:rPr lang="en-US" dirty="0" smtClean="0">
                <a:solidFill>
                  <a:srgbClr val="FFC000"/>
                </a:solidFill>
              </a:rPr>
              <a:t>diet</a:t>
            </a:r>
          </a:p>
          <a:p>
            <a:pPr algn="just" rtl="0"/>
            <a:r>
              <a:rPr lang="en-US" dirty="0">
                <a:solidFill>
                  <a:schemeClr val="bg1"/>
                </a:solidFill>
              </a:rPr>
              <a:t>There is a clear relationship between the </a:t>
            </a:r>
            <a:r>
              <a:rPr lang="en-US" dirty="0" smtClean="0">
                <a:solidFill>
                  <a:srgbClr val="FFC000"/>
                </a:solidFill>
              </a:rPr>
              <a:t>marked rises </a:t>
            </a:r>
            <a:r>
              <a:rPr lang="en-US" dirty="0">
                <a:solidFill>
                  <a:srgbClr val="FFC000"/>
                </a:solidFill>
              </a:rPr>
              <a:t>in transaminases </a:t>
            </a:r>
            <a:r>
              <a:rPr lang="en-US" dirty="0">
                <a:solidFill>
                  <a:schemeClr val="bg1"/>
                </a:solidFill>
              </a:rPr>
              <a:t>and the number of days on </a:t>
            </a:r>
            <a:r>
              <a:rPr lang="en-US" dirty="0" smtClean="0">
                <a:solidFill>
                  <a:schemeClr val="bg1"/>
                </a:solidFill>
              </a:rPr>
              <a:t>the HCHC (</a:t>
            </a:r>
            <a:r>
              <a:rPr lang="en-US" dirty="0" smtClean="0">
                <a:solidFill>
                  <a:srgbClr val="FFC000"/>
                </a:solidFill>
              </a:rPr>
              <a:t>High carbohydrate, high calorie) diet</a:t>
            </a:r>
            <a:r>
              <a:rPr lang="en-US" dirty="0" smtClean="0">
                <a:solidFill>
                  <a:schemeClr val="bg1"/>
                </a:solidFill>
              </a:rPr>
              <a:t>. Such </a:t>
            </a:r>
            <a:r>
              <a:rPr lang="en-US" dirty="0">
                <a:solidFill>
                  <a:schemeClr val="bg1"/>
                </a:solidFill>
              </a:rPr>
              <a:t>a powerful </a:t>
            </a:r>
            <a:r>
              <a:rPr lang="en-US" dirty="0" smtClean="0">
                <a:solidFill>
                  <a:schemeClr val="bg1"/>
                </a:solidFill>
              </a:rPr>
              <a:t>relationship </a:t>
            </a:r>
            <a:r>
              <a:rPr lang="en-US" dirty="0">
                <a:solidFill>
                  <a:schemeClr val="bg1"/>
                </a:solidFill>
              </a:rPr>
              <a:t>was not found with the </a:t>
            </a:r>
            <a:r>
              <a:rPr lang="en-US" dirty="0" err="1">
                <a:solidFill>
                  <a:schemeClr val="bg1"/>
                </a:solidFill>
              </a:rPr>
              <a:t>isocaloric</a:t>
            </a:r>
            <a:r>
              <a:rPr lang="en-US" dirty="0">
                <a:solidFill>
                  <a:schemeClr val="bg1"/>
                </a:solidFill>
              </a:rPr>
              <a:t> HFHC diet </a:t>
            </a:r>
            <a:r>
              <a:rPr lang="en-US" dirty="0" smtClean="0">
                <a:solidFill>
                  <a:schemeClr val="bg1"/>
                </a:solidFill>
              </a:rPr>
              <a:t>and demonstrates </a:t>
            </a:r>
            <a:r>
              <a:rPr lang="en-US" dirty="0">
                <a:solidFill>
                  <a:schemeClr val="bg1"/>
                </a:solidFill>
              </a:rPr>
              <a:t>the importance of carbohydrate </a:t>
            </a:r>
            <a:r>
              <a:rPr lang="en-US" dirty="0" smtClean="0">
                <a:solidFill>
                  <a:schemeClr val="bg1"/>
                </a:solidFill>
              </a:rPr>
              <a:t>rather than </a:t>
            </a:r>
            <a:r>
              <a:rPr lang="en-US" dirty="0">
                <a:solidFill>
                  <a:schemeClr val="bg1"/>
                </a:solidFill>
              </a:rPr>
              <a:t>calories as the prime factor in the changes found.</a:t>
            </a:r>
          </a:p>
        </p:txBody>
      </p:sp>
    </p:spTree>
    <p:extLst>
      <p:ext uri="{BB962C8B-B14F-4D97-AF65-F5344CB8AC3E}">
        <p14:creationId xmlns:p14="http://schemas.microsoft.com/office/powerpoint/2010/main" val="12242458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79512" y="188640"/>
            <a:ext cx="8856984" cy="6552728"/>
          </a:xfrm>
        </p:spPr>
        <p:txBody>
          <a:bodyPr>
            <a:normAutofit/>
          </a:bodyPr>
          <a:lstStyle/>
          <a:p>
            <a:pPr algn="just" rtl="0"/>
            <a:r>
              <a:rPr lang="en-US" dirty="0">
                <a:solidFill>
                  <a:schemeClr val="bg1"/>
                </a:solidFill>
              </a:rPr>
              <a:t>However, some small changes were apparent in </a:t>
            </a:r>
            <a:r>
              <a:rPr lang="en-US" dirty="0" smtClean="0">
                <a:solidFill>
                  <a:schemeClr val="bg1"/>
                </a:solidFill>
              </a:rPr>
              <a:t>ALT when </a:t>
            </a:r>
            <a:r>
              <a:rPr lang="en-US" dirty="0">
                <a:solidFill>
                  <a:schemeClr val="bg1"/>
                </a:solidFill>
              </a:rPr>
              <a:t>subjects ate the HFHC </a:t>
            </a:r>
            <a:r>
              <a:rPr lang="en-US" dirty="0" smtClean="0">
                <a:solidFill>
                  <a:schemeClr val="bg1"/>
                </a:solidFill>
              </a:rPr>
              <a:t>(high fat, </a:t>
            </a:r>
            <a:r>
              <a:rPr lang="en-US" dirty="0">
                <a:solidFill>
                  <a:schemeClr val="bg1"/>
                </a:solidFill>
              </a:rPr>
              <a:t>h</a:t>
            </a:r>
            <a:r>
              <a:rPr lang="en-US" dirty="0" smtClean="0">
                <a:solidFill>
                  <a:schemeClr val="bg1"/>
                </a:solidFill>
              </a:rPr>
              <a:t>igh calorie) diet</a:t>
            </a:r>
            <a:r>
              <a:rPr lang="en-US" dirty="0">
                <a:solidFill>
                  <a:schemeClr val="bg1"/>
                </a:solidFill>
              </a:rPr>
              <a:t>. </a:t>
            </a:r>
            <a:endParaRPr lang="en-US" dirty="0" smtClean="0">
              <a:solidFill>
                <a:schemeClr val="bg1"/>
              </a:solidFill>
            </a:endParaRPr>
          </a:p>
          <a:p>
            <a:pPr algn="just" rtl="0"/>
            <a:r>
              <a:rPr lang="en-US" dirty="0" smtClean="0">
                <a:solidFill>
                  <a:schemeClr val="bg1"/>
                </a:solidFill>
              </a:rPr>
              <a:t>A </a:t>
            </a:r>
            <a:r>
              <a:rPr lang="en-US" dirty="0">
                <a:solidFill>
                  <a:schemeClr val="bg1"/>
                </a:solidFill>
              </a:rPr>
              <a:t>much higher proportion of the calories in the </a:t>
            </a:r>
            <a:r>
              <a:rPr lang="en-US" dirty="0" smtClean="0">
                <a:solidFill>
                  <a:schemeClr val="bg1"/>
                </a:solidFill>
              </a:rPr>
              <a:t>carbohydrate </a:t>
            </a:r>
            <a:r>
              <a:rPr lang="en-US" dirty="0">
                <a:solidFill>
                  <a:schemeClr val="bg1"/>
                </a:solidFill>
              </a:rPr>
              <a:t>fraction of the HCHC diet was due to </a:t>
            </a:r>
            <a:r>
              <a:rPr lang="en-US" dirty="0" smtClean="0">
                <a:solidFill>
                  <a:srgbClr val="FFC000"/>
                </a:solidFill>
              </a:rPr>
              <a:t>sucrose</a:t>
            </a:r>
            <a:r>
              <a:rPr lang="en-US" dirty="0" smtClean="0">
                <a:solidFill>
                  <a:schemeClr val="bg1"/>
                </a:solidFill>
              </a:rPr>
              <a:t> than </a:t>
            </a:r>
            <a:r>
              <a:rPr lang="en-US" dirty="0">
                <a:solidFill>
                  <a:schemeClr val="bg1"/>
                </a:solidFill>
              </a:rPr>
              <a:t>in the other diets. In contrast, the amount of </a:t>
            </a:r>
            <a:r>
              <a:rPr lang="en-US" dirty="0" smtClean="0">
                <a:solidFill>
                  <a:schemeClr val="bg1"/>
                </a:solidFill>
              </a:rPr>
              <a:t>starch in </a:t>
            </a:r>
            <a:r>
              <a:rPr lang="en-US" dirty="0">
                <a:solidFill>
                  <a:schemeClr val="bg1"/>
                </a:solidFill>
              </a:rPr>
              <a:t>each of the high-calorie diets was nearly the same </a:t>
            </a:r>
            <a:r>
              <a:rPr lang="en-US" dirty="0" smtClean="0">
                <a:solidFill>
                  <a:schemeClr val="bg1"/>
                </a:solidFill>
              </a:rPr>
              <a:t>and about </a:t>
            </a:r>
            <a:r>
              <a:rPr lang="en-US" dirty="0">
                <a:solidFill>
                  <a:schemeClr val="bg1"/>
                </a:solidFill>
              </a:rPr>
              <a:t>double that in the balanced normal calorie </a:t>
            </a:r>
            <a:r>
              <a:rPr lang="en-US" dirty="0" smtClean="0">
                <a:solidFill>
                  <a:schemeClr val="bg1"/>
                </a:solidFill>
              </a:rPr>
              <a:t>diet. </a:t>
            </a:r>
            <a:r>
              <a:rPr lang="en-US" dirty="0">
                <a:solidFill>
                  <a:schemeClr val="bg1"/>
                </a:solidFill>
              </a:rPr>
              <a:t>This implies that it is the amount of </a:t>
            </a:r>
            <a:r>
              <a:rPr lang="en-US" dirty="0" smtClean="0">
                <a:solidFill>
                  <a:schemeClr val="bg1"/>
                </a:solidFill>
              </a:rPr>
              <a:t>sucrose in </a:t>
            </a:r>
            <a:r>
              <a:rPr lang="en-US" dirty="0">
                <a:solidFill>
                  <a:schemeClr val="bg1"/>
                </a:solidFill>
              </a:rPr>
              <a:t>the high-carbohydrate diet which mainly underlies </a:t>
            </a:r>
            <a:r>
              <a:rPr lang="en-US" dirty="0" smtClean="0">
                <a:solidFill>
                  <a:schemeClr val="bg1"/>
                </a:solidFill>
              </a:rPr>
              <a:t>the </a:t>
            </a:r>
            <a:r>
              <a:rPr lang="en-US" dirty="0" smtClean="0">
                <a:solidFill>
                  <a:srgbClr val="FFC000"/>
                </a:solidFill>
              </a:rPr>
              <a:t>marked </a:t>
            </a:r>
            <a:r>
              <a:rPr lang="en-US" dirty="0">
                <a:solidFill>
                  <a:srgbClr val="FFC000"/>
                </a:solidFill>
              </a:rPr>
              <a:t>rises in </a:t>
            </a:r>
            <a:r>
              <a:rPr lang="en-US" dirty="0" smtClean="0">
                <a:solidFill>
                  <a:srgbClr val="FFC000"/>
                </a:solidFill>
              </a:rPr>
              <a:t>transaminases.</a:t>
            </a:r>
            <a:endParaRPr lang="en-US" dirty="0">
              <a:solidFill>
                <a:srgbClr val="FFC000"/>
              </a:solidFill>
            </a:endParaRPr>
          </a:p>
          <a:p>
            <a:pPr algn="just" rtl="0"/>
            <a:r>
              <a:rPr lang="en-US" dirty="0">
                <a:solidFill>
                  <a:schemeClr val="bg1"/>
                </a:solidFill>
              </a:rPr>
              <a:t>It has been suggested previously that a rise in </a:t>
            </a:r>
            <a:r>
              <a:rPr lang="en-US" dirty="0" smtClean="0">
                <a:solidFill>
                  <a:schemeClr val="bg1"/>
                </a:solidFill>
              </a:rPr>
              <a:t>transaminase </a:t>
            </a:r>
            <a:r>
              <a:rPr lang="en-US" dirty="0">
                <a:solidFill>
                  <a:schemeClr val="bg1"/>
                </a:solidFill>
              </a:rPr>
              <a:t>activity may be due to the </a:t>
            </a:r>
            <a:r>
              <a:rPr lang="en-US" dirty="0">
                <a:solidFill>
                  <a:srgbClr val="FFC000"/>
                </a:solidFill>
              </a:rPr>
              <a:t>fructose</a:t>
            </a:r>
            <a:r>
              <a:rPr lang="en-US" dirty="0">
                <a:solidFill>
                  <a:schemeClr val="bg1"/>
                </a:solidFill>
              </a:rPr>
              <a:t> moiety </a:t>
            </a:r>
            <a:r>
              <a:rPr lang="en-US" dirty="0" smtClean="0">
                <a:solidFill>
                  <a:schemeClr val="bg1"/>
                </a:solidFill>
              </a:rPr>
              <a:t>of the </a:t>
            </a:r>
            <a:r>
              <a:rPr lang="en-US" dirty="0">
                <a:solidFill>
                  <a:schemeClr val="bg1"/>
                </a:solidFill>
              </a:rPr>
              <a:t>sucrose in the diet causing </a:t>
            </a:r>
            <a:r>
              <a:rPr lang="en-US" dirty="0">
                <a:solidFill>
                  <a:srgbClr val="FFC000"/>
                </a:solidFill>
              </a:rPr>
              <a:t>damage to </a:t>
            </a:r>
            <a:r>
              <a:rPr lang="en-US" dirty="0" smtClean="0">
                <a:solidFill>
                  <a:srgbClr val="FFC000"/>
                </a:solidFill>
              </a:rPr>
              <a:t>hepatocytes or </a:t>
            </a:r>
            <a:r>
              <a:rPr lang="en-US" dirty="0">
                <a:solidFill>
                  <a:srgbClr val="FFC000"/>
                </a:solidFill>
              </a:rPr>
              <a:t>to lipid deposition in the </a:t>
            </a:r>
            <a:r>
              <a:rPr lang="en-US" dirty="0" smtClean="0">
                <a:solidFill>
                  <a:srgbClr val="FFC000"/>
                </a:solidFill>
              </a:rPr>
              <a:t>liver</a:t>
            </a:r>
            <a:r>
              <a:rPr lang="en-US" dirty="0" smtClean="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19927396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07504" y="188640"/>
            <a:ext cx="8928992" cy="6480720"/>
          </a:xfrm>
        </p:spPr>
        <p:txBody>
          <a:bodyPr/>
          <a:lstStyle/>
          <a:p>
            <a:pPr algn="just" rtl="0"/>
            <a:endParaRPr lang="en-US" dirty="0" smtClean="0">
              <a:solidFill>
                <a:schemeClr val="bg1"/>
              </a:solidFill>
            </a:endParaRPr>
          </a:p>
          <a:p>
            <a:pPr algn="just" rtl="0"/>
            <a:r>
              <a:rPr lang="en-US" dirty="0" smtClean="0">
                <a:solidFill>
                  <a:schemeClr val="bg1"/>
                </a:solidFill>
              </a:rPr>
              <a:t>It </a:t>
            </a:r>
            <a:r>
              <a:rPr lang="en-US" dirty="0">
                <a:solidFill>
                  <a:schemeClr val="bg1"/>
                </a:solidFill>
              </a:rPr>
              <a:t>seems more plausible that </a:t>
            </a:r>
            <a:r>
              <a:rPr lang="en-US" dirty="0" smtClean="0">
                <a:solidFill>
                  <a:schemeClr val="bg1"/>
                </a:solidFill>
              </a:rPr>
              <a:t>the transaminases </a:t>
            </a:r>
            <a:r>
              <a:rPr lang="en-US" dirty="0">
                <a:solidFill>
                  <a:schemeClr val="bg1"/>
                </a:solidFill>
              </a:rPr>
              <a:t>are </a:t>
            </a:r>
            <a:r>
              <a:rPr lang="en-US" dirty="0">
                <a:solidFill>
                  <a:srgbClr val="FFC000"/>
                </a:solidFill>
              </a:rPr>
              <a:t>induced by the increased flux of </a:t>
            </a:r>
            <a:r>
              <a:rPr lang="en-US" dirty="0" smtClean="0">
                <a:solidFill>
                  <a:srgbClr val="FFC000"/>
                </a:solidFill>
              </a:rPr>
              <a:t>carbohydrate </a:t>
            </a:r>
            <a:r>
              <a:rPr lang="en-US" dirty="0">
                <a:solidFill>
                  <a:srgbClr val="FFC000"/>
                </a:solidFill>
              </a:rPr>
              <a:t>through glycolysis and related pathways</a:t>
            </a:r>
            <a:r>
              <a:rPr lang="en-US" dirty="0">
                <a:solidFill>
                  <a:schemeClr val="bg1"/>
                </a:solidFill>
              </a:rPr>
              <a:t>. </a:t>
            </a:r>
            <a:r>
              <a:rPr lang="en-US" dirty="0" smtClean="0">
                <a:solidFill>
                  <a:schemeClr val="bg1"/>
                </a:solidFill>
              </a:rPr>
              <a:t>The </a:t>
            </a:r>
            <a:r>
              <a:rPr lang="en-US" dirty="0" smtClean="0">
                <a:solidFill>
                  <a:srgbClr val="FFC000"/>
                </a:solidFill>
              </a:rPr>
              <a:t>greater </a:t>
            </a:r>
            <a:r>
              <a:rPr lang="en-US" dirty="0">
                <a:solidFill>
                  <a:srgbClr val="FFC000"/>
                </a:solidFill>
              </a:rPr>
              <a:t>effect upon ALT </a:t>
            </a:r>
            <a:r>
              <a:rPr lang="en-US" dirty="0">
                <a:solidFill>
                  <a:schemeClr val="bg1"/>
                </a:solidFill>
              </a:rPr>
              <a:t>compared with </a:t>
            </a:r>
            <a:r>
              <a:rPr lang="en-US" dirty="0" smtClean="0">
                <a:solidFill>
                  <a:schemeClr val="bg1"/>
                </a:solidFill>
              </a:rPr>
              <a:t>AST </a:t>
            </a:r>
            <a:r>
              <a:rPr lang="en-US" dirty="0">
                <a:solidFill>
                  <a:schemeClr val="bg1"/>
                </a:solidFill>
              </a:rPr>
              <a:t>might be explained by the fact that the </a:t>
            </a:r>
            <a:r>
              <a:rPr lang="en-US" dirty="0" smtClean="0">
                <a:solidFill>
                  <a:schemeClr val="bg1"/>
                </a:solidFill>
              </a:rPr>
              <a:t>former enzyme </a:t>
            </a:r>
            <a:r>
              <a:rPr lang="en-US" dirty="0">
                <a:solidFill>
                  <a:srgbClr val="FFC000"/>
                </a:solidFill>
              </a:rPr>
              <a:t>is involved directly with pyruvate </a:t>
            </a:r>
            <a:r>
              <a:rPr lang="en-US" dirty="0" smtClean="0">
                <a:solidFill>
                  <a:srgbClr val="FFC000"/>
                </a:solidFill>
              </a:rPr>
              <a:t>metabolism</a:t>
            </a:r>
            <a:r>
              <a:rPr lang="en-US" dirty="0" smtClean="0">
                <a:solidFill>
                  <a:schemeClr val="bg1"/>
                </a:solidFill>
              </a:rPr>
              <a:t> whereas </a:t>
            </a:r>
            <a:r>
              <a:rPr lang="en-US" dirty="0">
                <a:solidFill>
                  <a:schemeClr val="bg1"/>
                </a:solidFill>
              </a:rPr>
              <a:t>AST is more indirectly related to </a:t>
            </a:r>
            <a:r>
              <a:rPr lang="en-US" dirty="0" smtClean="0">
                <a:solidFill>
                  <a:schemeClr val="bg1"/>
                </a:solidFill>
              </a:rPr>
              <a:t>carbohydrate metabolism</a:t>
            </a:r>
            <a:r>
              <a:rPr lang="en-US" dirty="0">
                <a:solidFill>
                  <a:schemeClr val="bg1"/>
                </a:solidFill>
              </a:rPr>
              <a:t>. Hepatic enzyme induction by </a:t>
            </a:r>
            <a:r>
              <a:rPr lang="en-US" dirty="0" smtClean="0">
                <a:solidFill>
                  <a:schemeClr val="bg1"/>
                </a:solidFill>
              </a:rPr>
              <a:t>increased availability </a:t>
            </a:r>
            <a:r>
              <a:rPr lang="en-US" dirty="0">
                <a:solidFill>
                  <a:schemeClr val="bg1"/>
                </a:solidFill>
              </a:rPr>
              <a:t>of substrate, such as when certain drugs, </a:t>
            </a:r>
            <a:r>
              <a:rPr lang="en-US" dirty="0" smtClean="0">
                <a:solidFill>
                  <a:schemeClr val="bg1"/>
                </a:solidFill>
              </a:rPr>
              <a:t>e.g. barbiturates</a:t>
            </a:r>
            <a:r>
              <a:rPr lang="en-US" dirty="0">
                <a:solidFill>
                  <a:schemeClr val="bg1"/>
                </a:solidFill>
              </a:rPr>
              <a:t>, phenytoin, ethanol, etc. are taken </a:t>
            </a:r>
            <a:r>
              <a:rPr lang="en-US" dirty="0" smtClean="0">
                <a:solidFill>
                  <a:schemeClr val="bg1"/>
                </a:solidFill>
              </a:rPr>
              <a:t>regularly, is </a:t>
            </a:r>
            <a:r>
              <a:rPr lang="en-US" dirty="0">
                <a:solidFill>
                  <a:schemeClr val="bg1"/>
                </a:solidFill>
              </a:rPr>
              <a:t>a well-recognized phenomenon</a:t>
            </a:r>
            <a:r>
              <a:rPr lang="en-US" dirty="0" smtClean="0">
                <a:solidFill>
                  <a:schemeClr val="bg1"/>
                </a:solidFill>
              </a:rPr>
              <a:t>.</a:t>
            </a:r>
          </a:p>
          <a:p>
            <a:pPr algn="just" rtl="0"/>
            <a:r>
              <a:rPr lang="en-US" dirty="0">
                <a:solidFill>
                  <a:schemeClr val="bg1"/>
                </a:solidFill>
              </a:rPr>
              <a:t>The HCHC diet also produced small but significant rises in </a:t>
            </a:r>
            <a:r>
              <a:rPr lang="en-US" dirty="0">
                <a:solidFill>
                  <a:srgbClr val="FFC000"/>
                </a:solidFill>
              </a:rPr>
              <a:t>ALP</a:t>
            </a:r>
            <a:r>
              <a:rPr lang="en-US" dirty="0">
                <a:solidFill>
                  <a:schemeClr val="bg1"/>
                </a:solidFill>
              </a:rPr>
              <a:t> and </a:t>
            </a:r>
            <a:r>
              <a:rPr lang="en-US" dirty="0" err="1">
                <a:solidFill>
                  <a:srgbClr val="FFC000"/>
                </a:solidFill>
              </a:rPr>
              <a:t>gGT</a:t>
            </a:r>
            <a:r>
              <a:rPr lang="en-US" dirty="0">
                <a:solidFill>
                  <a:schemeClr val="bg1"/>
                </a:solidFill>
              </a:rPr>
              <a:t> activities.</a:t>
            </a:r>
          </a:p>
        </p:txBody>
      </p:sp>
    </p:spTree>
    <p:extLst>
      <p:ext uri="{BB962C8B-B14F-4D97-AF65-F5344CB8AC3E}">
        <p14:creationId xmlns:p14="http://schemas.microsoft.com/office/powerpoint/2010/main" val="29026858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79512" y="116632"/>
            <a:ext cx="8784976" cy="6552728"/>
          </a:xfrm>
        </p:spPr>
        <p:txBody>
          <a:bodyPr>
            <a:normAutofit/>
          </a:bodyPr>
          <a:lstStyle/>
          <a:p>
            <a:pPr algn="l" rtl="0"/>
            <a:r>
              <a:rPr lang="en-US" dirty="0">
                <a:solidFill>
                  <a:srgbClr val="FFC000"/>
                </a:solidFill>
              </a:rPr>
              <a:t>P450 enzyme classification </a:t>
            </a:r>
            <a:endParaRPr lang="en-US" dirty="0" smtClean="0">
              <a:solidFill>
                <a:srgbClr val="FFC000"/>
              </a:solidFill>
            </a:endParaRPr>
          </a:p>
          <a:p>
            <a:pPr algn="just" rtl="0"/>
            <a:r>
              <a:rPr lang="en-US" dirty="0" smtClean="0">
                <a:solidFill>
                  <a:schemeClr val="bg1"/>
                </a:solidFill>
              </a:rPr>
              <a:t>In </a:t>
            </a:r>
            <a:r>
              <a:rPr lang="en-US" dirty="0">
                <a:solidFill>
                  <a:schemeClr val="bg1"/>
                </a:solidFill>
              </a:rPr>
              <a:t>man there are around 30 CYP enzymes which </a:t>
            </a:r>
            <a:r>
              <a:rPr lang="en-US" dirty="0" smtClean="0">
                <a:solidFill>
                  <a:schemeClr val="bg1"/>
                </a:solidFill>
              </a:rPr>
              <a:t>are responsible </a:t>
            </a:r>
            <a:r>
              <a:rPr lang="en-US" dirty="0">
                <a:solidFill>
                  <a:schemeClr val="bg1"/>
                </a:solidFill>
              </a:rPr>
              <a:t>for drug metabolism and these belong </a:t>
            </a:r>
            <a:r>
              <a:rPr lang="en-US" dirty="0" smtClean="0">
                <a:solidFill>
                  <a:schemeClr val="bg1"/>
                </a:solidFill>
              </a:rPr>
              <a:t>to families </a:t>
            </a:r>
            <a:r>
              <a:rPr lang="en-US" dirty="0">
                <a:solidFill>
                  <a:schemeClr val="bg1"/>
                </a:solidFill>
              </a:rPr>
              <a:t>1–4. It has been estimated, however, that </a:t>
            </a:r>
            <a:r>
              <a:rPr lang="en-US" dirty="0" smtClean="0">
                <a:solidFill>
                  <a:schemeClr val="bg1"/>
                </a:solidFill>
              </a:rPr>
              <a:t>90% of </a:t>
            </a:r>
            <a:r>
              <a:rPr lang="en-US" dirty="0">
                <a:solidFill>
                  <a:schemeClr val="bg1"/>
                </a:solidFill>
              </a:rPr>
              <a:t>drug oxidation can be attributed to six </a:t>
            </a:r>
            <a:r>
              <a:rPr lang="en-US" dirty="0" smtClean="0">
                <a:solidFill>
                  <a:schemeClr val="bg1"/>
                </a:solidFill>
              </a:rPr>
              <a:t>main enzymes</a:t>
            </a:r>
            <a:r>
              <a:rPr lang="en-US" dirty="0">
                <a:solidFill>
                  <a:schemeClr val="bg1"/>
                </a:solidFill>
              </a:rPr>
              <a:t>: CYP 1A2, 2C9, 2C19, 2D6, 2E1 and </a:t>
            </a:r>
            <a:r>
              <a:rPr lang="en-US" dirty="0" smtClean="0">
                <a:solidFill>
                  <a:schemeClr val="bg1"/>
                </a:solidFill>
              </a:rPr>
              <a:t>3A4. </a:t>
            </a:r>
            <a:r>
              <a:rPr lang="en-US" dirty="0">
                <a:solidFill>
                  <a:schemeClr val="bg1"/>
                </a:solidFill>
              </a:rPr>
              <a:t>The most significant CYP isoenzymes in terms </a:t>
            </a:r>
            <a:r>
              <a:rPr lang="en-US" dirty="0" smtClean="0">
                <a:solidFill>
                  <a:schemeClr val="bg1"/>
                </a:solidFill>
              </a:rPr>
              <a:t>of quantity </a:t>
            </a:r>
            <a:r>
              <a:rPr lang="en-US" dirty="0">
                <a:solidFill>
                  <a:schemeClr val="bg1"/>
                </a:solidFill>
              </a:rPr>
              <a:t>are CYP3A4 and CYP2D6. </a:t>
            </a:r>
            <a:endParaRPr lang="en-US" dirty="0" smtClean="0">
              <a:solidFill>
                <a:schemeClr val="bg1"/>
              </a:solidFill>
            </a:endParaRPr>
          </a:p>
          <a:p>
            <a:pPr algn="just" rtl="0"/>
            <a:r>
              <a:rPr lang="en-US" dirty="0">
                <a:solidFill>
                  <a:srgbClr val="FFC000"/>
                </a:solidFill>
              </a:rPr>
              <a:t>Diet and environment</a:t>
            </a:r>
          </a:p>
          <a:p>
            <a:pPr algn="just" rtl="0"/>
            <a:r>
              <a:rPr lang="en-US" dirty="0" smtClean="0">
                <a:solidFill>
                  <a:schemeClr val="bg1"/>
                </a:solidFill>
              </a:rPr>
              <a:t>The addition </a:t>
            </a:r>
            <a:r>
              <a:rPr lang="en-US" dirty="0">
                <a:solidFill>
                  <a:schemeClr val="bg1"/>
                </a:solidFill>
              </a:rPr>
              <a:t>of food supplements containing </a:t>
            </a:r>
            <a:r>
              <a:rPr lang="en-US" dirty="0" smtClean="0">
                <a:solidFill>
                  <a:schemeClr val="bg1"/>
                </a:solidFill>
              </a:rPr>
              <a:t>cruciferous vegetables</a:t>
            </a:r>
            <a:r>
              <a:rPr lang="en-US" dirty="0">
                <a:solidFill>
                  <a:schemeClr val="bg1"/>
                </a:solidFill>
              </a:rPr>
              <a:t>, such as </a:t>
            </a:r>
            <a:r>
              <a:rPr lang="en-US" dirty="0" smtClean="0">
                <a:solidFill>
                  <a:srgbClr val="FFC000"/>
                </a:solidFill>
              </a:rPr>
              <a:t>cabbage</a:t>
            </a:r>
            <a:r>
              <a:rPr lang="en-US" dirty="0" smtClean="0">
                <a:solidFill>
                  <a:schemeClr val="bg1"/>
                </a:solidFill>
              </a:rPr>
              <a:t>, could </a:t>
            </a:r>
            <a:r>
              <a:rPr lang="en-US" dirty="0" smtClean="0">
                <a:solidFill>
                  <a:srgbClr val="FFC000"/>
                </a:solidFill>
              </a:rPr>
              <a:t>increase </a:t>
            </a:r>
            <a:r>
              <a:rPr lang="en-US" dirty="0">
                <a:solidFill>
                  <a:srgbClr val="FFC000"/>
                </a:solidFill>
              </a:rPr>
              <a:t>the activity of both CYP1A1 and CYP1A2 </a:t>
            </a:r>
            <a:r>
              <a:rPr lang="en-US" dirty="0">
                <a:solidFill>
                  <a:schemeClr val="bg1"/>
                </a:solidFill>
              </a:rPr>
              <a:t>by </a:t>
            </a:r>
            <a:r>
              <a:rPr lang="en-US" dirty="0" smtClean="0">
                <a:solidFill>
                  <a:schemeClr val="bg1"/>
                </a:solidFill>
              </a:rPr>
              <a:t>a factor </a:t>
            </a:r>
            <a:r>
              <a:rPr lang="en-US" dirty="0">
                <a:solidFill>
                  <a:schemeClr val="bg1"/>
                </a:solidFill>
              </a:rPr>
              <a:t>of 70. A further example relates to induction </a:t>
            </a:r>
            <a:r>
              <a:rPr lang="en-US" dirty="0" smtClean="0">
                <a:solidFill>
                  <a:schemeClr val="bg1"/>
                </a:solidFill>
              </a:rPr>
              <a:t>of CYP2B1 </a:t>
            </a:r>
            <a:r>
              <a:rPr lang="en-US" dirty="0">
                <a:solidFill>
                  <a:schemeClr val="bg1"/>
                </a:solidFill>
              </a:rPr>
              <a:t>by </a:t>
            </a:r>
            <a:r>
              <a:rPr lang="en-US" dirty="0" err="1">
                <a:solidFill>
                  <a:schemeClr val="bg1"/>
                </a:solidFill>
              </a:rPr>
              <a:t>diallyl</a:t>
            </a:r>
            <a:r>
              <a:rPr lang="en-US" dirty="0">
                <a:solidFill>
                  <a:schemeClr val="bg1"/>
                </a:solidFill>
              </a:rPr>
              <a:t> </a:t>
            </a:r>
            <a:r>
              <a:rPr lang="en-US" dirty="0" err="1">
                <a:solidFill>
                  <a:schemeClr val="bg1"/>
                </a:solidFill>
              </a:rPr>
              <a:t>sulphide</a:t>
            </a:r>
            <a:r>
              <a:rPr lang="en-US" dirty="0">
                <a:solidFill>
                  <a:schemeClr val="bg1"/>
                </a:solidFill>
              </a:rPr>
              <a:t> in </a:t>
            </a:r>
            <a:r>
              <a:rPr lang="en-US" dirty="0" smtClean="0">
                <a:solidFill>
                  <a:schemeClr val="bg1"/>
                </a:solidFill>
              </a:rPr>
              <a:t>garlic.</a:t>
            </a:r>
            <a:endParaRPr lang="en-US" dirty="0">
              <a:solidFill>
                <a:schemeClr val="bg1"/>
              </a:solidFill>
            </a:endParaRPr>
          </a:p>
        </p:txBody>
      </p:sp>
    </p:spTree>
    <p:extLst>
      <p:ext uri="{BB962C8B-B14F-4D97-AF65-F5344CB8AC3E}">
        <p14:creationId xmlns:p14="http://schemas.microsoft.com/office/powerpoint/2010/main" val="15354141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07504" y="188640"/>
            <a:ext cx="8856984" cy="6552728"/>
          </a:xfrm>
        </p:spPr>
        <p:txBody>
          <a:bodyPr/>
          <a:lstStyle/>
          <a:p>
            <a:pPr algn="just" rtl="0"/>
            <a:endParaRPr lang="en-US" dirty="0" smtClean="0">
              <a:solidFill>
                <a:schemeClr val="bg1"/>
              </a:solidFill>
            </a:endParaRPr>
          </a:p>
          <a:p>
            <a:pPr algn="just" rtl="0"/>
            <a:r>
              <a:rPr lang="en-US" dirty="0" smtClean="0">
                <a:solidFill>
                  <a:schemeClr val="bg1"/>
                </a:solidFill>
              </a:rPr>
              <a:t>Another </a:t>
            </a:r>
            <a:r>
              <a:rPr lang="en-US" dirty="0">
                <a:solidFill>
                  <a:schemeClr val="bg1"/>
                </a:solidFill>
              </a:rPr>
              <a:t>important cause of </a:t>
            </a:r>
            <a:r>
              <a:rPr lang="en-US" dirty="0">
                <a:solidFill>
                  <a:srgbClr val="FFC000"/>
                </a:solidFill>
              </a:rPr>
              <a:t>morbidity due to </a:t>
            </a:r>
            <a:r>
              <a:rPr lang="en-US" dirty="0" smtClean="0">
                <a:solidFill>
                  <a:srgbClr val="FFC000"/>
                </a:solidFill>
              </a:rPr>
              <a:t>enzyme inhibition </a:t>
            </a:r>
            <a:r>
              <a:rPr lang="en-US" dirty="0">
                <a:solidFill>
                  <a:schemeClr val="bg1"/>
                </a:solidFill>
              </a:rPr>
              <a:t>is </a:t>
            </a:r>
            <a:r>
              <a:rPr lang="en-US" dirty="0">
                <a:solidFill>
                  <a:srgbClr val="FFC000"/>
                </a:solidFill>
              </a:rPr>
              <a:t>citrus fruit</a:t>
            </a:r>
            <a:r>
              <a:rPr lang="en-US" dirty="0">
                <a:solidFill>
                  <a:schemeClr val="bg1"/>
                </a:solidFill>
              </a:rPr>
              <a:t>. The most important of these </a:t>
            </a:r>
            <a:r>
              <a:rPr lang="en-US" dirty="0" smtClean="0">
                <a:solidFill>
                  <a:schemeClr val="bg1"/>
                </a:solidFill>
              </a:rPr>
              <a:t>is </a:t>
            </a:r>
            <a:r>
              <a:rPr lang="en-US" dirty="0" smtClean="0">
                <a:solidFill>
                  <a:srgbClr val="FFC000"/>
                </a:solidFill>
              </a:rPr>
              <a:t>grapefruit </a:t>
            </a:r>
            <a:r>
              <a:rPr lang="en-US" dirty="0">
                <a:solidFill>
                  <a:srgbClr val="FFC000"/>
                </a:solidFill>
              </a:rPr>
              <a:t>juice</a:t>
            </a:r>
            <a:r>
              <a:rPr lang="en-US" dirty="0">
                <a:solidFill>
                  <a:schemeClr val="bg1"/>
                </a:solidFill>
              </a:rPr>
              <a:t>, which contains a number of potent </a:t>
            </a:r>
            <a:r>
              <a:rPr lang="en-US" dirty="0" smtClean="0">
                <a:solidFill>
                  <a:srgbClr val="FFC000"/>
                </a:solidFill>
              </a:rPr>
              <a:t>CYP enzyme </a:t>
            </a:r>
            <a:r>
              <a:rPr lang="en-US" dirty="0">
                <a:solidFill>
                  <a:srgbClr val="FFC000"/>
                </a:solidFill>
              </a:rPr>
              <a:t>inhibitors</a:t>
            </a:r>
            <a:r>
              <a:rPr lang="en-US" dirty="0">
                <a:solidFill>
                  <a:schemeClr val="bg1"/>
                </a:solidFill>
              </a:rPr>
              <a:t>. These include the </a:t>
            </a:r>
            <a:r>
              <a:rPr lang="en-US" dirty="0">
                <a:solidFill>
                  <a:srgbClr val="FFC000"/>
                </a:solidFill>
              </a:rPr>
              <a:t>plant </a:t>
            </a:r>
            <a:r>
              <a:rPr lang="en-US" dirty="0" smtClean="0">
                <a:solidFill>
                  <a:srgbClr val="FFC000"/>
                </a:solidFill>
              </a:rPr>
              <a:t>alkaloids </a:t>
            </a:r>
            <a:r>
              <a:rPr lang="en-US" dirty="0" err="1" smtClean="0">
                <a:solidFill>
                  <a:schemeClr val="bg1"/>
                </a:solidFill>
              </a:rPr>
              <a:t>naringin</a:t>
            </a:r>
            <a:r>
              <a:rPr lang="en-US" dirty="0">
                <a:solidFill>
                  <a:schemeClr val="bg1"/>
                </a:solidFill>
              </a:rPr>
              <a:t>, </a:t>
            </a:r>
            <a:r>
              <a:rPr lang="en-US" dirty="0" err="1">
                <a:solidFill>
                  <a:schemeClr val="bg1"/>
                </a:solidFill>
              </a:rPr>
              <a:t>naringenin</a:t>
            </a:r>
            <a:r>
              <a:rPr lang="en-US" dirty="0">
                <a:solidFill>
                  <a:schemeClr val="bg1"/>
                </a:solidFill>
              </a:rPr>
              <a:t> and </a:t>
            </a:r>
            <a:r>
              <a:rPr lang="en-US" dirty="0" err="1">
                <a:solidFill>
                  <a:schemeClr val="bg1"/>
                </a:solidFill>
              </a:rPr>
              <a:t>bergamottin</a:t>
            </a:r>
            <a:r>
              <a:rPr lang="en-US" dirty="0">
                <a:solidFill>
                  <a:schemeClr val="bg1"/>
                </a:solidFill>
              </a:rPr>
              <a:t>. In </a:t>
            </a:r>
            <a:r>
              <a:rPr lang="en-US" dirty="0" smtClean="0">
                <a:solidFill>
                  <a:schemeClr val="bg1"/>
                </a:solidFill>
              </a:rPr>
              <a:t>particular, </a:t>
            </a:r>
            <a:r>
              <a:rPr lang="en-US" dirty="0" smtClean="0">
                <a:solidFill>
                  <a:srgbClr val="FFC000"/>
                </a:solidFill>
              </a:rPr>
              <a:t>CYP3A4 </a:t>
            </a:r>
            <a:r>
              <a:rPr lang="en-US" dirty="0">
                <a:solidFill>
                  <a:srgbClr val="FFC000"/>
                </a:solidFill>
              </a:rPr>
              <a:t>is inhibited</a:t>
            </a:r>
            <a:r>
              <a:rPr lang="en-US" dirty="0">
                <a:solidFill>
                  <a:schemeClr val="bg1"/>
                </a:solidFill>
              </a:rPr>
              <a:t>, leading to altered drug </a:t>
            </a:r>
            <a:r>
              <a:rPr lang="en-US" dirty="0" smtClean="0">
                <a:solidFill>
                  <a:schemeClr val="bg1"/>
                </a:solidFill>
              </a:rPr>
              <a:t>disposition of </a:t>
            </a:r>
            <a:r>
              <a:rPr lang="en-US" dirty="0">
                <a:solidFill>
                  <a:schemeClr val="bg1"/>
                </a:solidFill>
              </a:rPr>
              <a:t>a number of substances including the </a:t>
            </a:r>
            <a:r>
              <a:rPr lang="en-US" dirty="0" smtClean="0">
                <a:solidFill>
                  <a:schemeClr val="bg1"/>
                </a:solidFill>
              </a:rPr>
              <a:t>antihistamine </a:t>
            </a:r>
            <a:r>
              <a:rPr lang="en-US" dirty="0" err="1" smtClean="0">
                <a:solidFill>
                  <a:schemeClr val="bg1"/>
                </a:solidFill>
              </a:rPr>
              <a:t>terfenadine</a:t>
            </a:r>
            <a:r>
              <a:rPr lang="en-US" dirty="0">
                <a:solidFill>
                  <a:schemeClr val="bg1"/>
                </a:solidFill>
              </a:rPr>
              <a:t>, which can result in </a:t>
            </a:r>
            <a:r>
              <a:rPr lang="en-US" dirty="0">
                <a:solidFill>
                  <a:srgbClr val="FFC000"/>
                </a:solidFill>
              </a:rPr>
              <a:t>fatal cardiac </a:t>
            </a:r>
            <a:r>
              <a:rPr lang="en-US" dirty="0" smtClean="0">
                <a:solidFill>
                  <a:srgbClr val="FFC000"/>
                </a:solidFill>
              </a:rPr>
              <a:t>arrhythmia</a:t>
            </a:r>
            <a:r>
              <a:rPr lang="en-US" dirty="0" smtClean="0">
                <a:solidFill>
                  <a:schemeClr val="bg1"/>
                </a:solidFill>
              </a:rPr>
              <a:t>.</a:t>
            </a:r>
          </a:p>
          <a:p>
            <a:pPr algn="just" rtl="0"/>
            <a:r>
              <a:rPr lang="en-US" dirty="0">
                <a:solidFill>
                  <a:schemeClr val="bg1"/>
                </a:solidFill>
              </a:rPr>
              <a:t>Atmospheric pollution is also a cause of </a:t>
            </a:r>
            <a:r>
              <a:rPr lang="en-US" dirty="0" smtClean="0">
                <a:solidFill>
                  <a:schemeClr val="bg1"/>
                </a:solidFill>
              </a:rPr>
              <a:t>enzyme induction</a:t>
            </a:r>
            <a:r>
              <a:rPr lang="en-US" dirty="0">
                <a:solidFill>
                  <a:schemeClr val="bg1"/>
                </a:solidFill>
              </a:rPr>
              <a:t>. </a:t>
            </a:r>
          </a:p>
        </p:txBody>
      </p:sp>
    </p:spTree>
    <p:extLst>
      <p:ext uri="{BB962C8B-B14F-4D97-AF65-F5344CB8AC3E}">
        <p14:creationId xmlns:p14="http://schemas.microsoft.com/office/powerpoint/2010/main" val="30783770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51520" y="116632"/>
            <a:ext cx="8784976" cy="6624736"/>
          </a:xfrm>
        </p:spPr>
        <p:txBody>
          <a:bodyPr/>
          <a:lstStyle/>
          <a:p>
            <a:pPr algn="just" rtl="0"/>
            <a:r>
              <a:rPr lang="en-US" dirty="0">
                <a:solidFill>
                  <a:srgbClr val="FFC000"/>
                </a:solidFill>
              </a:rPr>
              <a:t>Alcohol and cigarette smoke</a:t>
            </a:r>
          </a:p>
          <a:p>
            <a:pPr algn="just" rtl="0"/>
            <a:r>
              <a:rPr lang="en-US" dirty="0">
                <a:solidFill>
                  <a:schemeClr val="bg1"/>
                </a:solidFill>
              </a:rPr>
              <a:t>Liver enzyme induction in cigarette smokers is </a:t>
            </a:r>
            <a:r>
              <a:rPr lang="en-US" dirty="0" smtClean="0">
                <a:solidFill>
                  <a:schemeClr val="bg1"/>
                </a:solidFill>
              </a:rPr>
              <a:t>complex, due </a:t>
            </a:r>
            <a:r>
              <a:rPr lang="en-US" dirty="0">
                <a:solidFill>
                  <a:schemeClr val="bg1"/>
                </a:solidFill>
              </a:rPr>
              <a:t>to the multiplicity of substances which can </a:t>
            </a:r>
            <a:r>
              <a:rPr lang="en-US" dirty="0" smtClean="0">
                <a:solidFill>
                  <a:schemeClr val="bg1"/>
                </a:solidFill>
              </a:rPr>
              <a:t>be detected </a:t>
            </a:r>
            <a:r>
              <a:rPr lang="en-US" dirty="0">
                <a:solidFill>
                  <a:schemeClr val="bg1"/>
                </a:solidFill>
              </a:rPr>
              <a:t>in cigarettes. The </a:t>
            </a:r>
            <a:r>
              <a:rPr lang="en-US" dirty="0">
                <a:solidFill>
                  <a:srgbClr val="FFC000"/>
                </a:solidFill>
              </a:rPr>
              <a:t>polycyclic aromatic </a:t>
            </a:r>
            <a:r>
              <a:rPr lang="en-US" dirty="0" smtClean="0">
                <a:solidFill>
                  <a:srgbClr val="FFC000"/>
                </a:solidFill>
              </a:rPr>
              <a:t>hydrocarbons </a:t>
            </a:r>
            <a:r>
              <a:rPr lang="en-US" dirty="0">
                <a:solidFill>
                  <a:srgbClr val="FFC000"/>
                </a:solidFill>
              </a:rPr>
              <a:t>(PAHs) typically induce CYP1A1 and </a:t>
            </a:r>
            <a:r>
              <a:rPr lang="en-US" dirty="0" smtClean="0">
                <a:solidFill>
                  <a:srgbClr val="FFC000"/>
                </a:solidFill>
              </a:rPr>
              <a:t>CYP1A2.</a:t>
            </a:r>
          </a:p>
          <a:p>
            <a:pPr algn="just" rtl="0"/>
            <a:r>
              <a:rPr lang="en-US" dirty="0">
                <a:solidFill>
                  <a:schemeClr val="bg1"/>
                </a:solidFill>
              </a:rPr>
              <a:t>Cigarette smoke </a:t>
            </a:r>
            <a:r>
              <a:rPr lang="en-US" dirty="0" smtClean="0">
                <a:solidFill>
                  <a:schemeClr val="bg1"/>
                </a:solidFill>
              </a:rPr>
              <a:t>also contains </a:t>
            </a:r>
            <a:r>
              <a:rPr lang="en-US" dirty="0">
                <a:solidFill>
                  <a:schemeClr val="bg1"/>
                </a:solidFill>
              </a:rPr>
              <a:t>a number of small molecules, including </a:t>
            </a:r>
            <a:r>
              <a:rPr lang="en-US" dirty="0" smtClean="0">
                <a:solidFill>
                  <a:srgbClr val="FFC000"/>
                </a:solidFill>
              </a:rPr>
              <a:t>various alcohols</a:t>
            </a:r>
            <a:r>
              <a:rPr lang="en-US" dirty="0">
                <a:solidFill>
                  <a:srgbClr val="FFC000"/>
                </a:solidFill>
              </a:rPr>
              <a:t>, styrene, acetone and vinyl chloride</a:t>
            </a:r>
            <a:r>
              <a:rPr lang="en-US" dirty="0">
                <a:solidFill>
                  <a:schemeClr val="bg1"/>
                </a:solidFill>
              </a:rPr>
              <a:t>, which </a:t>
            </a:r>
            <a:r>
              <a:rPr lang="en-US" dirty="0" smtClean="0">
                <a:solidFill>
                  <a:schemeClr val="bg1"/>
                </a:solidFill>
              </a:rPr>
              <a:t>are also </a:t>
            </a:r>
            <a:r>
              <a:rPr lang="en-US" dirty="0">
                <a:solidFill>
                  <a:schemeClr val="bg1"/>
                </a:solidFill>
              </a:rPr>
              <a:t>inhaled. These are substrates for CYP2E1 and </a:t>
            </a:r>
            <a:r>
              <a:rPr lang="en-US" dirty="0" smtClean="0">
                <a:solidFill>
                  <a:schemeClr val="bg1"/>
                </a:solidFill>
              </a:rPr>
              <a:t>this enzyme </a:t>
            </a:r>
            <a:r>
              <a:rPr lang="en-US" dirty="0">
                <a:solidFill>
                  <a:schemeClr val="bg1"/>
                </a:solidFill>
              </a:rPr>
              <a:t>is also induced. </a:t>
            </a:r>
            <a:r>
              <a:rPr lang="en-US" dirty="0">
                <a:solidFill>
                  <a:srgbClr val="FFC000"/>
                </a:solidFill>
              </a:rPr>
              <a:t>Nicotine</a:t>
            </a:r>
            <a:r>
              <a:rPr lang="en-US" dirty="0">
                <a:solidFill>
                  <a:schemeClr val="bg1"/>
                </a:solidFill>
              </a:rPr>
              <a:t> may also play a part </a:t>
            </a:r>
            <a:r>
              <a:rPr lang="en-US" dirty="0" smtClean="0">
                <a:solidFill>
                  <a:schemeClr val="bg1"/>
                </a:solidFill>
              </a:rPr>
              <a:t>in liver </a:t>
            </a:r>
            <a:r>
              <a:rPr lang="en-US" dirty="0">
                <a:solidFill>
                  <a:schemeClr val="bg1"/>
                </a:solidFill>
              </a:rPr>
              <a:t>enzyme induction and in animal studies it </a:t>
            </a:r>
            <a:r>
              <a:rPr lang="en-US" dirty="0" smtClean="0">
                <a:solidFill>
                  <a:schemeClr val="bg1"/>
                </a:solidFill>
              </a:rPr>
              <a:t>induces CYP1A</a:t>
            </a:r>
            <a:r>
              <a:rPr lang="en-US" dirty="0">
                <a:solidFill>
                  <a:schemeClr val="bg1"/>
                </a:solidFill>
              </a:rPr>
              <a:t>, CYP2B6 and </a:t>
            </a:r>
            <a:r>
              <a:rPr lang="en-US" dirty="0" smtClean="0">
                <a:solidFill>
                  <a:schemeClr val="bg1"/>
                </a:solidFill>
              </a:rPr>
              <a:t>CYP2E1.</a:t>
            </a:r>
          </a:p>
          <a:p>
            <a:pPr algn="just" rtl="0"/>
            <a:r>
              <a:rPr lang="en-US" dirty="0">
                <a:solidFill>
                  <a:schemeClr val="bg1"/>
                </a:solidFill>
              </a:rPr>
              <a:t>There is an interesting </a:t>
            </a:r>
            <a:r>
              <a:rPr lang="en-US" dirty="0">
                <a:solidFill>
                  <a:srgbClr val="FFC000"/>
                </a:solidFill>
              </a:rPr>
              <a:t>synergy between </a:t>
            </a:r>
            <a:r>
              <a:rPr lang="en-US" dirty="0" smtClean="0">
                <a:solidFill>
                  <a:srgbClr val="FFC000"/>
                </a:solidFill>
              </a:rPr>
              <a:t>alcohol ingestion </a:t>
            </a:r>
            <a:r>
              <a:rPr lang="en-US" dirty="0">
                <a:solidFill>
                  <a:srgbClr val="FFC000"/>
                </a:solidFill>
              </a:rPr>
              <a:t>and cigarette smoking.</a:t>
            </a:r>
            <a:r>
              <a:rPr lang="en-US" dirty="0">
                <a:solidFill>
                  <a:schemeClr val="bg1"/>
                </a:solidFill>
              </a:rPr>
              <a:t> Although alcohol </a:t>
            </a:r>
            <a:r>
              <a:rPr lang="en-US" dirty="0" smtClean="0">
                <a:solidFill>
                  <a:schemeClr val="bg1"/>
                </a:solidFill>
              </a:rPr>
              <a:t>is primarily metabolized </a:t>
            </a:r>
            <a:r>
              <a:rPr lang="en-US" dirty="0">
                <a:solidFill>
                  <a:schemeClr val="bg1"/>
                </a:solidFill>
              </a:rPr>
              <a:t>by alcohol </a:t>
            </a:r>
            <a:r>
              <a:rPr lang="en-US" dirty="0" smtClean="0">
                <a:solidFill>
                  <a:schemeClr val="bg1"/>
                </a:solidFill>
              </a:rPr>
              <a:t>dehydrogenase,</a:t>
            </a:r>
            <a:r>
              <a:rPr lang="en-US" dirty="0" smtClean="0">
                <a:solidFill>
                  <a:srgbClr val="FFC000"/>
                </a:solidFill>
              </a:rPr>
              <a:t>CYP2E1</a:t>
            </a:r>
            <a:r>
              <a:rPr lang="en-US" dirty="0" smtClean="0">
                <a:solidFill>
                  <a:schemeClr val="bg1"/>
                </a:solidFill>
              </a:rPr>
              <a:t> </a:t>
            </a:r>
            <a:r>
              <a:rPr lang="en-US" dirty="0">
                <a:solidFill>
                  <a:schemeClr val="bg1"/>
                </a:solidFill>
              </a:rPr>
              <a:t>accounts for around 20% of its </a:t>
            </a:r>
            <a:r>
              <a:rPr lang="en-US" dirty="0" smtClean="0">
                <a:solidFill>
                  <a:schemeClr val="bg1"/>
                </a:solidFill>
              </a:rPr>
              <a:t>breakdown.</a:t>
            </a:r>
            <a:endParaRPr lang="en-US" dirty="0">
              <a:solidFill>
                <a:schemeClr val="bg1"/>
              </a:solidFill>
            </a:endParaRPr>
          </a:p>
        </p:txBody>
      </p:sp>
    </p:spTree>
    <p:extLst>
      <p:ext uri="{BB962C8B-B14F-4D97-AF65-F5344CB8AC3E}">
        <p14:creationId xmlns:p14="http://schemas.microsoft.com/office/powerpoint/2010/main" val="41813908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79512" y="188640"/>
            <a:ext cx="8784976" cy="6480720"/>
          </a:xfrm>
        </p:spPr>
        <p:txBody>
          <a:bodyPr/>
          <a:lstStyle/>
          <a:p>
            <a:pPr algn="just" rtl="0"/>
            <a:endParaRPr lang="en-US" dirty="0" smtClean="0">
              <a:solidFill>
                <a:schemeClr val="bg1"/>
              </a:solidFill>
            </a:endParaRPr>
          </a:p>
          <a:p>
            <a:pPr algn="just" rtl="0"/>
            <a:r>
              <a:rPr lang="en-US" dirty="0" smtClean="0">
                <a:solidFill>
                  <a:srgbClr val="FFC000"/>
                </a:solidFill>
              </a:rPr>
              <a:t>The </a:t>
            </a:r>
            <a:r>
              <a:rPr lang="en-US" dirty="0">
                <a:solidFill>
                  <a:srgbClr val="FFC000"/>
                </a:solidFill>
              </a:rPr>
              <a:t>synergistic effects of </a:t>
            </a:r>
            <a:r>
              <a:rPr lang="en-US" dirty="0" smtClean="0">
                <a:solidFill>
                  <a:srgbClr val="FFC000"/>
                </a:solidFill>
              </a:rPr>
              <a:t>nicotine and </a:t>
            </a:r>
            <a:r>
              <a:rPr lang="en-US" dirty="0">
                <a:solidFill>
                  <a:srgbClr val="FFC000"/>
                </a:solidFill>
              </a:rPr>
              <a:t>alcohol on the induction of liver CYP2E1 </a:t>
            </a:r>
            <a:r>
              <a:rPr lang="en-US" dirty="0">
                <a:solidFill>
                  <a:schemeClr val="bg1"/>
                </a:solidFill>
              </a:rPr>
              <a:t>also </a:t>
            </a:r>
            <a:r>
              <a:rPr lang="en-US" dirty="0" smtClean="0">
                <a:solidFill>
                  <a:schemeClr val="bg1"/>
                </a:solidFill>
              </a:rPr>
              <a:t>may explain </a:t>
            </a:r>
            <a:r>
              <a:rPr lang="en-US" dirty="0">
                <a:solidFill>
                  <a:schemeClr val="bg1"/>
                </a:solidFill>
              </a:rPr>
              <a:t>the higher ethanol elimination rates </a:t>
            </a:r>
            <a:r>
              <a:rPr lang="en-US" dirty="0" smtClean="0">
                <a:solidFill>
                  <a:schemeClr val="bg1"/>
                </a:solidFill>
              </a:rPr>
              <a:t>among smokers </a:t>
            </a:r>
            <a:r>
              <a:rPr lang="en-US" dirty="0">
                <a:solidFill>
                  <a:schemeClr val="bg1"/>
                </a:solidFill>
              </a:rPr>
              <a:t>and the </a:t>
            </a:r>
            <a:r>
              <a:rPr lang="en-US" dirty="0">
                <a:solidFill>
                  <a:srgbClr val="FFC000"/>
                </a:solidFill>
              </a:rPr>
              <a:t>high percentage of smokers </a:t>
            </a:r>
            <a:r>
              <a:rPr lang="en-US" dirty="0" smtClean="0">
                <a:solidFill>
                  <a:srgbClr val="FFC000"/>
                </a:solidFill>
              </a:rPr>
              <a:t>among alcoholics</a:t>
            </a:r>
            <a:r>
              <a:rPr lang="en-US" dirty="0" smtClean="0">
                <a:solidFill>
                  <a:schemeClr val="bg1"/>
                </a:solidFill>
              </a:rPr>
              <a:t>. </a:t>
            </a:r>
            <a:r>
              <a:rPr lang="en-US" dirty="0">
                <a:solidFill>
                  <a:schemeClr val="bg1"/>
                </a:solidFill>
              </a:rPr>
              <a:t>There may be health </a:t>
            </a:r>
            <a:r>
              <a:rPr lang="en-US" dirty="0" smtClean="0">
                <a:solidFill>
                  <a:schemeClr val="bg1"/>
                </a:solidFill>
              </a:rPr>
              <a:t>implications, therefore</a:t>
            </a:r>
            <a:r>
              <a:rPr lang="en-US" dirty="0">
                <a:solidFill>
                  <a:schemeClr val="bg1"/>
                </a:solidFill>
              </a:rPr>
              <a:t>, as a result of increased CYP2E1 activity </a:t>
            </a:r>
            <a:r>
              <a:rPr lang="en-US" dirty="0" smtClean="0">
                <a:solidFill>
                  <a:schemeClr val="bg1"/>
                </a:solidFill>
              </a:rPr>
              <a:t>for those </a:t>
            </a:r>
            <a:r>
              <a:rPr lang="en-US" dirty="0">
                <a:solidFill>
                  <a:schemeClr val="bg1"/>
                </a:solidFill>
              </a:rPr>
              <a:t>patients who are prescribed nicotine, either </a:t>
            </a:r>
            <a:r>
              <a:rPr lang="en-US" dirty="0" smtClean="0">
                <a:solidFill>
                  <a:schemeClr val="bg1"/>
                </a:solidFill>
              </a:rPr>
              <a:t>as nicotine </a:t>
            </a:r>
            <a:r>
              <a:rPr lang="en-US" dirty="0">
                <a:solidFill>
                  <a:schemeClr val="bg1"/>
                </a:solidFill>
              </a:rPr>
              <a:t>replacement therapy or as part of therapy </a:t>
            </a:r>
            <a:r>
              <a:rPr lang="en-US" dirty="0" smtClean="0">
                <a:solidFill>
                  <a:schemeClr val="bg1"/>
                </a:solidFill>
              </a:rPr>
              <a:t>for illnesses </a:t>
            </a:r>
            <a:r>
              <a:rPr lang="en-US" dirty="0">
                <a:solidFill>
                  <a:schemeClr val="bg1"/>
                </a:solidFill>
              </a:rPr>
              <a:t>such as ulcerative colitis, Alzheimer’s disease </a:t>
            </a:r>
            <a:r>
              <a:rPr lang="en-US" dirty="0" smtClean="0">
                <a:solidFill>
                  <a:schemeClr val="bg1"/>
                </a:solidFill>
              </a:rPr>
              <a:t>and Parkinson’s disease.</a:t>
            </a:r>
            <a:endParaRPr lang="en-US" dirty="0">
              <a:solidFill>
                <a:schemeClr val="bg1"/>
              </a:solidFill>
            </a:endParaRPr>
          </a:p>
        </p:txBody>
      </p:sp>
    </p:spTree>
    <p:extLst>
      <p:ext uri="{BB962C8B-B14F-4D97-AF65-F5344CB8AC3E}">
        <p14:creationId xmlns:p14="http://schemas.microsoft.com/office/powerpoint/2010/main" val="1091765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914400" y="908720"/>
            <a:ext cx="7772400" cy="5111080"/>
          </a:xfrm>
        </p:spPr>
        <p:txBody>
          <a:bodyPr/>
          <a:lstStyle/>
          <a:p>
            <a:pPr algn="just" rtl="0"/>
            <a:r>
              <a:rPr lang="en-US" dirty="0">
                <a:solidFill>
                  <a:schemeClr val="bg1"/>
                </a:solidFill>
              </a:rPr>
              <a:t>Increased synthesis of GGT, and to a lesser extent alkaline phosphatase, can occur with </a:t>
            </a:r>
            <a:r>
              <a:rPr lang="en-US" dirty="0">
                <a:solidFill>
                  <a:srgbClr val="FFC000"/>
                </a:solidFill>
              </a:rPr>
              <a:t>medications that induce microsomal enzyme synthesis, notably ethanol, phenytoin, and carbamazepine</a:t>
            </a:r>
            <a:r>
              <a:rPr lang="en-US" dirty="0">
                <a:solidFill>
                  <a:schemeClr val="bg1"/>
                </a:solidFill>
              </a:rPr>
              <a:t>.</a:t>
            </a:r>
            <a:endParaRPr lang="fa-IR" dirty="0">
              <a:solidFill>
                <a:schemeClr val="bg1"/>
              </a:solidFill>
            </a:endParaRPr>
          </a:p>
          <a:p>
            <a:pPr algn="just" rtl="0"/>
            <a:r>
              <a:rPr lang="en-US" dirty="0" smtClean="0">
                <a:solidFill>
                  <a:srgbClr val="FFC000"/>
                </a:solidFill>
              </a:rPr>
              <a:t>Erythromycin</a:t>
            </a:r>
            <a:r>
              <a:rPr lang="en-US" dirty="0" smtClean="0">
                <a:solidFill>
                  <a:schemeClr val="bg1"/>
                </a:solidFill>
              </a:rPr>
              <a:t> </a:t>
            </a:r>
            <a:r>
              <a:rPr lang="en-US" dirty="0">
                <a:solidFill>
                  <a:schemeClr val="bg1"/>
                </a:solidFill>
              </a:rPr>
              <a:t>through recurrent intrahepatic cholestasis increases </a:t>
            </a:r>
            <a:r>
              <a:rPr lang="en-US" dirty="0">
                <a:solidFill>
                  <a:srgbClr val="FFC000"/>
                </a:solidFill>
              </a:rPr>
              <a:t>alkaline phosphatase </a:t>
            </a:r>
            <a:r>
              <a:rPr lang="en-US" dirty="0">
                <a:solidFill>
                  <a:schemeClr val="bg1"/>
                </a:solidFill>
              </a:rPr>
              <a:t>and in 15% of patients increases bilirubin by </a:t>
            </a:r>
            <a:r>
              <a:rPr lang="en-US" dirty="0" err="1">
                <a:solidFill>
                  <a:schemeClr val="bg1"/>
                </a:solidFill>
              </a:rPr>
              <a:t>cholestatic</a:t>
            </a:r>
            <a:r>
              <a:rPr lang="en-US" dirty="0">
                <a:solidFill>
                  <a:schemeClr val="bg1"/>
                </a:solidFill>
              </a:rPr>
              <a:t> effects. </a:t>
            </a:r>
            <a:r>
              <a:rPr lang="en-US" dirty="0">
                <a:solidFill>
                  <a:srgbClr val="FFC000"/>
                </a:solidFill>
              </a:rPr>
              <a:t>Cephalexin</a:t>
            </a:r>
            <a:r>
              <a:rPr lang="en-US" dirty="0">
                <a:solidFill>
                  <a:schemeClr val="bg1"/>
                </a:solidFill>
              </a:rPr>
              <a:t> through transient hepatitis and </a:t>
            </a:r>
            <a:r>
              <a:rPr lang="en-US" dirty="0" err="1">
                <a:solidFill>
                  <a:schemeClr val="bg1"/>
                </a:solidFill>
              </a:rPr>
              <a:t>cholestatic</a:t>
            </a:r>
            <a:r>
              <a:rPr lang="en-US" dirty="0">
                <a:solidFill>
                  <a:schemeClr val="bg1"/>
                </a:solidFill>
              </a:rPr>
              <a:t> jaundice increase </a:t>
            </a:r>
            <a:r>
              <a:rPr lang="en-US" dirty="0">
                <a:solidFill>
                  <a:srgbClr val="FFC000"/>
                </a:solidFill>
              </a:rPr>
              <a:t>alkaline phosphatase.</a:t>
            </a:r>
          </a:p>
          <a:p>
            <a:endParaRPr lang="en-US" dirty="0"/>
          </a:p>
        </p:txBody>
      </p:sp>
    </p:spTree>
    <p:extLst>
      <p:ext uri="{BB962C8B-B14F-4D97-AF65-F5344CB8AC3E}">
        <p14:creationId xmlns:p14="http://schemas.microsoft.com/office/powerpoint/2010/main" val="6861117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79512" y="188640"/>
            <a:ext cx="8784976" cy="6480720"/>
          </a:xfrm>
        </p:spPr>
        <p:txBody>
          <a:bodyPr/>
          <a:lstStyle/>
          <a:p>
            <a:pPr algn="l" rtl="0"/>
            <a:endParaRPr lang="en-US" b="1" dirty="0" smtClean="0">
              <a:solidFill>
                <a:srgbClr val="FFC000"/>
              </a:solidFill>
            </a:endParaRPr>
          </a:p>
          <a:p>
            <a:pPr algn="l" rtl="0"/>
            <a:endParaRPr lang="en-US" b="1" dirty="0" smtClean="0">
              <a:solidFill>
                <a:srgbClr val="FFC000"/>
              </a:solidFill>
            </a:endParaRPr>
          </a:p>
          <a:p>
            <a:pPr algn="l" rtl="0"/>
            <a:r>
              <a:rPr lang="en-US" b="1" dirty="0" err="1" smtClean="0">
                <a:solidFill>
                  <a:srgbClr val="FFC000"/>
                </a:solidFill>
              </a:rPr>
              <a:t>Cordaron</a:t>
            </a:r>
            <a:r>
              <a:rPr lang="en-US" b="1" dirty="0" smtClean="0">
                <a:solidFill>
                  <a:srgbClr val="FFC000"/>
                </a:solidFill>
              </a:rPr>
              <a:t> </a:t>
            </a:r>
            <a:r>
              <a:rPr lang="en-US" b="1" dirty="0">
                <a:solidFill>
                  <a:srgbClr val="FFC000"/>
                </a:solidFill>
              </a:rPr>
              <a:t>(</a:t>
            </a:r>
            <a:r>
              <a:rPr lang="en-US" b="1" dirty="0" err="1">
                <a:solidFill>
                  <a:srgbClr val="FFC000"/>
                </a:solidFill>
              </a:rPr>
              <a:t>Amiodaron</a:t>
            </a:r>
            <a:r>
              <a:rPr lang="en-US" b="1" dirty="0">
                <a:solidFill>
                  <a:srgbClr val="FFC000"/>
                </a:solidFill>
              </a:rPr>
              <a:t>)</a:t>
            </a:r>
          </a:p>
          <a:p>
            <a:pPr algn="just" rtl="0"/>
            <a:r>
              <a:rPr lang="en-US" dirty="0" err="1">
                <a:solidFill>
                  <a:schemeClr val="bg1"/>
                </a:solidFill>
              </a:rPr>
              <a:t>Cordaron</a:t>
            </a:r>
            <a:r>
              <a:rPr lang="en-US" dirty="0">
                <a:solidFill>
                  <a:schemeClr val="bg1"/>
                </a:solidFill>
              </a:rPr>
              <a:t> is administered in </a:t>
            </a:r>
            <a:r>
              <a:rPr lang="en-US" dirty="0">
                <a:solidFill>
                  <a:srgbClr val="FFC000"/>
                </a:solidFill>
              </a:rPr>
              <a:t>ventricular arrhythmia </a:t>
            </a:r>
            <a:r>
              <a:rPr lang="en-US" dirty="0">
                <a:solidFill>
                  <a:schemeClr val="bg1"/>
                </a:solidFill>
              </a:rPr>
              <a:t>cases </a:t>
            </a:r>
            <a:r>
              <a:rPr lang="en-US" dirty="0" smtClean="0">
                <a:solidFill>
                  <a:schemeClr val="bg1"/>
                </a:solidFill>
              </a:rPr>
              <a:t>or </a:t>
            </a:r>
            <a:r>
              <a:rPr lang="en-US" dirty="0">
                <a:solidFill>
                  <a:schemeClr val="bg1"/>
                </a:solidFill>
              </a:rPr>
              <a:t>- in severe cases - intravenously. It is known that </a:t>
            </a:r>
            <a:r>
              <a:rPr lang="en-US" dirty="0" err="1">
                <a:solidFill>
                  <a:schemeClr val="bg1"/>
                </a:solidFill>
              </a:rPr>
              <a:t>Cordaron</a:t>
            </a:r>
            <a:r>
              <a:rPr lang="en-US" dirty="0">
                <a:solidFill>
                  <a:schemeClr val="bg1"/>
                </a:solidFill>
              </a:rPr>
              <a:t> can cause </a:t>
            </a:r>
            <a:r>
              <a:rPr lang="en-US" dirty="0">
                <a:solidFill>
                  <a:srgbClr val="FFC000"/>
                </a:solidFill>
              </a:rPr>
              <a:t>hepatic </a:t>
            </a:r>
            <a:r>
              <a:rPr lang="en-US" dirty="0" smtClean="0">
                <a:solidFill>
                  <a:srgbClr val="FFC000"/>
                </a:solidFill>
              </a:rPr>
              <a:t>damage</a:t>
            </a:r>
            <a:r>
              <a:rPr lang="en-US" dirty="0" smtClean="0">
                <a:solidFill>
                  <a:schemeClr val="bg1"/>
                </a:solidFill>
              </a:rPr>
              <a:t>, </a:t>
            </a:r>
            <a:r>
              <a:rPr lang="en-US" dirty="0">
                <a:solidFill>
                  <a:schemeClr val="bg1"/>
                </a:solidFill>
              </a:rPr>
              <a:t>especially in patients sensitive to the drug. </a:t>
            </a:r>
          </a:p>
          <a:p>
            <a:pPr algn="just" rtl="0"/>
            <a:endParaRPr lang="en-US" dirty="0">
              <a:solidFill>
                <a:schemeClr val="bg1"/>
              </a:solidFill>
            </a:endParaRPr>
          </a:p>
        </p:txBody>
      </p:sp>
    </p:spTree>
    <p:extLst>
      <p:ext uri="{BB962C8B-B14F-4D97-AF65-F5344CB8AC3E}">
        <p14:creationId xmlns:p14="http://schemas.microsoft.com/office/powerpoint/2010/main" val="5865052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07504" y="188640"/>
            <a:ext cx="8856984" cy="6552728"/>
          </a:xfrm>
        </p:spPr>
        <p:txBody>
          <a:bodyPr>
            <a:normAutofit lnSpcReduction="10000"/>
          </a:bodyPr>
          <a:lstStyle/>
          <a:p>
            <a:pPr algn="l" rtl="0"/>
            <a:r>
              <a:rPr lang="en-US" b="1" dirty="0">
                <a:solidFill>
                  <a:srgbClr val="FFC000"/>
                </a:solidFill>
              </a:rPr>
              <a:t>Theophylline</a:t>
            </a:r>
          </a:p>
          <a:p>
            <a:pPr algn="just" rtl="0"/>
            <a:r>
              <a:rPr lang="en-US" dirty="0">
                <a:solidFill>
                  <a:schemeClr val="bg1"/>
                </a:solidFill>
              </a:rPr>
              <a:t>Theophylline is generally used in </a:t>
            </a:r>
            <a:r>
              <a:rPr lang="en-US" dirty="0" smtClean="0">
                <a:solidFill>
                  <a:schemeClr val="bg1"/>
                </a:solidFill>
              </a:rPr>
              <a:t>departments </a:t>
            </a:r>
            <a:r>
              <a:rPr lang="en-US" dirty="0">
                <a:solidFill>
                  <a:schemeClr val="bg1"/>
                </a:solidFill>
              </a:rPr>
              <a:t>of respiratory diseases. </a:t>
            </a:r>
            <a:r>
              <a:rPr lang="en-US" dirty="0" smtClean="0">
                <a:solidFill>
                  <a:schemeClr val="bg1"/>
                </a:solidFill>
              </a:rPr>
              <a:t>Theophylline over dosage </a:t>
            </a:r>
            <a:r>
              <a:rPr lang="en-US" dirty="0">
                <a:solidFill>
                  <a:schemeClr val="bg1"/>
                </a:solidFill>
              </a:rPr>
              <a:t>can cause </a:t>
            </a:r>
            <a:r>
              <a:rPr lang="en-US" dirty="0" smtClean="0">
                <a:solidFill>
                  <a:srgbClr val="FFC000"/>
                </a:solidFill>
              </a:rPr>
              <a:t>severe</a:t>
            </a:r>
            <a:r>
              <a:rPr lang="en-US" dirty="0" smtClean="0">
                <a:solidFill>
                  <a:schemeClr val="bg1"/>
                </a:solidFill>
              </a:rPr>
              <a:t> </a:t>
            </a:r>
            <a:r>
              <a:rPr lang="en-US" dirty="0" smtClean="0">
                <a:solidFill>
                  <a:srgbClr val="FFC000"/>
                </a:solidFill>
              </a:rPr>
              <a:t>rhabdomyolysis</a:t>
            </a:r>
            <a:r>
              <a:rPr lang="en-US" dirty="0" smtClean="0">
                <a:solidFill>
                  <a:schemeClr val="bg1"/>
                </a:solidFill>
              </a:rPr>
              <a:t> </a:t>
            </a:r>
            <a:r>
              <a:rPr lang="en-US" dirty="0">
                <a:solidFill>
                  <a:schemeClr val="bg1"/>
                </a:solidFill>
              </a:rPr>
              <a:t>with </a:t>
            </a:r>
            <a:r>
              <a:rPr lang="en-US" dirty="0">
                <a:solidFill>
                  <a:srgbClr val="FFC000"/>
                </a:solidFill>
              </a:rPr>
              <a:t>elevated CK level</a:t>
            </a:r>
            <a:r>
              <a:rPr lang="en-US" dirty="0">
                <a:solidFill>
                  <a:schemeClr val="bg1"/>
                </a:solidFill>
              </a:rPr>
              <a:t>. </a:t>
            </a:r>
            <a:r>
              <a:rPr lang="en-US" dirty="0" smtClean="0">
                <a:solidFill>
                  <a:schemeClr val="bg1"/>
                </a:solidFill>
              </a:rPr>
              <a:t>It is suggested that the </a:t>
            </a:r>
            <a:r>
              <a:rPr lang="en-US" dirty="0">
                <a:solidFill>
                  <a:schemeClr val="bg1"/>
                </a:solidFill>
              </a:rPr>
              <a:t>CK activity </a:t>
            </a:r>
            <a:r>
              <a:rPr lang="en-US" dirty="0" smtClean="0">
                <a:solidFill>
                  <a:schemeClr val="bg1"/>
                </a:solidFill>
              </a:rPr>
              <a:t>to be examined only </a:t>
            </a:r>
            <a:r>
              <a:rPr lang="en-US" dirty="0">
                <a:solidFill>
                  <a:schemeClr val="bg1"/>
                </a:solidFill>
              </a:rPr>
              <a:t>in samples with theophylline concentrations above 30 mg/L</a:t>
            </a:r>
            <a:r>
              <a:rPr lang="en-US" dirty="0" smtClean="0">
                <a:solidFill>
                  <a:schemeClr val="bg1"/>
                </a:solidFill>
              </a:rPr>
              <a:t>.</a:t>
            </a:r>
          </a:p>
          <a:p>
            <a:pPr algn="l" rtl="0"/>
            <a:r>
              <a:rPr lang="en-US" b="1" dirty="0">
                <a:solidFill>
                  <a:srgbClr val="FFC000"/>
                </a:solidFill>
              </a:rPr>
              <a:t>Acetaminophen</a:t>
            </a:r>
          </a:p>
          <a:p>
            <a:pPr algn="just" rtl="0"/>
            <a:r>
              <a:rPr lang="en-US" dirty="0">
                <a:solidFill>
                  <a:schemeClr val="bg1"/>
                </a:solidFill>
              </a:rPr>
              <a:t>Acetaminophen (Tylenol) is a commonly used prescription pain </a:t>
            </a:r>
            <a:r>
              <a:rPr lang="en-US" dirty="0" smtClean="0">
                <a:solidFill>
                  <a:schemeClr val="bg1"/>
                </a:solidFill>
              </a:rPr>
              <a:t>reliever </a:t>
            </a:r>
            <a:r>
              <a:rPr lang="en-US" dirty="0">
                <a:solidFill>
                  <a:schemeClr val="bg1"/>
                </a:solidFill>
              </a:rPr>
              <a:t>and an ingredient in a wide variety of products on drug store shelves. While acetaminophen is safe to use at recommended dosages, overdoses may result in </a:t>
            </a:r>
            <a:r>
              <a:rPr lang="en-US" dirty="0">
                <a:solidFill>
                  <a:srgbClr val="FFC000"/>
                </a:solidFill>
              </a:rPr>
              <a:t>liver damage </a:t>
            </a:r>
            <a:r>
              <a:rPr lang="en-US" dirty="0">
                <a:solidFill>
                  <a:schemeClr val="bg1"/>
                </a:solidFill>
              </a:rPr>
              <a:t>that can unfold over 2 to 3 days. Sometimes, such liver damage is severe enough to be called acute liver failure. Acetaminophen toxicity is the number one cause of acute liver failure in the United States, and the </a:t>
            </a:r>
            <a:r>
              <a:rPr lang="en-US" dirty="0">
                <a:solidFill>
                  <a:srgbClr val="FFC000"/>
                </a:solidFill>
              </a:rPr>
              <a:t>liver enzymes AST and ALT are usually elevated in these cases</a:t>
            </a:r>
            <a:r>
              <a:rPr lang="en-US" dirty="0">
                <a:solidFill>
                  <a:schemeClr val="bg1"/>
                </a:solidFill>
              </a:rPr>
              <a:t>. It is also important to be aware that </a:t>
            </a:r>
            <a:r>
              <a:rPr lang="en-US" dirty="0">
                <a:solidFill>
                  <a:srgbClr val="FFC000"/>
                </a:solidFill>
              </a:rPr>
              <a:t>liver toxicity from acetaminophen is especially prevalent when patients drink alcohol</a:t>
            </a:r>
            <a:r>
              <a:rPr lang="en-US" dirty="0">
                <a:solidFill>
                  <a:schemeClr val="bg1"/>
                </a:solidFill>
              </a:rPr>
              <a:t> while using acetaminophen-containing medicines.</a:t>
            </a:r>
          </a:p>
          <a:p>
            <a:pPr algn="just" rtl="0"/>
            <a:endParaRPr lang="en-US" dirty="0">
              <a:solidFill>
                <a:schemeClr val="bg1"/>
              </a:solidFill>
            </a:endParaRPr>
          </a:p>
          <a:p>
            <a:pPr algn="just" rtl="0"/>
            <a:endParaRPr lang="en-US" dirty="0">
              <a:solidFill>
                <a:schemeClr val="bg1"/>
              </a:solidFill>
            </a:endParaRPr>
          </a:p>
        </p:txBody>
      </p:sp>
    </p:spTree>
    <p:extLst>
      <p:ext uri="{BB962C8B-B14F-4D97-AF65-F5344CB8AC3E}">
        <p14:creationId xmlns:p14="http://schemas.microsoft.com/office/powerpoint/2010/main" val="362437301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nvPr>
        </p:nvGraphicFramePr>
        <p:xfrm>
          <a:off x="802386" y="1152208"/>
          <a:ext cx="7539228" cy="4480560"/>
        </p:xfrm>
        <a:graphic>
          <a:graphicData uri="http://schemas.openxmlformats.org/drawingml/2006/table">
            <a:tbl>
              <a:tblPr/>
              <a:tblGrid>
                <a:gridCol w="376961"/>
                <a:gridCol w="3769614"/>
                <a:gridCol w="1507846"/>
                <a:gridCol w="1507846"/>
                <a:gridCol w="376961"/>
              </a:tblGrid>
              <a:tr h="0">
                <a:tc gridSpan="5">
                  <a:txBody>
                    <a:bodyPr/>
                    <a:lstStyle/>
                    <a:p>
                      <a:pPr algn="ctr"/>
                      <a:r>
                        <a:rPr lang="en-US" b="1">
                          <a:effectLst/>
                          <a:latin typeface="Arial"/>
                        </a:rPr>
                        <a:t>THE EFFECT OF ANTITUBERCOLOTIC DRUGS ON SERUM PARAMETERS</a:t>
                      </a:r>
                      <a:endParaRPr lang="en-US">
                        <a:effectLst/>
                      </a:endParaRPr>
                    </a:p>
                  </a:txBody>
                  <a:tcPr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0">
                <a:tc>
                  <a:txBody>
                    <a:bodyPr/>
                    <a:lstStyle/>
                    <a:p>
                      <a:pPr algn="ctr"/>
                      <a:r>
                        <a:rPr lang="en-US">
                          <a:effectLst/>
                          <a:latin typeface="Arial"/>
                        </a:rPr>
                        <a:t> </a:t>
                      </a:r>
                      <a:endParaRPr lang="en-US">
                        <a:effectLst/>
                      </a:endParaRPr>
                    </a:p>
                  </a:txBody>
                  <a:tcPr anchor="ctr">
                    <a:lnL>
                      <a:noFill/>
                    </a:lnL>
                    <a:lnR>
                      <a:noFill/>
                    </a:lnR>
                    <a:lnT>
                      <a:noFill/>
                    </a:lnT>
                    <a:lnB>
                      <a:noFill/>
                    </a:lnB>
                  </a:tcPr>
                </a:tc>
                <a:tc>
                  <a:txBody>
                    <a:bodyPr/>
                    <a:lstStyle/>
                    <a:p>
                      <a:pPr algn="ctr"/>
                      <a:r>
                        <a:rPr lang="en-US">
                          <a:effectLst/>
                          <a:latin typeface="Arial"/>
                        </a:rPr>
                        <a:t>Serum parameters</a:t>
                      </a:r>
                      <a:endParaRPr lang="en-US">
                        <a:effectLst/>
                      </a:endParaRPr>
                    </a:p>
                  </a:txBody>
                  <a:tcPr anchor="ctr">
                    <a:lnL>
                      <a:noFill/>
                    </a:lnL>
                    <a:lnR>
                      <a:noFill/>
                    </a:lnR>
                    <a:lnT>
                      <a:noFill/>
                    </a:lnT>
                    <a:lnB>
                      <a:noFill/>
                    </a:lnB>
                  </a:tcPr>
                </a:tc>
                <a:tc gridSpan="2">
                  <a:txBody>
                    <a:bodyPr/>
                    <a:lstStyle/>
                    <a:p>
                      <a:pPr algn="ctr"/>
                      <a:r>
                        <a:rPr lang="en-US">
                          <a:effectLst/>
                          <a:latin typeface="Arial"/>
                        </a:rPr>
                        <a:t>Patients (n=39)</a:t>
                      </a:r>
                      <a:endParaRPr lang="en-US">
                        <a:effectLst/>
                      </a:endParaRPr>
                    </a:p>
                  </a:txBody>
                  <a:tcPr anchor="ctr">
                    <a:lnL>
                      <a:noFill/>
                    </a:lnL>
                    <a:lnR>
                      <a:noFill/>
                    </a:lnR>
                    <a:lnT>
                      <a:noFill/>
                    </a:lnT>
                    <a:lnB>
                      <a:noFill/>
                    </a:lnB>
                  </a:tcPr>
                </a:tc>
                <a:tc hMerge="1">
                  <a:txBody>
                    <a:bodyPr/>
                    <a:lstStyle/>
                    <a:p>
                      <a:endParaRPr lang="en-US"/>
                    </a:p>
                  </a:txBody>
                  <a:tcPr/>
                </a:tc>
                <a:tc>
                  <a:txBody>
                    <a:bodyPr/>
                    <a:lstStyle/>
                    <a:p>
                      <a:pPr algn="ctr"/>
                      <a:r>
                        <a:rPr lang="en-US">
                          <a:effectLst/>
                          <a:latin typeface="Arial"/>
                        </a:rPr>
                        <a:t> </a:t>
                      </a:r>
                      <a:endParaRPr lang="en-US">
                        <a:effectLst/>
                      </a:endParaRPr>
                    </a:p>
                  </a:txBody>
                  <a:tcPr anchor="ctr">
                    <a:lnL>
                      <a:noFill/>
                    </a:lnL>
                    <a:lnR>
                      <a:noFill/>
                    </a:lnR>
                    <a:lnT>
                      <a:noFill/>
                    </a:lnT>
                    <a:lnB>
                      <a:noFill/>
                    </a:lnB>
                  </a:tcPr>
                </a:tc>
              </a:tr>
              <a:tr h="0">
                <a:tc>
                  <a:txBody>
                    <a:bodyPr/>
                    <a:lstStyle/>
                    <a:p>
                      <a:pPr algn="ctr"/>
                      <a:r>
                        <a:rPr lang="en-US">
                          <a:effectLst/>
                          <a:latin typeface="Arial"/>
                        </a:rPr>
                        <a:t> </a:t>
                      </a:r>
                      <a:endParaRPr lang="en-US">
                        <a:effectLst/>
                      </a:endParaRPr>
                    </a:p>
                  </a:txBody>
                  <a:tcPr anchor="ctr">
                    <a:lnL>
                      <a:noFill/>
                    </a:lnL>
                    <a:lnR>
                      <a:noFill/>
                    </a:lnR>
                    <a:lnT>
                      <a:noFill/>
                    </a:lnT>
                    <a:lnB>
                      <a:noFill/>
                    </a:lnB>
                  </a:tcPr>
                </a:tc>
                <a:tc>
                  <a:txBody>
                    <a:bodyPr/>
                    <a:lstStyle/>
                    <a:p>
                      <a:pPr algn="ctr"/>
                      <a:r>
                        <a:rPr lang="en-US">
                          <a:effectLst/>
                          <a:latin typeface="Arial"/>
                        </a:rPr>
                        <a:t> </a:t>
                      </a:r>
                      <a:endParaRPr lang="en-US">
                        <a:effectLst/>
                      </a:endParaRPr>
                    </a:p>
                  </a:txBody>
                  <a:tcPr anchor="ctr">
                    <a:lnL>
                      <a:noFill/>
                    </a:lnL>
                    <a:lnR>
                      <a:noFill/>
                    </a:lnR>
                    <a:lnT>
                      <a:noFill/>
                    </a:lnT>
                    <a:lnB>
                      <a:noFill/>
                    </a:lnB>
                  </a:tcPr>
                </a:tc>
                <a:tc>
                  <a:txBody>
                    <a:bodyPr/>
                    <a:lstStyle/>
                    <a:p>
                      <a:pPr algn="ctr"/>
                      <a:r>
                        <a:rPr lang="en-US">
                          <a:effectLst/>
                          <a:latin typeface="Arial"/>
                        </a:rPr>
                        <a:t>Lung tbc. 19</a:t>
                      </a:r>
                      <a:endParaRPr lang="en-US">
                        <a:effectLst/>
                      </a:endParaRPr>
                    </a:p>
                  </a:txBody>
                  <a:tcPr anchor="ctr">
                    <a:lnL>
                      <a:noFill/>
                    </a:lnL>
                    <a:lnR>
                      <a:noFill/>
                    </a:lnR>
                    <a:lnT>
                      <a:noFill/>
                    </a:lnT>
                    <a:lnB>
                      <a:noFill/>
                    </a:lnB>
                  </a:tcPr>
                </a:tc>
                <a:tc>
                  <a:txBody>
                    <a:bodyPr/>
                    <a:lstStyle/>
                    <a:p>
                      <a:pPr algn="ctr"/>
                      <a:r>
                        <a:rPr lang="en-US">
                          <a:effectLst/>
                          <a:latin typeface="Arial"/>
                        </a:rPr>
                        <a:t>Lung tbc + alcoholism 20</a:t>
                      </a:r>
                      <a:endParaRPr lang="en-US">
                        <a:effectLst/>
                      </a:endParaRPr>
                    </a:p>
                  </a:txBody>
                  <a:tcPr anchor="ctr">
                    <a:lnL>
                      <a:noFill/>
                    </a:lnL>
                    <a:lnR>
                      <a:noFill/>
                    </a:lnR>
                    <a:lnT>
                      <a:noFill/>
                    </a:lnT>
                    <a:lnB>
                      <a:noFill/>
                    </a:lnB>
                  </a:tcPr>
                </a:tc>
                <a:tc>
                  <a:txBody>
                    <a:bodyPr/>
                    <a:lstStyle/>
                    <a:p>
                      <a:pPr algn="ctr"/>
                      <a:r>
                        <a:rPr lang="en-US">
                          <a:effectLst/>
                          <a:latin typeface="Arial"/>
                        </a:rPr>
                        <a:t> </a:t>
                      </a:r>
                      <a:endParaRPr lang="en-US">
                        <a:effectLst/>
                      </a:endParaRPr>
                    </a:p>
                  </a:txBody>
                  <a:tcPr anchor="ctr">
                    <a:lnL>
                      <a:noFill/>
                    </a:lnL>
                    <a:lnR>
                      <a:noFill/>
                    </a:lnR>
                    <a:lnT>
                      <a:noFill/>
                    </a:lnT>
                    <a:lnB>
                      <a:noFill/>
                    </a:lnB>
                  </a:tcPr>
                </a:tc>
              </a:tr>
              <a:tr h="0">
                <a:tc gridSpan="5">
                  <a:txBody>
                    <a:bodyPr/>
                    <a:lstStyle/>
                    <a:p>
                      <a:pPr algn="ctr"/>
                      <a:endParaRPr lang="en-US"/>
                    </a:p>
                  </a:txBody>
                  <a:tcPr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0">
                <a:tc>
                  <a:txBody>
                    <a:bodyPr/>
                    <a:lstStyle/>
                    <a:p>
                      <a:pPr algn="ctr"/>
                      <a:r>
                        <a:rPr lang="en-US">
                          <a:effectLst/>
                          <a:latin typeface="Arial"/>
                        </a:rPr>
                        <a:t> </a:t>
                      </a:r>
                      <a:endParaRPr lang="en-US">
                        <a:effectLst/>
                      </a:endParaRPr>
                    </a:p>
                  </a:txBody>
                  <a:tcPr anchor="ctr">
                    <a:lnL>
                      <a:noFill/>
                    </a:lnL>
                    <a:lnR>
                      <a:noFill/>
                    </a:lnR>
                    <a:lnT>
                      <a:noFill/>
                    </a:lnT>
                    <a:lnB>
                      <a:noFill/>
                    </a:lnB>
                  </a:tcPr>
                </a:tc>
                <a:tc>
                  <a:txBody>
                    <a:bodyPr/>
                    <a:lstStyle/>
                    <a:p>
                      <a:pPr algn="ctr"/>
                      <a:r>
                        <a:rPr lang="en-US">
                          <a:effectLst/>
                          <a:latin typeface="Arial"/>
                        </a:rPr>
                        <a:t>GGT elevated</a:t>
                      </a:r>
                      <a:endParaRPr lang="en-US">
                        <a:effectLst/>
                      </a:endParaRPr>
                    </a:p>
                  </a:txBody>
                  <a:tcPr anchor="ctr">
                    <a:lnL>
                      <a:noFill/>
                    </a:lnL>
                    <a:lnR>
                      <a:noFill/>
                    </a:lnR>
                    <a:lnT>
                      <a:noFill/>
                    </a:lnT>
                    <a:lnB>
                      <a:noFill/>
                    </a:lnB>
                  </a:tcPr>
                </a:tc>
                <a:tc>
                  <a:txBody>
                    <a:bodyPr/>
                    <a:lstStyle/>
                    <a:p>
                      <a:pPr algn="ctr"/>
                      <a:r>
                        <a:rPr lang="en-US">
                          <a:effectLst/>
                          <a:latin typeface="Arial"/>
                        </a:rPr>
                        <a:t>3</a:t>
                      </a:r>
                      <a:endParaRPr lang="en-US">
                        <a:effectLst/>
                      </a:endParaRPr>
                    </a:p>
                  </a:txBody>
                  <a:tcPr anchor="ctr">
                    <a:lnL>
                      <a:noFill/>
                    </a:lnL>
                    <a:lnR>
                      <a:noFill/>
                    </a:lnR>
                    <a:lnT>
                      <a:noFill/>
                    </a:lnT>
                    <a:lnB>
                      <a:noFill/>
                    </a:lnB>
                  </a:tcPr>
                </a:tc>
                <a:tc>
                  <a:txBody>
                    <a:bodyPr/>
                    <a:lstStyle/>
                    <a:p>
                      <a:pPr algn="ctr"/>
                      <a:r>
                        <a:rPr lang="en-US">
                          <a:effectLst/>
                          <a:latin typeface="Arial"/>
                        </a:rPr>
                        <a:t>5</a:t>
                      </a:r>
                      <a:endParaRPr lang="en-US">
                        <a:effectLst/>
                      </a:endParaRPr>
                    </a:p>
                  </a:txBody>
                  <a:tcPr anchor="ctr">
                    <a:lnL>
                      <a:noFill/>
                    </a:lnL>
                    <a:lnR>
                      <a:noFill/>
                    </a:lnR>
                    <a:lnT>
                      <a:noFill/>
                    </a:lnT>
                    <a:lnB>
                      <a:noFill/>
                    </a:lnB>
                  </a:tcPr>
                </a:tc>
                <a:tc>
                  <a:txBody>
                    <a:bodyPr/>
                    <a:lstStyle/>
                    <a:p>
                      <a:pPr algn="ctr"/>
                      <a:r>
                        <a:rPr lang="en-US">
                          <a:effectLst/>
                          <a:latin typeface="Arial"/>
                        </a:rPr>
                        <a:t> </a:t>
                      </a:r>
                      <a:endParaRPr lang="en-US">
                        <a:effectLst/>
                      </a:endParaRPr>
                    </a:p>
                  </a:txBody>
                  <a:tcPr anchor="ctr">
                    <a:lnL>
                      <a:noFill/>
                    </a:lnL>
                    <a:lnR>
                      <a:noFill/>
                    </a:lnR>
                    <a:lnT>
                      <a:noFill/>
                    </a:lnT>
                    <a:lnB>
                      <a:noFill/>
                    </a:lnB>
                  </a:tcPr>
                </a:tc>
              </a:tr>
              <a:tr h="0">
                <a:tc>
                  <a:txBody>
                    <a:bodyPr/>
                    <a:lstStyle/>
                    <a:p>
                      <a:pPr algn="ctr"/>
                      <a:r>
                        <a:rPr lang="en-US">
                          <a:effectLst/>
                          <a:latin typeface="Arial"/>
                        </a:rPr>
                        <a:t> </a:t>
                      </a:r>
                      <a:endParaRPr lang="en-US">
                        <a:effectLst/>
                      </a:endParaRPr>
                    </a:p>
                  </a:txBody>
                  <a:tcPr anchor="ctr">
                    <a:lnL>
                      <a:noFill/>
                    </a:lnL>
                    <a:lnR>
                      <a:noFill/>
                    </a:lnR>
                    <a:lnT>
                      <a:noFill/>
                    </a:lnT>
                    <a:lnB>
                      <a:noFill/>
                    </a:lnB>
                  </a:tcPr>
                </a:tc>
                <a:tc>
                  <a:txBody>
                    <a:bodyPr/>
                    <a:lstStyle/>
                    <a:p>
                      <a:pPr algn="ctr"/>
                      <a:r>
                        <a:rPr lang="en-US">
                          <a:effectLst/>
                          <a:latin typeface="Arial"/>
                        </a:rPr>
                        <a:t>AST and ALT elevated</a:t>
                      </a:r>
                      <a:endParaRPr lang="en-US">
                        <a:effectLst/>
                      </a:endParaRPr>
                    </a:p>
                  </a:txBody>
                  <a:tcPr anchor="ctr">
                    <a:lnL>
                      <a:noFill/>
                    </a:lnL>
                    <a:lnR>
                      <a:noFill/>
                    </a:lnR>
                    <a:lnT>
                      <a:noFill/>
                    </a:lnT>
                    <a:lnB>
                      <a:noFill/>
                    </a:lnB>
                  </a:tcPr>
                </a:tc>
                <a:tc>
                  <a:txBody>
                    <a:bodyPr/>
                    <a:lstStyle/>
                    <a:p>
                      <a:pPr algn="ctr"/>
                      <a:r>
                        <a:rPr lang="en-US">
                          <a:effectLst/>
                          <a:latin typeface="Arial"/>
                        </a:rPr>
                        <a:t>4</a:t>
                      </a:r>
                      <a:endParaRPr lang="en-US">
                        <a:effectLst/>
                      </a:endParaRPr>
                    </a:p>
                  </a:txBody>
                  <a:tcPr anchor="ctr">
                    <a:lnL>
                      <a:noFill/>
                    </a:lnL>
                    <a:lnR>
                      <a:noFill/>
                    </a:lnR>
                    <a:lnT>
                      <a:noFill/>
                    </a:lnT>
                    <a:lnB>
                      <a:noFill/>
                    </a:lnB>
                  </a:tcPr>
                </a:tc>
                <a:tc>
                  <a:txBody>
                    <a:bodyPr/>
                    <a:lstStyle/>
                    <a:p>
                      <a:pPr algn="ctr"/>
                      <a:r>
                        <a:rPr lang="en-US">
                          <a:effectLst/>
                          <a:latin typeface="Arial"/>
                        </a:rPr>
                        <a:t>2</a:t>
                      </a:r>
                      <a:endParaRPr lang="en-US">
                        <a:effectLst/>
                      </a:endParaRPr>
                    </a:p>
                  </a:txBody>
                  <a:tcPr anchor="ctr">
                    <a:lnL>
                      <a:noFill/>
                    </a:lnL>
                    <a:lnR>
                      <a:noFill/>
                    </a:lnR>
                    <a:lnT>
                      <a:noFill/>
                    </a:lnT>
                    <a:lnB>
                      <a:noFill/>
                    </a:lnB>
                  </a:tcPr>
                </a:tc>
                <a:tc>
                  <a:txBody>
                    <a:bodyPr/>
                    <a:lstStyle/>
                    <a:p>
                      <a:pPr algn="ctr"/>
                      <a:r>
                        <a:rPr lang="en-US">
                          <a:effectLst/>
                          <a:latin typeface="Arial"/>
                        </a:rPr>
                        <a:t> </a:t>
                      </a:r>
                      <a:endParaRPr lang="en-US">
                        <a:effectLst/>
                      </a:endParaRPr>
                    </a:p>
                  </a:txBody>
                  <a:tcPr anchor="ctr">
                    <a:lnL>
                      <a:noFill/>
                    </a:lnL>
                    <a:lnR>
                      <a:noFill/>
                    </a:lnR>
                    <a:lnT>
                      <a:noFill/>
                    </a:lnT>
                    <a:lnB>
                      <a:noFill/>
                    </a:lnB>
                  </a:tcPr>
                </a:tc>
              </a:tr>
              <a:tr h="0">
                <a:tc>
                  <a:txBody>
                    <a:bodyPr/>
                    <a:lstStyle/>
                    <a:p>
                      <a:pPr algn="ctr"/>
                      <a:r>
                        <a:rPr lang="en-US">
                          <a:effectLst/>
                          <a:latin typeface="Arial"/>
                        </a:rPr>
                        <a:t> </a:t>
                      </a:r>
                      <a:endParaRPr lang="en-US">
                        <a:effectLst/>
                      </a:endParaRPr>
                    </a:p>
                  </a:txBody>
                  <a:tcPr anchor="ctr">
                    <a:lnL>
                      <a:noFill/>
                    </a:lnL>
                    <a:lnR>
                      <a:noFill/>
                    </a:lnR>
                    <a:lnT>
                      <a:noFill/>
                    </a:lnT>
                    <a:lnB>
                      <a:noFill/>
                    </a:lnB>
                  </a:tcPr>
                </a:tc>
                <a:tc>
                  <a:txBody>
                    <a:bodyPr/>
                    <a:lstStyle/>
                    <a:p>
                      <a:pPr algn="ctr"/>
                      <a:r>
                        <a:rPr lang="en-US">
                          <a:effectLst/>
                          <a:latin typeface="Arial"/>
                        </a:rPr>
                        <a:t>Total protein decreased</a:t>
                      </a:r>
                      <a:endParaRPr lang="en-US">
                        <a:effectLst/>
                      </a:endParaRPr>
                    </a:p>
                  </a:txBody>
                  <a:tcPr anchor="ctr">
                    <a:lnL>
                      <a:noFill/>
                    </a:lnL>
                    <a:lnR>
                      <a:noFill/>
                    </a:lnR>
                    <a:lnT>
                      <a:noFill/>
                    </a:lnT>
                    <a:lnB>
                      <a:noFill/>
                    </a:lnB>
                  </a:tcPr>
                </a:tc>
                <a:tc>
                  <a:txBody>
                    <a:bodyPr/>
                    <a:lstStyle/>
                    <a:p>
                      <a:pPr algn="ctr"/>
                      <a:r>
                        <a:rPr lang="en-US">
                          <a:effectLst/>
                          <a:latin typeface="Arial"/>
                        </a:rPr>
                        <a:t>2</a:t>
                      </a:r>
                      <a:endParaRPr lang="en-US">
                        <a:effectLst/>
                      </a:endParaRPr>
                    </a:p>
                  </a:txBody>
                  <a:tcPr anchor="ctr">
                    <a:lnL>
                      <a:noFill/>
                    </a:lnL>
                    <a:lnR>
                      <a:noFill/>
                    </a:lnR>
                    <a:lnT>
                      <a:noFill/>
                    </a:lnT>
                    <a:lnB>
                      <a:noFill/>
                    </a:lnB>
                  </a:tcPr>
                </a:tc>
                <a:tc>
                  <a:txBody>
                    <a:bodyPr/>
                    <a:lstStyle/>
                    <a:p>
                      <a:pPr algn="ctr"/>
                      <a:r>
                        <a:rPr lang="en-US">
                          <a:effectLst/>
                          <a:latin typeface="Arial"/>
                        </a:rPr>
                        <a:t>3</a:t>
                      </a:r>
                      <a:endParaRPr lang="en-US">
                        <a:effectLst/>
                      </a:endParaRPr>
                    </a:p>
                  </a:txBody>
                  <a:tcPr anchor="ctr">
                    <a:lnL>
                      <a:noFill/>
                    </a:lnL>
                    <a:lnR>
                      <a:noFill/>
                    </a:lnR>
                    <a:lnT>
                      <a:noFill/>
                    </a:lnT>
                    <a:lnB>
                      <a:noFill/>
                    </a:lnB>
                  </a:tcPr>
                </a:tc>
                <a:tc>
                  <a:txBody>
                    <a:bodyPr/>
                    <a:lstStyle/>
                    <a:p>
                      <a:pPr algn="ctr"/>
                      <a:r>
                        <a:rPr lang="en-US">
                          <a:effectLst/>
                          <a:latin typeface="Arial"/>
                        </a:rPr>
                        <a:t> </a:t>
                      </a:r>
                      <a:endParaRPr lang="en-US">
                        <a:effectLst/>
                      </a:endParaRPr>
                    </a:p>
                  </a:txBody>
                  <a:tcPr anchor="ctr">
                    <a:lnL>
                      <a:noFill/>
                    </a:lnL>
                    <a:lnR>
                      <a:noFill/>
                    </a:lnR>
                    <a:lnT>
                      <a:noFill/>
                    </a:lnT>
                    <a:lnB>
                      <a:noFill/>
                    </a:lnB>
                  </a:tcPr>
                </a:tc>
              </a:tr>
              <a:tr h="0">
                <a:tc>
                  <a:txBody>
                    <a:bodyPr/>
                    <a:lstStyle/>
                    <a:p>
                      <a:pPr algn="ctr"/>
                      <a:r>
                        <a:rPr lang="en-US">
                          <a:effectLst/>
                          <a:latin typeface="Arial"/>
                        </a:rPr>
                        <a:t> </a:t>
                      </a:r>
                      <a:endParaRPr lang="en-US">
                        <a:effectLst/>
                      </a:endParaRPr>
                    </a:p>
                  </a:txBody>
                  <a:tcPr anchor="ctr">
                    <a:lnL>
                      <a:noFill/>
                    </a:lnL>
                    <a:lnR>
                      <a:noFill/>
                    </a:lnR>
                    <a:lnT>
                      <a:noFill/>
                    </a:lnT>
                    <a:lnB>
                      <a:noFill/>
                    </a:lnB>
                  </a:tcPr>
                </a:tc>
                <a:tc>
                  <a:txBody>
                    <a:bodyPr/>
                    <a:lstStyle/>
                    <a:p>
                      <a:pPr algn="ctr"/>
                      <a:r>
                        <a:rPr lang="en-US">
                          <a:effectLst/>
                          <a:latin typeface="Arial"/>
                        </a:rPr>
                        <a:t>Albumin decreased</a:t>
                      </a:r>
                      <a:endParaRPr lang="en-US">
                        <a:effectLst/>
                      </a:endParaRPr>
                    </a:p>
                  </a:txBody>
                  <a:tcPr anchor="ctr">
                    <a:lnL>
                      <a:noFill/>
                    </a:lnL>
                    <a:lnR>
                      <a:noFill/>
                    </a:lnR>
                    <a:lnT>
                      <a:noFill/>
                    </a:lnT>
                    <a:lnB>
                      <a:noFill/>
                    </a:lnB>
                  </a:tcPr>
                </a:tc>
                <a:tc>
                  <a:txBody>
                    <a:bodyPr/>
                    <a:lstStyle/>
                    <a:p>
                      <a:pPr algn="ctr"/>
                      <a:r>
                        <a:rPr lang="en-US">
                          <a:effectLst/>
                          <a:latin typeface="Arial"/>
                        </a:rPr>
                        <a:t>2</a:t>
                      </a:r>
                      <a:endParaRPr lang="en-US">
                        <a:effectLst/>
                      </a:endParaRPr>
                    </a:p>
                  </a:txBody>
                  <a:tcPr anchor="ctr">
                    <a:lnL>
                      <a:noFill/>
                    </a:lnL>
                    <a:lnR>
                      <a:noFill/>
                    </a:lnR>
                    <a:lnT>
                      <a:noFill/>
                    </a:lnT>
                    <a:lnB>
                      <a:noFill/>
                    </a:lnB>
                  </a:tcPr>
                </a:tc>
                <a:tc>
                  <a:txBody>
                    <a:bodyPr/>
                    <a:lstStyle/>
                    <a:p>
                      <a:pPr algn="ctr"/>
                      <a:r>
                        <a:rPr lang="en-US">
                          <a:effectLst/>
                          <a:latin typeface="Arial"/>
                        </a:rPr>
                        <a:t>4</a:t>
                      </a:r>
                      <a:endParaRPr lang="en-US">
                        <a:effectLst/>
                      </a:endParaRPr>
                    </a:p>
                  </a:txBody>
                  <a:tcPr anchor="ctr">
                    <a:lnL>
                      <a:noFill/>
                    </a:lnL>
                    <a:lnR>
                      <a:noFill/>
                    </a:lnR>
                    <a:lnT>
                      <a:noFill/>
                    </a:lnT>
                    <a:lnB>
                      <a:noFill/>
                    </a:lnB>
                  </a:tcPr>
                </a:tc>
                <a:tc>
                  <a:txBody>
                    <a:bodyPr/>
                    <a:lstStyle/>
                    <a:p>
                      <a:pPr algn="ctr"/>
                      <a:r>
                        <a:rPr lang="en-US">
                          <a:effectLst/>
                          <a:latin typeface="Arial"/>
                        </a:rPr>
                        <a:t> </a:t>
                      </a:r>
                      <a:endParaRPr lang="en-US">
                        <a:effectLst/>
                      </a:endParaRPr>
                    </a:p>
                  </a:txBody>
                  <a:tcPr anchor="ctr">
                    <a:lnL>
                      <a:noFill/>
                    </a:lnL>
                    <a:lnR>
                      <a:noFill/>
                    </a:lnR>
                    <a:lnT>
                      <a:noFill/>
                    </a:lnT>
                    <a:lnB>
                      <a:noFill/>
                    </a:lnB>
                  </a:tcPr>
                </a:tc>
              </a:tr>
              <a:tr h="0">
                <a:tc>
                  <a:txBody>
                    <a:bodyPr/>
                    <a:lstStyle/>
                    <a:p>
                      <a:pPr algn="ctr"/>
                      <a:r>
                        <a:rPr lang="en-US">
                          <a:effectLst/>
                          <a:latin typeface="Arial"/>
                        </a:rPr>
                        <a:t> </a:t>
                      </a:r>
                      <a:endParaRPr lang="en-US">
                        <a:effectLst/>
                      </a:endParaRPr>
                    </a:p>
                  </a:txBody>
                  <a:tcPr anchor="ctr">
                    <a:lnL>
                      <a:noFill/>
                    </a:lnL>
                    <a:lnR>
                      <a:noFill/>
                    </a:lnR>
                    <a:lnT>
                      <a:noFill/>
                    </a:lnT>
                    <a:lnB>
                      <a:noFill/>
                    </a:lnB>
                  </a:tcPr>
                </a:tc>
                <a:tc>
                  <a:txBody>
                    <a:bodyPr/>
                    <a:lstStyle/>
                    <a:p>
                      <a:pPr algn="ctr"/>
                      <a:r>
                        <a:rPr lang="en-US">
                          <a:effectLst/>
                          <a:latin typeface="Arial"/>
                        </a:rPr>
                        <a:t>Uric acid elevated*</a:t>
                      </a:r>
                      <a:endParaRPr lang="en-US">
                        <a:effectLst/>
                      </a:endParaRPr>
                    </a:p>
                  </a:txBody>
                  <a:tcPr anchor="ctr">
                    <a:lnL>
                      <a:noFill/>
                    </a:lnL>
                    <a:lnR>
                      <a:noFill/>
                    </a:lnR>
                    <a:lnT>
                      <a:noFill/>
                    </a:lnT>
                    <a:lnB>
                      <a:noFill/>
                    </a:lnB>
                  </a:tcPr>
                </a:tc>
                <a:tc>
                  <a:txBody>
                    <a:bodyPr/>
                    <a:lstStyle/>
                    <a:p>
                      <a:pPr algn="ctr"/>
                      <a:r>
                        <a:rPr lang="en-US">
                          <a:effectLst/>
                          <a:latin typeface="Arial"/>
                        </a:rPr>
                        <a:t>2</a:t>
                      </a:r>
                      <a:endParaRPr lang="en-US">
                        <a:effectLst/>
                      </a:endParaRPr>
                    </a:p>
                  </a:txBody>
                  <a:tcPr anchor="ctr">
                    <a:lnL>
                      <a:noFill/>
                    </a:lnL>
                    <a:lnR>
                      <a:noFill/>
                    </a:lnR>
                    <a:lnT>
                      <a:noFill/>
                    </a:lnT>
                    <a:lnB>
                      <a:noFill/>
                    </a:lnB>
                  </a:tcPr>
                </a:tc>
                <a:tc>
                  <a:txBody>
                    <a:bodyPr/>
                    <a:lstStyle/>
                    <a:p>
                      <a:pPr algn="ctr"/>
                      <a:r>
                        <a:rPr lang="en-US">
                          <a:effectLst/>
                          <a:latin typeface="Arial"/>
                        </a:rPr>
                        <a:t>14</a:t>
                      </a:r>
                      <a:endParaRPr lang="en-US">
                        <a:effectLst/>
                      </a:endParaRPr>
                    </a:p>
                  </a:txBody>
                  <a:tcPr anchor="ctr">
                    <a:lnL>
                      <a:noFill/>
                    </a:lnL>
                    <a:lnR>
                      <a:noFill/>
                    </a:lnR>
                    <a:lnT>
                      <a:noFill/>
                    </a:lnT>
                    <a:lnB>
                      <a:noFill/>
                    </a:lnB>
                  </a:tcPr>
                </a:tc>
                <a:tc>
                  <a:txBody>
                    <a:bodyPr/>
                    <a:lstStyle/>
                    <a:p>
                      <a:pPr algn="ctr"/>
                      <a:r>
                        <a:rPr lang="en-US">
                          <a:effectLst/>
                          <a:latin typeface="Arial"/>
                        </a:rPr>
                        <a:t> </a:t>
                      </a:r>
                      <a:endParaRPr lang="en-US">
                        <a:effectLst/>
                      </a:endParaRPr>
                    </a:p>
                  </a:txBody>
                  <a:tcPr anchor="ctr">
                    <a:lnL>
                      <a:noFill/>
                    </a:lnL>
                    <a:lnR>
                      <a:noFill/>
                    </a:lnR>
                    <a:lnT>
                      <a:noFill/>
                    </a:lnT>
                    <a:lnB>
                      <a:noFill/>
                    </a:lnB>
                  </a:tcPr>
                </a:tc>
              </a:tr>
              <a:tr h="0">
                <a:tc>
                  <a:txBody>
                    <a:bodyPr/>
                    <a:lstStyle/>
                    <a:p>
                      <a:endParaRPr lang="en-US"/>
                    </a:p>
                  </a:txBody>
                  <a:tcPr>
                    <a:lnT>
                      <a:noFill/>
                    </a:lnT>
                  </a:tcPr>
                </a:tc>
                <a:tc>
                  <a:txBody>
                    <a:bodyPr/>
                    <a:lstStyle/>
                    <a:p>
                      <a:endParaRPr lang="en-US"/>
                    </a:p>
                  </a:txBody>
                  <a:tcPr>
                    <a:lnT>
                      <a:noFill/>
                    </a:lnT>
                  </a:tcPr>
                </a:tc>
                <a:tc>
                  <a:txBody>
                    <a:bodyPr/>
                    <a:lstStyle/>
                    <a:p>
                      <a:endParaRPr lang="en-US"/>
                    </a:p>
                  </a:txBody>
                  <a:tcPr>
                    <a:lnT>
                      <a:noFill/>
                    </a:lnT>
                  </a:tcPr>
                </a:tc>
                <a:tc>
                  <a:txBody>
                    <a:bodyPr/>
                    <a:lstStyle/>
                    <a:p>
                      <a:endParaRPr lang="en-US"/>
                    </a:p>
                  </a:txBody>
                  <a:tcPr>
                    <a:lnT>
                      <a:noFill/>
                    </a:lnT>
                  </a:tcPr>
                </a:tc>
                <a:tc>
                  <a:txBody>
                    <a:bodyPr/>
                    <a:lstStyle/>
                    <a:p>
                      <a:endParaRPr lang="en-US" dirty="0"/>
                    </a:p>
                  </a:txBody>
                  <a:tcPr>
                    <a:lnT>
                      <a:noFill/>
                    </a:lnT>
                  </a:tcPr>
                </a:tc>
              </a:tr>
            </a:tbl>
          </a:graphicData>
        </a:graphic>
      </p:graphicFrame>
      <p:sp>
        <p:nvSpPr>
          <p:cNvPr id="5" name="Rectangle 1"/>
          <p:cNvSpPr>
            <a:spLocks noChangeArrowheads="1"/>
          </p:cNvSpPr>
          <p:nvPr/>
        </p:nvSpPr>
        <p:spPr bwMode="auto">
          <a:xfrm>
            <a:off x="801688" y="1152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itchFamily="34" charset="0"/>
                <a:cs typeface="Arial" pitchFamily="34" charset="0"/>
              </a:rPr>
              <a:t/>
            </a:r>
            <a:br>
              <a:rPr kumimoji="0" lang="en-US" altLang="en-US" sz="1800" b="0" i="0" u="none" strike="noStrike" cap="none" normalizeH="0" baseline="0" smtClean="0">
                <a:ln>
                  <a:noFill/>
                </a:ln>
                <a:solidFill>
                  <a:schemeClr val="tx1"/>
                </a:solidFill>
                <a:effectLst/>
                <a:latin typeface="Arial" pitchFamily="34" charset="0"/>
                <a:cs typeface="Arial" pitchFamily="34" charset="0"/>
              </a:rPr>
            </a:b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28390596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79512" y="188640"/>
            <a:ext cx="8784976" cy="6552728"/>
          </a:xfrm>
        </p:spPr>
        <p:txBody>
          <a:bodyPr/>
          <a:lstStyle/>
          <a:p>
            <a:pPr algn="l" rtl="0"/>
            <a:r>
              <a:rPr lang="en-US" b="1" dirty="0">
                <a:solidFill>
                  <a:srgbClr val="FFC000"/>
                </a:solidFill>
              </a:rPr>
              <a:t>Antibiotics</a:t>
            </a:r>
          </a:p>
          <a:p>
            <a:pPr algn="just" rtl="0"/>
            <a:r>
              <a:rPr lang="en-US" dirty="0">
                <a:solidFill>
                  <a:srgbClr val="FFC000"/>
                </a:solidFill>
              </a:rPr>
              <a:t>Increases in liver enzymes </a:t>
            </a:r>
            <a:r>
              <a:rPr lang="en-US" dirty="0">
                <a:solidFill>
                  <a:schemeClr val="bg1"/>
                </a:solidFill>
              </a:rPr>
              <a:t>are a common side effect of many different types of antibiotics such as </a:t>
            </a:r>
            <a:r>
              <a:rPr lang="en-US" dirty="0" err="1">
                <a:solidFill>
                  <a:srgbClr val="FFC000"/>
                </a:solidFill>
              </a:rPr>
              <a:t>amoxacillin</a:t>
            </a:r>
            <a:r>
              <a:rPr lang="en-US" dirty="0">
                <a:solidFill>
                  <a:srgbClr val="FFC000"/>
                </a:solidFill>
              </a:rPr>
              <a:t>, ciprofloxacin and erythromycin.</a:t>
            </a:r>
            <a:r>
              <a:rPr lang="en-US" dirty="0">
                <a:solidFill>
                  <a:schemeClr val="bg1"/>
                </a:solidFill>
              </a:rPr>
              <a:t> However, it is difficult to predict which patients are most likely to have liver problems from antibiotic use, as many patients using antibiotics already have liver enzyme changes due to other </a:t>
            </a:r>
            <a:r>
              <a:rPr lang="en-US" dirty="0" smtClean="0">
                <a:solidFill>
                  <a:schemeClr val="bg1"/>
                </a:solidFill>
              </a:rPr>
              <a:t>conditions. </a:t>
            </a:r>
            <a:r>
              <a:rPr lang="en-US" dirty="0">
                <a:solidFill>
                  <a:schemeClr val="bg1"/>
                </a:solidFill>
              </a:rPr>
              <a:t>If you are at risk for liver complications or have had liver problems in the past, your doctor may monitor your liver enzyme levels while you are taking antibiotics to make sure no liver complications come up during your treatment.</a:t>
            </a:r>
          </a:p>
          <a:p>
            <a:pPr algn="just" rtl="0"/>
            <a:endParaRPr lang="en-US" dirty="0">
              <a:solidFill>
                <a:schemeClr val="bg1"/>
              </a:solidFill>
            </a:endParaRPr>
          </a:p>
        </p:txBody>
      </p:sp>
    </p:spTree>
    <p:extLst>
      <p:ext uri="{BB962C8B-B14F-4D97-AF65-F5344CB8AC3E}">
        <p14:creationId xmlns:p14="http://schemas.microsoft.com/office/powerpoint/2010/main" val="174023089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79512" y="116632"/>
            <a:ext cx="8712968" cy="6552728"/>
          </a:xfrm>
        </p:spPr>
        <p:txBody>
          <a:bodyPr/>
          <a:lstStyle/>
          <a:p>
            <a:pPr algn="just" rtl="0"/>
            <a:endParaRPr lang="en-US" dirty="0">
              <a:solidFill>
                <a:schemeClr val="bg1"/>
              </a:solidFill>
            </a:endParaRPr>
          </a:p>
        </p:txBody>
      </p:sp>
      <p:graphicFrame>
        <p:nvGraphicFramePr>
          <p:cNvPr id="4" name="Table 3"/>
          <p:cNvGraphicFramePr>
            <a:graphicFrameLocks noGrp="1"/>
          </p:cNvGraphicFramePr>
          <p:nvPr/>
        </p:nvGraphicFramePr>
        <p:xfrm>
          <a:off x="914400" y="2727960"/>
          <a:ext cx="7772400" cy="2011680"/>
        </p:xfrm>
        <a:graphic>
          <a:graphicData uri="http://schemas.openxmlformats.org/drawingml/2006/table">
            <a:tbl>
              <a:tblPr/>
              <a:tblGrid>
                <a:gridCol w="3886200"/>
                <a:gridCol w="3886200"/>
              </a:tblGrid>
              <a:tr h="0">
                <a:tc gridSpan="2">
                  <a:txBody>
                    <a:bodyPr/>
                    <a:lstStyle/>
                    <a:p>
                      <a:pPr algn="l"/>
                      <a:r>
                        <a:rPr lang="en-US" b="1" dirty="0">
                          <a:effectLst/>
                        </a:rPr>
                        <a:t>Alkaline phosphatase</a:t>
                      </a:r>
                      <a:endParaRPr lang="en-US" dirty="0">
                        <a:effectLst/>
                      </a:endParaRPr>
                    </a:p>
                  </a:txBody>
                  <a:tcPr anchor="ctr">
                    <a:lnL>
                      <a:noFill/>
                    </a:lnL>
                    <a:lnR>
                      <a:noFill/>
                    </a:lnR>
                    <a:lnT>
                      <a:noFill/>
                    </a:lnT>
                    <a:lnB>
                      <a:noFill/>
                    </a:lnB>
                  </a:tcPr>
                </a:tc>
                <a:tc hMerge="1">
                  <a:txBody>
                    <a:bodyPr/>
                    <a:lstStyle/>
                    <a:p>
                      <a:endParaRPr lang="en-US"/>
                    </a:p>
                  </a:txBody>
                  <a:tcPr/>
                </a:tc>
              </a:tr>
              <a:tr h="0">
                <a:tc>
                  <a:txBody>
                    <a:bodyPr/>
                    <a:lstStyle/>
                    <a:p>
                      <a:pPr algn="l"/>
                      <a:r>
                        <a:rPr lang="en-US">
                          <a:effectLst/>
                        </a:rPr>
                        <a:t>Decrease</a:t>
                      </a:r>
                    </a:p>
                  </a:txBody>
                  <a:tcPr anchor="ctr">
                    <a:lnL>
                      <a:noFill/>
                    </a:lnL>
                    <a:lnR>
                      <a:noFill/>
                    </a:lnR>
                    <a:lnT>
                      <a:noFill/>
                    </a:lnT>
                    <a:lnB>
                      <a:noFill/>
                    </a:lnB>
                  </a:tcPr>
                </a:tc>
                <a:tc>
                  <a:txBody>
                    <a:bodyPr/>
                    <a:lstStyle/>
                    <a:p>
                      <a:pPr algn="l"/>
                      <a:r>
                        <a:rPr lang="en-US" dirty="0">
                          <a:effectLst/>
                        </a:rPr>
                        <a:t>Anticoagulants (oxalate, fluoride, citrate bind Mg</a:t>
                      </a:r>
                      <a:r>
                        <a:rPr lang="en-US" baseline="30000" dirty="0">
                          <a:effectLst/>
                        </a:rPr>
                        <a:t>++</a:t>
                      </a:r>
                      <a:r>
                        <a:rPr lang="en-US" dirty="0">
                          <a:effectLst/>
                        </a:rPr>
                        <a:t>)</a:t>
                      </a:r>
                    </a:p>
                  </a:txBody>
                  <a:tcPr anchor="ctr">
                    <a:lnL>
                      <a:noFill/>
                    </a:lnL>
                    <a:lnR>
                      <a:noFill/>
                    </a:lnR>
                    <a:lnT>
                      <a:noFill/>
                    </a:lnT>
                    <a:lnB>
                      <a:noFill/>
                    </a:lnB>
                  </a:tcPr>
                </a:tc>
              </a:tr>
              <a:tr h="0">
                <a:tc>
                  <a:txBody>
                    <a:bodyPr/>
                    <a:lstStyle/>
                    <a:p>
                      <a:pPr algn="l"/>
                      <a:r>
                        <a:rPr lang="en-US">
                          <a:effectLst/>
                        </a:rPr>
                        <a:t>Increase</a:t>
                      </a:r>
                    </a:p>
                  </a:txBody>
                  <a:tcPr anchor="ctr">
                    <a:lnL>
                      <a:noFill/>
                    </a:lnL>
                    <a:lnR>
                      <a:noFill/>
                    </a:lnR>
                    <a:lnT>
                      <a:noFill/>
                    </a:lnT>
                    <a:lnB>
                      <a:noFill/>
                    </a:lnB>
                  </a:tcPr>
                </a:tc>
                <a:tc>
                  <a:txBody>
                    <a:bodyPr/>
                    <a:lstStyle/>
                    <a:p>
                      <a:pPr algn="l"/>
                      <a:r>
                        <a:rPr lang="en-US">
                          <a:effectLst/>
                        </a:rPr>
                        <a:t>Estrogens, gentamicin (hepatotoxicity)</a:t>
                      </a:r>
                    </a:p>
                  </a:txBody>
                  <a:tcPr anchor="ctr">
                    <a:lnL>
                      <a:noFill/>
                    </a:lnL>
                    <a:lnR>
                      <a:noFill/>
                    </a:lnR>
                    <a:lnT>
                      <a:noFill/>
                    </a:lnT>
                    <a:lnB>
                      <a:noFill/>
                    </a:lnB>
                  </a:tcPr>
                </a:tc>
              </a:tr>
              <a:tr h="0">
                <a:tc>
                  <a:txBody>
                    <a:bodyPr/>
                    <a:lstStyle/>
                    <a:p>
                      <a:pPr algn="l"/>
                      <a:endParaRPr lang="en-US">
                        <a:effectLst/>
                      </a:endParaRPr>
                    </a:p>
                  </a:txBody>
                  <a:tcPr anchor="ctr">
                    <a:lnL>
                      <a:noFill/>
                    </a:lnL>
                    <a:lnR>
                      <a:noFill/>
                    </a:lnR>
                    <a:lnT>
                      <a:noFill/>
                    </a:lnT>
                    <a:lnB>
                      <a:noFill/>
                    </a:lnB>
                  </a:tcPr>
                </a:tc>
                <a:tc>
                  <a:txBody>
                    <a:bodyPr/>
                    <a:lstStyle/>
                    <a:p>
                      <a:pPr algn="l"/>
                      <a:r>
                        <a:rPr lang="en-US" dirty="0">
                          <a:effectLst/>
                        </a:rPr>
                        <a:t>Human albumin injections as plasma expanders (made from human placenta)</a:t>
                      </a:r>
                    </a:p>
                  </a:txBody>
                  <a:tcPr anchor="ctr">
                    <a:lnL>
                      <a:noFill/>
                    </a:lnL>
                    <a:lnR>
                      <a:noFill/>
                    </a:lnR>
                    <a:lnT>
                      <a:noFill/>
                    </a:lnT>
                    <a:lnB>
                      <a:noFill/>
                    </a:lnB>
                  </a:tcPr>
                </a:tc>
              </a:tr>
            </a:tbl>
          </a:graphicData>
        </a:graphic>
      </p:graphicFrame>
    </p:spTree>
    <p:extLst>
      <p:ext uri="{BB962C8B-B14F-4D97-AF65-F5344CB8AC3E}">
        <p14:creationId xmlns:p14="http://schemas.microsoft.com/office/powerpoint/2010/main" val="80630865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899592" y="548680"/>
            <a:ext cx="7200799" cy="5832648"/>
          </a:xfrm>
        </p:spPr>
      </p:pic>
    </p:spTree>
    <p:extLst>
      <p:ext uri="{BB962C8B-B14F-4D97-AF65-F5344CB8AC3E}">
        <p14:creationId xmlns:p14="http://schemas.microsoft.com/office/powerpoint/2010/main" val="35467762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b="1" dirty="0">
                <a:solidFill>
                  <a:srgbClr val="FFC000"/>
                </a:solidFill>
                <a:effectLst>
                  <a:outerShdw blurRad="38100" dist="38100" dir="2700000" algn="tl">
                    <a:srgbClr val="8C0000"/>
                  </a:outerShdw>
                </a:effectLst>
              </a:rPr>
              <a:t>Diagnosis of acute myocardial infarction</a:t>
            </a:r>
            <a:endParaRPr lang="en-US" dirty="0">
              <a:solidFill>
                <a:srgbClr val="FFC000"/>
              </a:solidFill>
            </a:endParaRPr>
          </a:p>
        </p:txBody>
      </p:sp>
      <p:sp>
        <p:nvSpPr>
          <p:cNvPr id="3" name="Content Placeholder 2"/>
          <p:cNvSpPr>
            <a:spLocks noGrp="1"/>
          </p:cNvSpPr>
          <p:nvPr>
            <p:ph sz="quarter" idx="1"/>
          </p:nvPr>
        </p:nvSpPr>
        <p:spPr>
          <a:xfrm>
            <a:off x="323528" y="1447800"/>
            <a:ext cx="8363272" cy="5149552"/>
          </a:xfrm>
        </p:spPr>
        <p:txBody>
          <a:bodyPr/>
          <a:lstStyle/>
          <a:p>
            <a:pPr algn="l" rtl="0">
              <a:defRPr/>
            </a:pPr>
            <a:r>
              <a:rPr lang="en-US" altLang="en-US" sz="2800" dirty="0">
                <a:solidFill>
                  <a:schemeClr val="bg1"/>
                </a:solidFill>
              </a:rPr>
              <a:t>The diagnosis of AMI, as formally  established by the </a:t>
            </a:r>
            <a:r>
              <a:rPr lang="en-US" altLang="en-US" sz="2800" b="1" dirty="0">
                <a:solidFill>
                  <a:schemeClr val="bg1"/>
                </a:solidFill>
              </a:rPr>
              <a:t>World Health Organization (WHO),</a:t>
            </a:r>
            <a:r>
              <a:rPr lang="en-US" altLang="en-US" sz="2800" dirty="0">
                <a:solidFill>
                  <a:schemeClr val="bg1"/>
                </a:solidFill>
              </a:rPr>
              <a:t> requires at least two of the following criteria:</a:t>
            </a:r>
          </a:p>
          <a:p>
            <a:pPr algn="l" rtl="0">
              <a:defRPr/>
            </a:pPr>
            <a:r>
              <a:rPr lang="en-US" altLang="en-US" sz="2800" dirty="0">
                <a:solidFill>
                  <a:schemeClr val="bg1"/>
                </a:solidFill>
              </a:rPr>
              <a:t>A history of chest pain </a:t>
            </a:r>
          </a:p>
          <a:p>
            <a:pPr algn="l" rtl="0">
              <a:defRPr/>
            </a:pPr>
            <a:r>
              <a:rPr lang="en-US" altLang="en-US" sz="2800" dirty="0">
                <a:solidFill>
                  <a:schemeClr val="bg1"/>
                </a:solidFill>
              </a:rPr>
              <a:t>Evolutionary changes on the ECG</a:t>
            </a:r>
          </a:p>
          <a:p>
            <a:pPr algn="l" rtl="0">
              <a:defRPr/>
            </a:pPr>
            <a:r>
              <a:rPr lang="en-US" altLang="en-US" sz="2800" dirty="0">
                <a:solidFill>
                  <a:schemeClr val="bg1"/>
                </a:solidFill>
              </a:rPr>
              <a:t>Elevation of serial cardiac enzymes (proteins)</a:t>
            </a:r>
          </a:p>
          <a:p>
            <a:pPr algn="l" rtl="0"/>
            <a:endParaRPr lang="en-US" dirty="0">
              <a:solidFill>
                <a:schemeClr val="bg1"/>
              </a:solidFill>
            </a:endParaRPr>
          </a:p>
        </p:txBody>
      </p:sp>
    </p:spTree>
    <p:extLst>
      <p:ext uri="{BB962C8B-B14F-4D97-AF65-F5344CB8AC3E}">
        <p14:creationId xmlns:p14="http://schemas.microsoft.com/office/powerpoint/2010/main" val="375193230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8531"/>
            <a:ext cx="7772400" cy="1143000"/>
          </a:xfrm>
        </p:spPr>
        <p:txBody>
          <a:bodyPr/>
          <a:lstStyle/>
          <a:p>
            <a:r>
              <a:rPr lang="en-US" altLang="en-US" b="1" dirty="0">
                <a:solidFill>
                  <a:srgbClr val="FFC000"/>
                </a:solidFill>
              </a:rPr>
              <a:t>Electrocardiogram</a:t>
            </a:r>
            <a:endParaRPr lang="en-US" dirty="0">
              <a:solidFill>
                <a:srgbClr val="FFC000"/>
              </a:solidFill>
            </a:endParaRPr>
          </a:p>
        </p:txBody>
      </p:sp>
      <p:sp>
        <p:nvSpPr>
          <p:cNvPr id="3" name="Content Placeholder 2"/>
          <p:cNvSpPr>
            <a:spLocks noGrp="1"/>
          </p:cNvSpPr>
          <p:nvPr>
            <p:ph sz="quarter" idx="1"/>
          </p:nvPr>
        </p:nvSpPr>
        <p:spPr>
          <a:xfrm>
            <a:off x="179512" y="1124744"/>
            <a:ext cx="8784976" cy="4572000"/>
          </a:xfrm>
        </p:spPr>
        <p:txBody>
          <a:bodyPr>
            <a:noAutofit/>
          </a:bodyPr>
          <a:lstStyle/>
          <a:p>
            <a:pPr marL="0" indent="0" algn="just" rtl="0">
              <a:lnSpc>
                <a:spcPct val="90000"/>
              </a:lnSpc>
              <a:buNone/>
              <a:defRPr/>
            </a:pPr>
            <a:r>
              <a:rPr lang="fa-IR" altLang="en-US" sz="2800" b="1" dirty="0" smtClean="0">
                <a:solidFill>
                  <a:srgbClr val="FFC000"/>
                </a:solidFill>
              </a:rPr>
              <a:t>  </a:t>
            </a:r>
            <a:r>
              <a:rPr lang="en-US" altLang="en-US" sz="2800" b="1" dirty="0" smtClean="0">
                <a:solidFill>
                  <a:srgbClr val="FFC000"/>
                </a:solidFill>
              </a:rPr>
              <a:t>One </a:t>
            </a:r>
            <a:r>
              <a:rPr lang="en-US" altLang="en-US" sz="2800" b="1" dirty="0">
                <a:solidFill>
                  <a:srgbClr val="FFC000"/>
                </a:solidFill>
              </a:rPr>
              <a:t>of the most</a:t>
            </a:r>
            <a:r>
              <a:rPr lang="en-US" altLang="en-US" sz="2800" dirty="0">
                <a:solidFill>
                  <a:srgbClr val="FFC000"/>
                </a:solidFill>
              </a:rPr>
              <a:t> </a:t>
            </a:r>
            <a:r>
              <a:rPr lang="en-US" altLang="en-US" sz="2800" dirty="0">
                <a:solidFill>
                  <a:schemeClr val="bg1"/>
                </a:solidFill>
              </a:rPr>
              <a:t>valuable contributions of the </a:t>
            </a:r>
            <a:r>
              <a:rPr lang="en-US" altLang="en-US" sz="2800" b="1" dirty="0">
                <a:solidFill>
                  <a:srgbClr val="FFC000"/>
                </a:solidFill>
              </a:rPr>
              <a:t>ECG is in the diagnosis of AMI</a:t>
            </a:r>
            <a:r>
              <a:rPr lang="en-US" altLang="en-US" sz="2800" dirty="0">
                <a:solidFill>
                  <a:srgbClr val="FFC000"/>
                </a:solidFill>
              </a:rPr>
              <a:t>. </a:t>
            </a:r>
          </a:p>
          <a:p>
            <a:pPr algn="just" rtl="0">
              <a:lnSpc>
                <a:spcPct val="90000"/>
              </a:lnSpc>
              <a:defRPr/>
            </a:pPr>
            <a:r>
              <a:rPr lang="en-US" altLang="en-US" sz="2800" dirty="0">
                <a:solidFill>
                  <a:schemeClr val="bg1"/>
                </a:solidFill>
              </a:rPr>
              <a:t>It is usually the </a:t>
            </a:r>
            <a:r>
              <a:rPr lang="en-US" altLang="en-US" sz="2800" dirty="0">
                <a:solidFill>
                  <a:srgbClr val="FFC000"/>
                </a:solidFill>
              </a:rPr>
              <a:t>first test performed </a:t>
            </a:r>
            <a:r>
              <a:rPr lang="en-US" altLang="en-US" sz="2800" dirty="0">
                <a:solidFill>
                  <a:schemeClr val="bg1"/>
                </a:solidFill>
              </a:rPr>
              <a:t>and is often the cornerstone (foundation stone) of the diagnosis. </a:t>
            </a:r>
          </a:p>
          <a:p>
            <a:pPr algn="just" rtl="0">
              <a:lnSpc>
                <a:spcPct val="90000"/>
              </a:lnSpc>
              <a:defRPr/>
            </a:pPr>
            <a:r>
              <a:rPr lang="en-US" altLang="en-US" sz="2800" dirty="0">
                <a:solidFill>
                  <a:schemeClr val="bg1"/>
                </a:solidFill>
              </a:rPr>
              <a:t>The initial ECG is diagnostic of AMI in slightly more than </a:t>
            </a:r>
            <a:r>
              <a:rPr lang="en-US" altLang="en-US" sz="2800" b="1" dirty="0">
                <a:solidFill>
                  <a:srgbClr val="FFC000"/>
                </a:solidFill>
              </a:rPr>
              <a:t>50% of AMI patients</a:t>
            </a:r>
            <a:r>
              <a:rPr lang="en-US" altLang="en-US" sz="2800" dirty="0">
                <a:solidFill>
                  <a:srgbClr val="FFC000"/>
                </a:solidFill>
              </a:rPr>
              <a:t>. </a:t>
            </a:r>
          </a:p>
          <a:p>
            <a:pPr algn="just" rtl="0">
              <a:lnSpc>
                <a:spcPct val="90000"/>
              </a:lnSpc>
              <a:defRPr/>
            </a:pPr>
            <a:r>
              <a:rPr lang="en-US" altLang="en-US" sz="2800" dirty="0">
                <a:solidFill>
                  <a:schemeClr val="bg1"/>
                </a:solidFill>
              </a:rPr>
              <a:t>In about </a:t>
            </a:r>
            <a:r>
              <a:rPr lang="en-US" altLang="en-US" sz="2800" b="1" dirty="0">
                <a:solidFill>
                  <a:srgbClr val="FFC000"/>
                </a:solidFill>
              </a:rPr>
              <a:t>15% of AMIs</a:t>
            </a:r>
            <a:r>
              <a:rPr lang="en-US" altLang="en-US" sz="2800" dirty="0">
                <a:solidFill>
                  <a:schemeClr val="bg1"/>
                </a:solidFill>
              </a:rPr>
              <a:t>, no changes appear on the initial ECG tracing. </a:t>
            </a:r>
          </a:p>
          <a:p>
            <a:pPr algn="just" rtl="0">
              <a:lnSpc>
                <a:spcPct val="90000"/>
              </a:lnSpc>
              <a:defRPr/>
            </a:pPr>
            <a:r>
              <a:rPr lang="en-US" altLang="en-US" sz="2800" dirty="0">
                <a:solidFill>
                  <a:schemeClr val="bg1"/>
                </a:solidFill>
              </a:rPr>
              <a:t>Serial tracings over a</a:t>
            </a:r>
            <a:r>
              <a:rPr lang="en-US" altLang="en-US" sz="2800" dirty="0"/>
              <a:t> </a:t>
            </a:r>
            <a:r>
              <a:rPr lang="en-US" altLang="en-US" sz="2800" b="1" dirty="0">
                <a:solidFill>
                  <a:srgbClr val="FFC000"/>
                </a:solidFill>
              </a:rPr>
              <a:t>24-hour period increase its sensitivity to more than 75%.</a:t>
            </a:r>
            <a:r>
              <a:rPr lang="en-US" altLang="en-US" sz="2800" dirty="0">
                <a:solidFill>
                  <a:srgbClr val="FFC000"/>
                </a:solidFill>
              </a:rPr>
              <a:t> </a:t>
            </a:r>
            <a:endParaRPr lang="fa-IR" altLang="en-US" sz="2800" dirty="0" smtClean="0">
              <a:solidFill>
                <a:srgbClr val="FFC000"/>
              </a:solidFill>
            </a:endParaRPr>
          </a:p>
          <a:p>
            <a:pPr algn="just" rtl="0">
              <a:lnSpc>
                <a:spcPct val="90000"/>
              </a:lnSpc>
              <a:defRPr/>
            </a:pPr>
            <a:r>
              <a:rPr lang="en-US" altLang="en-US" sz="2800" dirty="0">
                <a:solidFill>
                  <a:schemeClr val="bg1"/>
                </a:solidFill>
              </a:rPr>
              <a:t>The ECG changes of an AMI are those of ischemia, injury, and cell death and are reflected by T-wave changes, ST-segment changes, and the appearance of enlarged Q waves, </a:t>
            </a:r>
            <a:r>
              <a:rPr lang="en-US" altLang="en-US" sz="2800" dirty="0" smtClean="0">
                <a:solidFill>
                  <a:schemeClr val="bg1"/>
                </a:solidFill>
              </a:rPr>
              <a:t>respectively</a:t>
            </a:r>
            <a:r>
              <a:rPr lang="fa-IR" altLang="en-US" sz="2800" dirty="0" smtClean="0">
                <a:solidFill>
                  <a:schemeClr val="bg1"/>
                </a:solidFill>
              </a:rPr>
              <a:t>.</a:t>
            </a:r>
            <a:endParaRPr lang="en-US" altLang="en-US" sz="2800" dirty="0">
              <a:solidFill>
                <a:schemeClr val="bg1"/>
              </a:solidFill>
            </a:endParaRPr>
          </a:p>
          <a:p>
            <a:pPr algn="just" rtl="0">
              <a:lnSpc>
                <a:spcPct val="90000"/>
              </a:lnSpc>
              <a:defRPr/>
            </a:pPr>
            <a:endParaRPr lang="en-US" altLang="en-US" sz="2800" dirty="0"/>
          </a:p>
          <a:p>
            <a:pPr algn="l" rtl="0"/>
            <a:endParaRPr lang="en-US" sz="2800" dirty="0">
              <a:solidFill>
                <a:schemeClr val="bg1"/>
              </a:solidFill>
            </a:endParaRPr>
          </a:p>
        </p:txBody>
      </p:sp>
    </p:spTree>
    <p:extLst>
      <p:ext uri="{BB962C8B-B14F-4D97-AF65-F5344CB8AC3E}">
        <p14:creationId xmlns:p14="http://schemas.microsoft.com/office/powerpoint/2010/main" val="63329527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pic>
        <p:nvPicPr>
          <p:cNvPr id="1026" name="Picture 2" descr="https://upload.wikimedia.org/wikipedia/commons/thumb/9/9e/SinusRhythmLabels.svg/800px-SinusRhythmLabels.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532" y="260648"/>
            <a:ext cx="7620000" cy="7515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561606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4"/>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043608" y="836713"/>
            <a:ext cx="7272807" cy="5544616"/>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60789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619672" y="188640"/>
            <a:ext cx="5688632" cy="6480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976315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387424"/>
            <a:ext cx="7772400" cy="1143000"/>
          </a:xfrm>
        </p:spPr>
        <p:txBody>
          <a:bodyPr/>
          <a:lstStyle/>
          <a:p>
            <a:r>
              <a:rPr lang="en-US" altLang="en-US" b="1" dirty="0">
                <a:solidFill>
                  <a:srgbClr val="FFC000"/>
                </a:solidFill>
              </a:rPr>
              <a:t>Cardiac markers</a:t>
            </a:r>
            <a:endParaRPr lang="en-US" dirty="0">
              <a:solidFill>
                <a:srgbClr val="FFC000"/>
              </a:solidFill>
            </a:endParaRPr>
          </a:p>
        </p:txBody>
      </p:sp>
      <p:sp>
        <p:nvSpPr>
          <p:cNvPr id="3" name="Content Placeholder 2"/>
          <p:cNvSpPr>
            <a:spLocks noGrp="1"/>
          </p:cNvSpPr>
          <p:nvPr>
            <p:ph sz="quarter" idx="1"/>
          </p:nvPr>
        </p:nvSpPr>
        <p:spPr>
          <a:xfrm>
            <a:off x="179512" y="620688"/>
            <a:ext cx="8507288" cy="5111080"/>
          </a:xfrm>
        </p:spPr>
        <p:txBody>
          <a:bodyPr>
            <a:noAutofit/>
          </a:bodyPr>
          <a:lstStyle/>
          <a:p>
            <a:pPr algn="just" rtl="0">
              <a:defRPr/>
            </a:pPr>
            <a:r>
              <a:rPr lang="en-US" altLang="en-US" sz="2800" dirty="0">
                <a:solidFill>
                  <a:schemeClr val="bg1"/>
                </a:solidFill>
              </a:rPr>
              <a:t>A cardiac marker is a clinical laboratory test useful in the detection of AMI or minor myocardial injury.</a:t>
            </a:r>
          </a:p>
          <a:p>
            <a:pPr algn="just" rtl="0">
              <a:defRPr/>
            </a:pPr>
            <a:r>
              <a:rPr lang="en-US" altLang="en-US" sz="2800" b="1" dirty="0">
                <a:solidFill>
                  <a:srgbClr val="FFC000"/>
                </a:solidFill>
              </a:rPr>
              <a:t>Cardiac markers are most useful when individuals have </a:t>
            </a:r>
            <a:r>
              <a:rPr lang="en-US" altLang="en-US" sz="2800" b="1" dirty="0" err="1">
                <a:solidFill>
                  <a:srgbClr val="FFC000"/>
                </a:solidFill>
              </a:rPr>
              <a:t>nondiagnostic</a:t>
            </a:r>
            <a:r>
              <a:rPr lang="en-US" altLang="en-US" sz="2800" b="1" dirty="0">
                <a:solidFill>
                  <a:srgbClr val="FFC000"/>
                </a:solidFill>
              </a:rPr>
              <a:t> ECG tracings.</a:t>
            </a:r>
          </a:p>
          <a:p>
            <a:pPr algn="just" rtl="0">
              <a:defRPr/>
            </a:pPr>
            <a:r>
              <a:rPr lang="en-US" altLang="en-US" sz="2800" dirty="0">
                <a:effectLst>
                  <a:outerShdw blurRad="38100" dist="38100" dir="2700000" algn="tl">
                    <a:srgbClr val="8C0000"/>
                  </a:outerShdw>
                </a:effectLst>
              </a:rPr>
              <a:t> </a:t>
            </a:r>
            <a:r>
              <a:rPr lang="en-US" altLang="en-US" sz="2800" dirty="0">
                <a:solidFill>
                  <a:schemeClr val="bg1"/>
                </a:solidFill>
              </a:rPr>
              <a:t>Individuals with AMI can be categorized into the following four </a:t>
            </a:r>
            <a:r>
              <a:rPr lang="en-US" altLang="en-US" sz="2800" dirty="0" smtClean="0">
                <a:solidFill>
                  <a:schemeClr val="bg1"/>
                </a:solidFill>
              </a:rPr>
              <a:t>groups</a:t>
            </a:r>
            <a:r>
              <a:rPr lang="fa-IR" altLang="en-US" sz="2800" dirty="0" smtClean="0">
                <a:solidFill>
                  <a:schemeClr val="bg1"/>
                </a:solidFill>
              </a:rPr>
              <a:t>.</a:t>
            </a:r>
            <a:endParaRPr lang="en-US" altLang="en-US" sz="2800" dirty="0">
              <a:solidFill>
                <a:schemeClr val="bg1"/>
              </a:solidFill>
            </a:endParaRPr>
          </a:p>
          <a:p>
            <a:pPr algn="just" rtl="0">
              <a:lnSpc>
                <a:spcPct val="90000"/>
              </a:lnSpc>
              <a:defRPr/>
            </a:pPr>
            <a:r>
              <a:rPr lang="en-US" altLang="en-US" sz="2800" dirty="0">
                <a:solidFill>
                  <a:schemeClr val="bg1"/>
                </a:solidFill>
              </a:rPr>
              <a:t>1. The </a:t>
            </a:r>
            <a:r>
              <a:rPr lang="en-US" altLang="en-US" sz="2800" b="1" dirty="0">
                <a:solidFill>
                  <a:srgbClr val="FFC000"/>
                </a:solidFill>
              </a:rPr>
              <a:t>first is the group of patients</a:t>
            </a:r>
            <a:r>
              <a:rPr lang="en-US" altLang="en-US" sz="2800" dirty="0">
                <a:solidFill>
                  <a:srgbClr val="FFC000"/>
                </a:solidFill>
              </a:rPr>
              <a:t> </a:t>
            </a:r>
            <a:r>
              <a:rPr lang="en-US" altLang="en-US" sz="2800" dirty="0">
                <a:solidFill>
                  <a:schemeClr val="bg1"/>
                </a:solidFill>
              </a:rPr>
              <a:t>who present early to the </a:t>
            </a:r>
            <a:r>
              <a:rPr lang="en-US" altLang="en-US" sz="2800" b="1" dirty="0">
                <a:solidFill>
                  <a:srgbClr val="FFC000"/>
                </a:solidFill>
              </a:rPr>
              <a:t>emergency room, within 0 to 4 hours after the onset of chest pain</a:t>
            </a:r>
            <a:r>
              <a:rPr lang="en-US" altLang="en-US" sz="2800" dirty="0">
                <a:solidFill>
                  <a:srgbClr val="FFC000"/>
                </a:solidFill>
              </a:rPr>
              <a:t>, </a:t>
            </a:r>
            <a:r>
              <a:rPr lang="en-US" altLang="en-US" sz="2800" dirty="0">
                <a:solidFill>
                  <a:schemeClr val="bg1"/>
                </a:solidFill>
              </a:rPr>
              <a:t>without diagnostic ECG evidence of AMI. </a:t>
            </a:r>
          </a:p>
          <a:p>
            <a:pPr algn="just" rtl="0">
              <a:lnSpc>
                <a:spcPct val="90000"/>
              </a:lnSpc>
              <a:defRPr/>
            </a:pPr>
            <a:r>
              <a:rPr lang="en-US" altLang="en-US" sz="2800" dirty="0">
                <a:solidFill>
                  <a:schemeClr val="bg1"/>
                </a:solidFill>
              </a:rPr>
              <a:t>For laboratory tests to be clinically useful in this group of patients, markers of </a:t>
            </a:r>
            <a:r>
              <a:rPr lang="en-US" altLang="en-US" sz="2800" dirty="0" smtClean="0">
                <a:solidFill>
                  <a:schemeClr val="bg1"/>
                </a:solidFill>
              </a:rPr>
              <a:t>AMI </a:t>
            </a:r>
            <a:r>
              <a:rPr lang="en-US" altLang="en-US" sz="2800" dirty="0">
                <a:solidFill>
                  <a:schemeClr val="bg1"/>
                </a:solidFill>
              </a:rPr>
              <a:t>must be released rapidly from the heart into the circulation. </a:t>
            </a:r>
            <a:r>
              <a:rPr lang="en-US" altLang="en-US" sz="2800" dirty="0" smtClean="0">
                <a:solidFill>
                  <a:schemeClr val="bg1"/>
                </a:solidFill>
              </a:rPr>
              <a:t>Further</a:t>
            </a:r>
            <a:r>
              <a:rPr lang="en-US" altLang="en-US" sz="2800" dirty="0">
                <a:solidFill>
                  <a:schemeClr val="bg1"/>
                </a:solidFill>
              </a:rPr>
              <a:t>, the analytical assays must be sensitive enough to distinguish small changes within the serum reference </a:t>
            </a:r>
            <a:r>
              <a:rPr lang="en-US" altLang="en-US" sz="2800" dirty="0" smtClean="0">
                <a:solidFill>
                  <a:schemeClr val="bg1"/>
                </a:solidFill>
              </a:rPr>
              <a:t>interval</a:t>
            </a:r>
            <a:r>
              <a:rPr lang="fa-IR" altLang="en-US" sz="2800" dirty="0" smtClean="0">
                <a:solidFill>
                  <a:schemeClr val="bg1"/>
                </a:solidFill>
              </a:rPr>
              <a:t> </a:t>
            </a:r>
            <a:r>
              <a:rPr lang="en-US" altLang="en-US" sz="2800" dirty="0" smtClean="0">
                <a:solidFill>
                  <a:schemeClr val="bg1"/>
                </a:solidFill>
              </a:rPr>
              <a:t>I</a:t>
            </a:r>
            <a:r>
              <a:rPr lang="en-US" altLang="en-US" sz="2800" dirty="0">
                <a:solidFill>
                  <a:schemeClr val="bg1"/>
                </a:solidFill>
              </a:rPr>
              <a:t>.</a:t>
            </a:r>
          </a:p>
          <a:p>
            <a:pPr algn="just" rtl="0"/>
            <a:endParaRPr lang="en-US" sz="2800" dirty="0"/>
          </a:p>
        </p:txBody>
      </p:sp>
    </p:spTree>
    <p:extLst>
      <p:ext uri="{BB962C8B-B14F-4D97-AF65-F5344CB8AC3E}">
        <p14:creationId xmlns:p14="http://schemas.microsoft.com/office/powerpoint/2010/main" val="7106481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79512" y="116632"/>
            <a:ext cx="8784976" cy="6552728"/>
          </a:xfrm>
        </p:spPr>
        <p:txBody>
          <a:bodyPr/>
          <a:lstStyle/>
          <a:p>
            <a:pPr algn="just" rtl="0">
              <a:defRPr/>
            </a:pPr>
            <a:r>
              <a:rPr lang="en-US" altLang="en-US" sz="2800" dirty="0">
                <a:solidFill>
                  <a:schemeClr val="bg1"/>
                </a:solidFill>
              </a:rPr>
              <a:t>2). The second group of patients are those presenting </a:t>
            </a:r>
            <a:r>
              <a:rPr lang="en-US" altLang="en-US" sz="2800" b="1" dirty="0">
                <a:solidFill>
                  <a:srgbClr val="FFFF00"/>
                </a:solidFill>
              </a:rPr>
              <a:t>4-48 </a:t>
            </a:r>
            <a:r>
              <a:rPr lang="en-US" altLang="en-US" sz="2800" b="1" dirty="0">
                <a:solidFill>
                  <a:schemeClr val="bg1"/>
                </a:solidFill>
              </a:rPr>
              <a:t>hours after the </a:t>
            </a:r>
            <a:r>
              <a:rPr lang="en-US" altLang="en-US" sz="2800" b="1" dirty="0">
                <a:solidFill>
                  <a:srgbClr val="FFC000"/>
                </a:solidFill>
              </a:rPr>
              <a:t>onset of chest pain without clear evidence </a:t>
            </a:r>
            <a:r>
              <a:rPr lang="en-US" altLang="en-US" sz="2800" dirty="0">
                <a:solidFill>
                  <a:srgbClr val="FFC000"/>
                </a:solidFill>
              </a:rPr>
              <a:t>of </a:t>
            </a:r>
            <a:r>
              <a:rPr lang="en-US" altLang="en-US" sz="2800" b="1" dirty="0">
                <a:solidFill>
                  <a:srgbClr val="FFC000"/>
                </a:solidFill>
              </a:rPr>
              <a:t>AMI on the ECG</a:t>
            </a:r>
            <a:r>
              <a:rPr lang="en-US" altLang="en-US" sz="2800" dirty="0">
                <a:solidFill>
                  <a:srgbClr val="FFC000"/>
                </a:solidFill>
              </a:rPr>
              <a:t>.</a:t>
            </a:r>
          </a:p>
          <a:p>
            <a:pPr algn="just" rtl="0">
              <a:defRPr/>
            </a:pPr>
            <a:r>
              <a:rPr lang="en-US" altLang="en-US" sz="2800" dirty="0">
                <a:solidFill>
                  <a:schemeClr val="bg1"/>
                </a:solidFill>
              </a:rPr>
              <a:t> In this group of patients the diagnosis of MI requires </a:t>
            </a:r>
            <a:r>
              <a:rPr lang="en-US" altLang="en-US" sz="2800" b="1" dirty="0">
                <a:solidFill>
                  <a:schemeClr val="bg1"/>
                </a:solidFill>
              </a:rPr>
              <a:t>serial monitoring of both cardiac markers and ECG changes</a:t>
            </a:r>
            <a:r>
              <a:rPr lang="en-US" altLang="en-US" sz="2800" dirty="0" smtClean="0">
                <a:solidFill>
                  <a:schemeClr val="bg1"/>
                </a:solidFill>
              </a:rPr>
              <a:t>.</a:t>
            </a:r>
            <a:endParaRPr lang="fa-IR" altLang="en-US" sz="2800" dirty="0" smtClean="0">
              <a:solidFill>
                <a:schemeClr val="bg1"/>
              </a:solidFill>
            </a:endParaRPr>
          </a:p>
          <a:p>
            <a:pPr algn="just" rtl="0">
              <a:defRPr/>
            </a:pPr>
            <a:r>
              <a:rPr lang="en-US" altLang="en-US" sz="2800" dirty="0" smtClean="0">
                <a:solidFill>
                  <a:schemeClr val="bg1"/>
                </a:solidFill>
              </a:rPr>
              <a:t>3) In third group </a:t>
            </a:r>
            <a:r>
              <a:rPr lang="en-US" altLang="en-US" sz="2800" dirty="0">
                <a:solidFill>
                  <a:schemeClr val="bg1"/>
                </a:solidFill>
              </a:rPr>
              <a:t>are patients who present </a:t>
            </a:r>
            <a:r>
              <a:rPr lang="en-US" altLang="en-US" sz="2800" dirty="0">
                <a:solidFill>
                  <a:srgbClr val="FFC000"/>
                </a:solidFill>
              </a:rPr>
              <a:t>more than 48 hours after the onset of chest pain with nonspecific ECG changes. </a:t>
            </a:r>
          </a:p>
          <a:p>
            <a:pPr algn="just" rtl="0">
              <a:defRPr/>
            </a:pPr>
            <a:r>
              <a:rPr lang="en-US" altLang="en-US" sz="2800" dirty="0">
                <a:solidFill>
                  <a:schemeClr val="bg1"/>
                </a:solidFill>
              </a:rPr>
              <a:t>The ideal marker of myocardial injury in this group would persist in the circulation for several days, providing diagnostic information for more remote infarction. </a:t>
            </a:r>
          </a:p>
          <a:p>
            <a:pPr algn="just" rtl="0">
              <a:defRPr/>
            </a:pPr>
            <a:r>
              <a:rPr lang="en-US" altLang="en-US" sz="2800" dirty="0">
                <a:solidFill>
                  <a:schemeClr val="bg1"/>
                </a:solidFill>
              </a:rPr>
              <a:t>A short coming of such a marker might be its inability to distinguish recurrent injury from old injury.</a:t>
            </a:r>
          </a:p>
          <a:p>
            <a:pPr algn="just" rtl="0">
              <a:defRPr/>
            </a:pPr>
            <a:endParaRPr lang="en-US" altLang="en-US" sz="2800" dirty="0">
              <a:solidFill>
                <a:schemeClr val="bg1"/>
              </a:solidFill>
            </a:endParaRPr>
          </a:p>
          <a:p>
            <a:pPr algn="just" rtl="0"/>
            <a:endParaRPr lang="en-US" dirty="0"/>
          </a:p>
        </p:txBody>
      </p:sp>
    </p:spTree>
    <p:extLst>
      <p:ext uri="{BB962C8B-B14F-4D97-AF65-F5344CB8AC3E}">
        <p14:creationId xmlns:p14="http://schemas.microsoft.com/office/powerpoint/2010/main" val="14784833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07504" y="116632"/>
            <a:ext cx="8856984" cy="6552728"/>
          </a:xfrm>
        </p:spPr>
        <p:txBody>
          <a:bodyPr/>
          <a:lstStyle/>
          <a:p>
            <a:pPr algn="l" rtl="0">
              <a:defRPr/>
            </a:pPr>
            <a:endParaRPr lang="fa-IR" altLang="en-US" dirty="0" smtClean="0">
              <a:solidFill>
                <a:schemeClr val="bg1"/>
              </a:solidFill>
            </a:endParaRPr>
          </a:p>
          <a:p>
            <a:pPr algn="just" rtl="0">
              <a:defRPr/>
            </a:pPr>
            <a:r>
              <a:rPr lang="en-US" altLang="en-US" sz="2800" dirty="0" smtClean="0">
                <a:solidFill>
                  <a:schemeClr val="bg1"/>
                </a:solidFill>
              </a:rPr>
              <a:t>4)The </a:t>
            </a:r>
            <a:r>
              <a:rPr lang="en-US" altLang="en-US" sz="2800" dirty="0">
                <a:solidFill>
                  <a:schemeClr val="bg1"/>
                </a:solidFill>
              </a:rPr>
              <a:t>last group of patients are those who present to the emergency department at any time after the onset of chest pain with clear ECG evidence of AMI. </a:t>
            </a:r>
          </a:p>
          <a:p>
            <a:pPr algn="just" rtl="0">
              <a:defRPr/>
            </a:pPr>
            <a:r>
              <a:rPr lang="en-US" altLang="en-US" sz="2800" dirty="0">
                <a:solidFill>
                  <a:schemeClr val="bg1"/>
                </a:solidFill>
              </a:rPr>
              <a:t>In this group, detection with serum markers of myocardial injury is not necessary but is confirmatory</a:t>
            </a:r>
            <a:r>
              <a:rPr lang="en-US" altLang="en-US" sz="2800" dirty="0" smtClean="0">
                <a:solidFill>
                  <a:schemeClr val="bg1"/>
                </a:solidFill>
              </a:rPr>
              <a:t>.</a:t>
            </a:r>
            <a:endParaRPr lang="fa-IR" altLang="en-US" sz="2800" dirty="0" smtClean="0">
              <a:solidFill>
                <a:schemeClr val="bg1"/>
              </a:solidFill>
            </a:endParaRPr>
          </a:p>
          <a:p>
            <a:pPr algn="just" rtl="0">
              <a:defRPr/>
            </a:pPr>
            <a:r>
              <a:rPr lang="en-US" altLang="en-US" sz="2800" dirty="0">
                <a:solidFill>
                  <a:schemeClr val="bg1"/>
                </a:solidFill>
              </a:rPr>
              <a:t>The ultimate complication of most forms of heart disease is heart failure. </a:t>
            </a:r>
          </a:p>
          <a:p>
            <a:pPr algn="just" rtl="0">
              <a:defRPr/>
            </a:pPr>
            <a:r>
              <a:rPr lang="en-US" altLang="en-US" sz="2800" dirty="0">
                <a:solidFill>
                  <a:schemeClr val="bg1"/>
                </a:solidFill>
              </a:rPr>
              <a:t>Heart failure is defined as the </a:t>
            </a:r>
            <a:r>
              <a:rPr lang="en-US" altLang="en-US" sz="2800" dirty="0">
                <a:solidFill>
                  <a:srgbClr val="FFFF00"/>
                </a:solidFill>
              </a:rPr>
              <a:t>pathophysiological condition in which an abnormality of cardiac function is responsible for failure of the heart to pump blood at a rate necessary for the requirements of the</a:t>
            </a:r>
            <a:r>
              <a:rPr lang="en-US" altLang="en-US" sz="2800" dirty="0">
                <a:solidFill>
                  <a:schemeClr val="accent2"/>
                </a:solidFill>
              </a:rPr>
              <a:t> </a:t>
            </a:r>
            <a:r>
              <a:rPr lang="en-US" altLang="en-US" sz="2800" dirty="0">
                <a:solidFill>
                  <a:schemeClr val="bg1"/>
                </a:solidFill>
              </a:rPr>
              <a:t>metabolizing </a:t>
            </a:r>
            <a:r>
              <a:rPr lang="en-US" altLang="en-US" sz="2800" dirty="0" smtClean="0">
                <a:solidFill>
                  <a:schemeClr val="bg1"/>
                </a:solidFill>
              </a:rPr>
              <a:t>tissues</a:t>
            </a:r>
            <a:r>
              <a:rPr lang="fa-IR" altLang="en-US" sz="2800" dirty="0" smtClean="0">
                <a:solidFill>
                  <a:schemeClr val="bg1"/>
                </a:solidFill>
              </a:rPr>
              <a:t>.</a:t>
            </a:r>
            <a:endParaRPr lang="en-US" altLang="en-US" sz="2800" dirty="0">
              <a:solidFill>
                <a:schemeClr val="bg1"/>
              </a:solidFill>
            </a:endParaRPr>
          </a:p>
          <a:p>
            <a:pPr algn="just" rtl="0">
              <a:defRPr/>
            </a:pPr>
            <a:endParaRPr lang="en-US" altLang="en-US" sz="2800" dirty="0">
              <a:solidFill>
                <a:schemeClr val="bg1"/>
              </a:solidFill>
            </a:endParaRPr>
          </a:p>
          <a:p>
            <a:pPr algn="just" rtl="0"/>
            <a:endParaRPr lang="en-US" sz="2800" dirty="0">
              <a:solidFill>
                <a:schemeClr val="bg1"/>
              </a:solidFill>
            </a:endParaRPr>
          </a:p>
        </p:txBody>
      </p:sp>
    </p:spTree>
    <p:extLst>
      <p:ext uri="{BB962C8B-B14F-4D97-AF65-F5344CB8AC3E}">
        <p14:creationId xmlns:p14="http://schemas.microsoft.com/office/powerpoint/2010/main" val="85062730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79512" y="116632"/>
            <a:ext cx="8784976" cy="6552728"/>
          </a:xfrm>
        </p:spPr>
        <p:txBody>
          <a:bodyPr/>
          <a:lstStyle/>
          <a:p>
            <a:pPr algn="just" rtl="0"/>
            <a:r>
              <a:rPr lang="en-US" sz="2800" dirty="0">
                <a:solidFill>
                  <a:srgbClr val="FFC000"/>
                </a:solidFill>
              </a:rPr>
              <a:t>Cardiac biomarkers </a:t>
            </a:r>
            <a:r>
              <a:rPr lang="en-US" sz="2800" dirty="0">
                <a:solidFill>
                  <a:schemeClr val="bg1"/>
                </a:solidFill>
              </a:rPr>
              <a:t>are released in the circulation due to damage or death of cardiac myocytes, and measuring these biomarkers in serum or plasma is useful in the diagnosis of myocardial infarction. There are four established biomarkers for myocardial necrosis:</a:t>
            </a:r>
          </a:p>
          <a:p>
            <a:pPr algn="just" rtl="0"/>
            <a:r>
              <a:rPr lang="en-US" sz="2800" dirty="0">
                <a:solidFill>
                  <a:schemeClr val="bg1"/>
                </a:solidFill>
              </a:rPr>
              <a:t>▪Myoglobin</a:t>
            </a:r>
          </a:p>
          <a:p>
            <a:pPr algn="just" rtl="0"/>
            <a:r>
              <a:rPr lang="en-US" sz="2800" dirty="0">
                <a:solidFill>
                  <a:schemeClr val="bg1"/>
                </a:solidFill>
              </a:rPr>
              <a:t>▪</a:t>
            </a:r>
            <a:r>
              <a:rPr lang="en-US" sz="2800" dirty="0" err="1">
                <a:solidFill>
                  <a:schemeClr val="bg1"/>
                </a:solidFill>
              </a:rPr>
              <a:t>Creatine</a:t>
            </a:r>
            <a:r>
              <a:rPr lang="en-US" sz="2800" dirty="0">
                <a:solidFill>
                  <a:schemeClr val="bg1"/>
                </a:solidFill>
              </a:rPr>
              <a:t> kinase isoenzymes</a:t>
            </a:r>
          </a:p>
          <a:p>
            <a:pPr algn="just" rtl="0"/>
            <a:r>
              <a:rPr lang="en-US" sz="2800" dirty="0">
                <a:solidFill>
                  <a:schemeClr val="bg1"/>
                </a:solidFill>
              </a:rPr>
              <a:t>▪Cardiac troponin I</a:t>
            </a:r>
          </a:p>
          <a:p>
            <a:pPr algn="just" rtl="0"/>
            <a:r>
              <a:rPr lang="en-US" sz="2800" dirty="0">
                <a:solidFill>
                  <a:schemeClr val="bg1"/>
                </a:solidFill>
              </a:rPr>
              <a:t>▪Cardiac troponin </a:t>
            </a:r>
            <a:r>
              <a:rPr lang="en-US" sz="2800" dirty="0" smtClean="0">
                <a:solidFill>
                  <a:schemeClr val="bg1"/>
                </a:solidFill>
              </a:rPr>
              <a:t>T</a:t>
            </a:r>
          </a:p>
          <a:p>
            <a:pPr algn="just" rtl="0"/>
            <a:r>
              <a:rPr lang="en-US" sz="2800" dirty="0">
                <a:solidFill>
                  <a:schemeClr val="bg1"/>
                </a:solidFill>
              </a:rPr>
              <a:t>Biomarkers that indicate stress of myocardium include:</a:t>
            </a:r>
          </a:p>
          <a:p>
            <a:pPr algn="just" rtl="0"/>
            <a:r>
              <a:rPr lang="en-US" sz="2800" dirty="0" smtClean="0">
                <a:solidFill>
                  <a:schemeClr val="bg1"/>
                </a:solidFill>
              </a:rPr>
              <a:t>▪</a:t>
            </a:r>
            <a:r>
              <a:rPr lang="en-US" altLang="en-US" sz="2800" b="1" dirty="0">
                <a:effectLst>
                  <a:outerShdw blurRad="38100" dist="38100" dir="2700000" algn="tl">
                    <a:srgbClr val="8C0000"/>
                  </a:outerShdw>
                </a:effectLst>
              </a:rPr>
              <a:t> </a:t>
            </a:r>
            <a:r>
              <a:rPr lang="en-US" altLang="en-US" sz="2800" dirty="0">
                <a:solidFill>
                  <a:schemeClr val="bg1"/>
                </a:solidFill>
              </a:rPr>
              <a:t>Brain natriuretic peptide </a:t>
            </a:r>
            <a:r>
              <a:rPr lang="fa-IR" altLang="en-US" sz="2800" dirty="0" smtClean="0">
                <a:solidFill>
                  <a:schemeClr val="bg1"/>
                </a:solidFill>
              </a:rPr>
              <a:t>)</a:t>
            </a:r>
            <a:r>
              <a:rPr lang="en-US" sz="2800" dirty="0" smtClean="0">
                <a:solidFill>
                  <a:schemeClr val="bg1"/>
                </a:solidFill>
              </a:rPr>
              <a:t>BNP</a:t>
            </a:r>
            <a:r>
              <a:rPr lang="fa-IR" sz="2800" dirty="0" smtClean="0">
                <a:solidFill>
                  <a:schemeClr val="bg1"/>
                </a:solidFill>
              </a:rPr>
              <a:t>(</a:t>
            </a:r>
            <a:r>
              <a:rPr lang="en-US" sz="2800" dirty="0" smtClean="0">
                <a:solidFill>
                  <a:schemeClr val="bg1"/>
                </a:solidFill>
              </a:rPr>
              <a:t> </a:t>
            </a:r>
            <a:r>
              <a:rPr lang="en-US" sz="2800" dirty="0">
                <a:solidFill>
                  <a:schemeClr val="bg1"/>
                </a:solidFill>
              </a:rPr>
              <a:t>and NT-</a:t>
            </a:r>
            <a:r>
              <a:rPr lang="en-US" sz="2800" dirty="0" err="1">
                <a:solidFill>
                  <a:schemeClr val="bg1"/>
                </a:solidFill>
              </a:rPr>
              <a:t>proBNP</a:t>
            </a:r>
            <a:endParaRPr lang="en-US" sz="2800" dirty="0">
              <a:solidFill>
                <a:schemeClr val="bg1"/>
              </a:solidFill>
            </a:endParaRPr>
          </a:p>
          <a:p>
            <a:pPr algn="just" rtl="0"/>
            <a:r>
              <a:rPr lang="en-US" sz="2800" dirty="0">
                <a:solidFill>
                  <a:schemeClr val="bg1"/>
                </a:solidFill>
              </a:rPr>
              <a:t>▪C-reactive protein</a:t>
            </a:r>
          </a:p>
          <a:p>
            <a:pPr algn="just" rtl="0"/>
            <a:r>
              <a:rPr lang="en-US" sz="2800" dirty="0">
                <a:solidFill>
                  <a:schemeClr val="bg1"/>
                </a:solidFill>
              </a:rPr>
              <a:t>▪Myeloperoxidase.</a:t>
            </a:r>
          </a:p>
          <a:p>
            <a:pPr algn="just" rtl="0"/>
            <a:endParaRPr lang="en-US" dirty="0">
              <a:solidFill>
                <a:schemeClr val="bg1"/>
              </a:solidFill>
            </a:endParaRPr>
          </a:p>
          <a:p>
            <a:pPr algn="just" rtl="0"/>
            <a:endParaRPr lang="en-US" dirty="0">
              <a:solidFill>
                <a:schemeClr val="bg1"/>
              </a:solidFill>
            </a:endParaRPr>
          </a:p>
        </p:txBody>
      </p:sp>
    </p:spTree>
    <p:extLst>
      <p:ext uri="{BB962C8B-B14F-4D97-AF65-F5344CB8AC3E}">
        <p14:creationId xmlns:p14="http://schemas.microsoft.com/office/powerpoint/2010/main" val="38471499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79512" y="116632"/>
            <a:ext cx="8712968" cy="6552728"/>
          </a:xfrm>
        </p:spPr>
        <p:txBody>
          <a:bodyPr/>
          <a:lstStyle/>
          <a:p>
            <a:pPr algn="l" rtl="0"/>
            <a:r>
              <a:rPr lang="en-US" altLang="en-US" sz="3200" b="1" dirty="0" smtClean="0">
                <a:solidFill>
                  <a:srgbClr val="FFC000"/>
                </a:solidFill>
              </a:rPr>
              <a:t>Myoglobin</a:t>
            </a:r>
            <a:endParaRPr lang="fa-IR" altLang="en-US" sz="3200" b="1" dirty="0" smtClean="0">
              <a:solidFill>
                <a:srgbClr val="FFC000"/>
              </a:solidFill>
            </a:endParaRPr>
          </a:p>
          <a:p>
            <a:pPr algn="just" rtl="0">
              <a:lnSpc>
                <a:spcPct val="90000"/>
              </a:lnSpc>
              <a:defRPr/>
            </a:pPr>
            <a:r>
              <a:rPr lang="en-US" altLang="en-US" sz="2800" dirty="0">
                <a:solidFill>
                  <a:schemeClr val="bg1"/>
                </a:solidFill>
              </a:rPr>
              <a:t>Myoglobin is an oxygen-binding protein of cardiac and skeletal muscle. </a:t>
            </a:r>
          </a:p>
          <a:p>
            <a:pPr algn="just" rtl="0">
              <a:lnSpc>
                <a:spcPct val="90000"/>
              </a:lnSpc>
              <a:defRPr/>
            </a:pPr>
            <a:r>
              <a:rPr lang="en-US" altLang="en-US" sz="2800" dirty="0">
                <a:solidFill>
                  <a:schemeClr val="bg1"/>
                </a:solidFill>
              </a:rPr>
              <a:t>The protein's low molecular weight and cytoplasmic location probably account for its early appearance in the circulation after muscle injury. </a:t>
            </a:r>
          </a:p>
          <a:p>
            <a:pPr algn="just" rtl="0">
              <a:lnSpc>
                <a:spcPct val="90000"/>
              </a:lnSpc>
              <a:defRPr/>
            </a:pPr>
            <a:r>
              <a:rPr lang="en-US" altLang="en-US" sz="2800" dirty="0">
                <a:solidFill>
                  <a:schemeClr val="bg1"/>
                </a:solidFill>
              </a:rPr>
              <a:t>Increases in serum myoglobin occur after trauma to either skeletal or cardiac muscle, as in crush injuries or AMI. </a:t>
            </a:r>
          </a:p>
          <a:p>
            <a:pPr algn="just" rtl="0">
              <a:defRPr/>
            </a:pPr>
            <a:r>
              <a:rPr lang="en-US" altLang="en-US" sz="2800" dirty="0">
                <a:solidFill>
                  <a:schemeClr val="bg1"/>
                </a:solidFill>
              </a:rPr>
              <a:t>Serum myoglobin methods are unable to distinguish the tissue of origin. </a:t>
            </a:r>
          </a:p>
          <a:p>
            <a:pPr algn="just" rtl="0">
              <a:defRPr/>
            </a:pPr>
            <a:r>
              <a:rPr lang="en-US" altLang="en-US" sz="2800" dirty="0">
                <a:solidFill>
                  <a:schemeClr val="bg1"/>
                </a:solidFill>
              </a:rPr>
              <a:t>Even minor injury to skeletal muscle may result in an elevated concentration of serum myoglobin, which may lead to the misdiagnosis of AMI.</a:t>
            </a:r>
          </a:p>
          <a:p>
            <a:pPr algn="l" rtl="0"/>
            <a:endParaRPr lang="en-US" sz="2800" dirty="0">
              <a:solidFill>
                <a:schemeClr val="bg1"/>
              </a:solidFill>
            </a:endParaRPr>
          </a:p>
        </p:txBody>
      </p:sp>
    </p:spTree>
    <p:extLst>
      <p:ext uri="{BB962C8B-B14F-4D97-AF65-F5344CB8AC3E}">
        <p14:creationId xmlns:p14="http://schemas.microsoft.com/office/powerpoint/2010/main" val="38954589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79512" y="188640"/>
            <a:ext cx="8784976" cy="6480720"/>
          </a:xfrm>
        </p:spPr>
        <p:txBody>
          <a:bodyPr>
            <a:normAutofit/>
          </a:bodyPr>
          <a:lstStyle/>
          <a:p>
            <a:pPr algn="just" rtl="0">
              <a:defRPr/>
            </a:pPr>
            <a:r>
              <a:rPr lang="en-US" altLang="en-US" sz="2800" dirty="0">
                <a:solidFill>
                  <a:srgbClr val="FFFF00"/>
                </a:solidFill>
              </a:rPr>
              <a:t>The major advantage </a:t>
            </a:r>
            <a:r>
              <a:rPr lang="en-US" altLang="en-US" sz="2800" dirty="0">
                <a:solidFill>
                  <a:schemeClr val="bg1"/>
                </a:solidFill>
              </a:rPr>
              <a:t>offered by myoglobin as a serum marker for myocardial injury is that </a:t>
            </a:r>
            <a:r>
              <a:rPr lang="en-US" altLang="en-US" sz="2800" dirty="0">
                <a:solidFill>
                  <a:srgbClr val="FFFF00"/>
                </a:solidFill>
              </a:rPr>
              <a:t>it is released early from damaged cells. </a:t>
            </a:r>
          </a:p>
          <a:p>
            <a:pPr algn="just" rtl="0">
              <a:defRPr/>
            </a:pPr>
            <a:r>
              <a:rPr lang="en-US" altLang="en-US" sz="2800" dirty="0">
                <a:solidFill>
                  <a:schemeClr val="bg1"/>
                </a:solidFill>
              </a:rPr>
              <a:t>As shown in Figure 33-5, serum concentrations of myoglobin rise above the reference interval </a:t>
            </a:r>
            <a:r>
              <a:rPr lang="en-US" altLang="en-US" sz="2800" dirty="0" smtClean="0">
                <a:solidFill>
                  <a:schemeClr val="bg1"/>
                </a:solidFill>
              </a:rPr>
              <a:t>as </a:t>
            </a:r>
            <a:r>
              <a:rPr lang="en-US" altLang="en-US" sz="2800" dirty="0">
                <a:solidFill>
                  <a:schemeClr val="bg1"/>
                </a:solidFill>
              </a:rPr>
              <a:t>early as </a:t>
            </a:r>
            <a:r>
              <a:rPr lang="en-US" altLang="en-US" sz="2800" dirty="0">
                <a:solidFill>
                  <a:srgbClr val="FFC000"/>
                </a:solidFill>
              </a:rPr>
              <a:t>1 hour after </a:t>
            </a:r>
            <a:r>
              <a:rPr lang="en-US" altLang="en-US" sz="2800" dirty="0">
                <a:solidFill>
                  <a:schemeClr val="bg1"/>
                </a:solidFill>
              </a:rPr>
              <a:t>the occurrence of an AMI, with peak activity in the </a:t>
            </a:r>
            <a:r>
              <a:rPr lang="en-US" altLang="en-US" sz="2800" dirty="0">
                <a:solidFill>
                  <a:srgbClr val="FFC000"/>
                </a:solidFill>
              </a:rPr>
              <a:t>range of 4 to 12 </a:t>
            </a:r>
            <a:r>
              <a:rPr lang="en-US" altLang="en-US" sz="2800" dirty="0">
                <a:solidFill>
                  <a:schemeClr val="bg1"/>
                </a:solidFill>
              </a:rPr>
              <a:t>hours (demonstrating </a:t>
            </a:r>
            <a:r>
              <a:rPr lang="en-US" altLang="en-US" sz="2800" dirty="0">
                <a:solidFill>
                  <a:srgbClr val="FFC000"/>
                </a:solidFill>
              </a:rPr>
              <a:t>90% to 100% sensitivity). </a:t>
            </a:r>
          </a:p>
          <a:p>
            <a:pPr algn="just" rtl="0">
              <a:defRPr/>
            </a:pPr>
            <a:r>
              <a:rPr lang="en-US" altLang="en-US" sz="2800" dirty="0">
                <a:solidFill>
                  <a:schemeClr val="bg1"/>
                </a:solidFill>
              </a:rPr>
              <a:t>This peak suggests that serum myoglobin reflects the early course of myocardial necrosis</a:t>
            </a:r>
            <a:r>
              <a:rPr lang="en-US" altLang="en-US" sz="2800" dirty="0" smtClean="0">
                <a:solidFill>
                  <a:schemeClr val="bg1"/>
                </a:solidFill>
              </a:rPr>
              <a:t>.</a:t>
            </a:r>
            <a:endParaRPr lang="fa-IR" altLang="en-US" sz="2800" dirty="0" smtClean="0">
              <a:solidFill>
                <a:schemeClr val="bg1"/>
              </a:solidFill>
            </a:endParaRPr>
          </a:p>
          <a:p>
            <a:pPr algn="just" rtl="0">
              <a:defRPr/>
            </a:pPr>
            <a:r>
              <a:rPr lang="en-US" altLang="en-US" sz="2800" dirty="0">
                <a:solidFill>
                  <a:srgbClr val="FFC000"/>
                </a:solidFill>
              </a:rPr>
              <a:t>Myoglobin is cleared rapidly </a:t>
            </a:r>
            <a:r>
              <a:rPr lang="en-US" altLang="en-US" sz="2800" dirty="0">
                <a:solidFill>
                  <a:schemeClr val="bg1"/>
                </a:solidFill>
              </a:rPr>
              <a:t>and thus has a substantially reduced clinical sensitivity</a:t>
            </a:r>
            <a:r>
              <a:rPr lang="en-US" altLang="en-US" sz="2800" dirty="0"/>
              <a:t> </a:t>
            </a:r>
            <a:r>
              <a:rPr lang="en-US" altLang="en-US" sz="2800" dirty="0">
                <a:solidFill>
                  <a:srgbClr val="FFC000"/>
                </a:solidFill>
              </a:rPr>
              <a:t>after 12 hours. </a:t>
            </a:r>
          </a:p>
          <a:p>
            <a:pPr algn="just" rtl="0">
              <a:defRPr/>
            </a:pPr>
            <a:r>
              <a:rPr lang="en-US" altLang="en-US" sz="2800" dirty="0">
                <a:solidFill>
                  <a:schemeClr val="bg1"/>
                </a:solidFill>
              </a:rPr>
              <a:t>The</a:t>
            </a:r>
            <a:r>
              <a:rPr lang="en-US" altLang="en-US" sz="2800" dirty="0"/>
              <a:t> </a:t>
            </a:r>
            <a:r>
              <a:rPr lang="en-US" altLang="en-US" sz="2800" dirty="0">
                <a:solidFill>
                  <a:srgbClr val="FFC000"/>
                </a:solidFill>
              </a:rPr>
              <a:t>role for myoglobin in the detection of Ml is within the first 0 to 4 hours,</a:t>
            </a:r>
            <a:r>
              <a:rPr lang="en-US" altLang="en-US" sz="2800" dirty="0">
                <a:solidFill>
                  <a:schemeClr val="bg1"/>
                </a:solidFill>
              </a:rPr>
              <a:t> </a:t>
            </a:r>
            <a:r>
              <a:rPr lang="en-US" altLang="en-US" sz="2800" dirty="0" smtClean="0">
                <a:solidFill>
                  <a:srgbClr val="FFFF00"/>
                </a:solidFill>
              </a:rPr>
              <a:t>the </a:t>
            </a:r>
            <a:r>
              <a:rPr lang="en-US" altLang="en-US" sz="2800" dirty="0">
                <a:solidFill>
                  <a:srgbClr val="FFFF00"/>
                </a:solidFill>
              </a:rPr>
              <a:t>time period in which CK-2 and cardiac troponin are still within their reference intervals.</a:t>
            </a:r>
          </a:p>
          <a:p>
            <a:pPr algn="just" rtl="0">
              <a:defRPr/>
            </a:pPr>
            <a:endParaRPr lang="en-US" altLang="en-US" sz="2800" dirty="0">
              <a:solidFill>
                <a:schemeClr val="bg1"/>
              </a:solidFill>
            </a:endParaRPr>
          </a:p>
        </p:txBody>
      </p:sp>
    </p:spTree>
    <p:extLst>
      <p:ext uri="{BB962C8B-B14F-4D97-AF65-F5344CB8AC3E}">
        <p14:creationId xmlns:p14="http://schemas.microsoft.com/office/powerpoint/2010/main" val="31188351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51520" y="116632"/>
            <a:ext cx="8640960" cy="6624736"/>
          </a:xfrm>
        </p:spPr>
        <p:txBody>
          <a:bodyPr/>
          <a:lstStyle/>
          <a:p>
            <a:pPr algn="just" rtl="0">
              <a:defRPr/>
            </a:pPr>
            <a:r>
              <a:rPr lang="en-US" altLang="en-US" dirty="0">
                <a:solidFill>
                  <a:schemeClr val="bg1"/>
                </a:solidFill>
              </a:rPr>
              <a:t>However, the measurement of serum myoglobin has not been used extensively in clinical laboratories for the routine analysis of AMI. </a:t>
            </a:r>
          </a:p>
          <a:p>
            <a:pPr algn="just" rtl="0">
              <a:defRPr/>
            </a:pPr>
            <a:r>
              <a:rPr lang="en-US" altLang="en-US" dirty="0">
                <a:solidFill>
                  <a:schemeClr val="bg1"/>
                </a:solidFill>
              </a:rPr>
              <a:t>The main reason has been the poor clinical specificity (usually &lt;80%) of the protein caused by the large quantities of myoglobin found in skeletal </a:t>
            </a:r>
            <a:r>
              <a:rPr lang="en-US" altLang="en-US" dirty="0" smtClean="0">
                <a:solidFill>
                  <a:schemeClr val="bg1"/>
                </a:solidFill>
              </a:rPr>
              <a:t>muscle</a:t>
            </a:r>
            <a:r>
              <a:rPr lang="fa-IR" altLang="en-US" dirty="0" smtClean="0">
                <a:solidFill>
                  <a:schemeClr val="bg1"/>
                </a:solidFill>
              </a:rPr>
              <a:t>.</a:t>
            </a:r>
          </a:p>
          <a:p>
            <a:pPr algn="just" rtl="0">
              <a:defRPr/>
            </a:pPr>
            <a:r>
              <a:rPr lang="en-US" altLang="en-US" dirty="0">
                <a:solidFill>
                  <a:schemeClr val="bg1"/>
                </a:solidFill>
              </a:rPr>
              <a:t>The best use of </a:t>
            </a:r>
            <a:r>
              <a:rPr lang="en-US" altLang="en-US" dirty="0">
                <a:solidFill>
                  <a:srgbClr val="FFFF00"/>
                </a:solidFill>
              </a:rPr>
              <a:t>early serum myoglobin measurements </a:t>
            </a:r>
            <a:r>
              <a:rPr lang="en-US" altLang="en-US" dirty="0">
                <a:solidFill>
                  <a:schemeClr val="bg1"/>
                </a:solidFill>
              </a:rPr>
              <a:t>after admission to emergency departments is </a:t>
            </a:r>
            <a:r>
              <a:rPr lang="en-US" altLang="en-US" dirty="0">
                <a:solidFill>
                  <a:srgbClr val="FFFF00"/>
                </a:solidFill>
              </a:rPr>
              <a:t>as a negative predictor of AMI.</a:t>
            </a:r>
          </a:p>
          <a:p>
            <a:pPr algn="just" rtl="0">
              <a:defRPr/>
            </a:pPr>
            <a:r>
              <a:rPr lang="en-US" altLang="en-US" dirty="0">
                <a:solidFill>
                  <a:schemeClr val="bg1"/>
                </a:solidFill>
              </a:rPr>
              <a:t> If myoglobin concentrations remain unchanged and within the reference interval on multiple, early samplings within 2 to 4 hours after the onset of chest </a:t>
            </a:r>
            <a:r>
              <a:rPr lang="en-US" altLang="en-US" dirty="0" smtClean="0">
                <a:solidFill>
                  <a:schemeClr val="bg1"/>
                </a:solidFill>
              </a:rPr>
              <a:t>pain, certainty </a:t>
            </a:r>
            <a:r>
              <a:rPr lang="en-US" altLang="en-US" dirty="0">
                <a:solidFill>
                  <a:schemeClr val="bg1"/>
                </a:solidFill>
              </a:rPr>
              <a:t>is 100% that muscle (either cardiac or skeletal) injury has not occurred recently.</a:t>
            </a:r>
          </a:p>
          <a:p>
            <a:pPr algn="just" rtl="0">
              <a:defRPr/>
            </a:pPr>
            <a:endParaRPr lang="en-US" altLang="en-US" dirty="0">
              <a:solidFill>
                <a:schemeClr val="bg1"/>
              </a:solidFill>
            </a:endParaRPr>
          </a:p>
          <a:p>
            <a:pPr algn="just" rtl="0"/>
            <a:endParaRPr lang="en-US" dirty="0">
              <a:solidFill>
                <a:schemeClr val="bg1"/>
              </a:solidFill>
            </a:endParaRPr>
          </a:p>
        </p:txBody>
      </p:sp>
    </p:spTree>
    <p:extLst>
      <p:ext uri="{BB962C8B-B14F-4D97-AF65-F5344CB8AC3E}">
        <p14:creationId xmlns:p14="http://schemas.microsoft.com/office/powerpoint/2010/main" val="38074112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619672" y="260648"/>
            <a:ext cx="6120679" cy="6336704"/>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367912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07504" y="116632"/>
            <a:ext cx="8856984" cy="6624736"/>
          </a:xfrm>
        </p:spPr>
        <p:txBody>
          <a:bodyPr/>
          <a:lstStyle/>
          <a:p>
            <a:pPr algn="just" rtl="0"/>
            <a:endParaRPr lang="fa-IR" dirty="0" smtClean="0">
              <a:solidFill>
                <a:schemeClr val="bg1"/>
              </a:solidFill>
            </a:endParaRPr>
          </a:p>
          <a:p>
            <a:pPr algn="just" rtl="0"/>
            <a:endParaRPr lang="fa-IR" dirty="0">
              <a:solidFill>
                <a:schemeClr val="bg1"/>
              </a:solidFill>
            </a:endParaRPr>
          </a:p>
          <a:p>
            <a:pPr algn="just" rtl="0"/>
            <a:r>
              <a:rPr lang="en-US" dirty="0" smtClean="0">
                <a:solidFill>
                  <a:schemeClr val="bg1"/>
                </a:solidFill>
              </a:rPr>
              <a:t>In </a:t>
            </a:r>
            <a:r>
              <a:rPr lang="en-US" dirty="0">
                <a:solidFill>
                  <a:schemeClr val="bg1"/>
                </a:solidFill>
              </a:rPr>
              <a:t>acute ischemic heart disease, the clinical laboratory </a:t>
            </a:r>
            <a:r>
              <a:rPr lang="en-US" dirty="0" smtClean="0">
                <a:solidFill>
                  <a:schemeClr val="bg1"/>
                </a:solidFill>
              </a:rPr>
              <a:t>plays </a:t>
            </a:r>
            <a:r>
              <a:rPr lang="en-US" dirty="0">
                <a:solidFill>
                  <a:schemeClr val="bg1"/>
                </a:solidFill>
              </a:rPr>
              <a:t>an important role in detection of myocardial injury. For </a:t>
            </a:r>
            <a:r>
              <a:rPr lang="en-US" dirty="0" smtClean="0">
                <a:solidFill>
                  <a:schemeClr val="bg1"/>
                </a:solidFill>
              </a:rPr>
              <a:t>example</a:t>
            </a:r>
            <a:r>
              <a:rPr lang="en-US" dirty="0">
                <a:solidFill>
                  <a:schemeClr val="bg1"/>
                </a:solidFill>
              </a:rPr>
              <a:t>, the measurement of the </a:t>
            </a:r>
            <a:r>
              <a:rPr lang="en-US" dirty="0">
                <a:solidFill>
                  <a:srgbClr val="FFFF00"/>
                </a:solidFill>
              </a:rPr>
              <a:t>cardiac troponins (</a:t>
            </a:r>
            <a:r>
              <a:rPr lang="en-US" dirty="0" err="1">
                <a:solidFill>
                  <a:srgbClr val="FFFF00"/>
                </a:solidFill>
              </a:rPr>
              <a:t>cTns</a:t>
            </a:r>
            <a:r>
              <a:rPr lang="en-US" dirty="0">
                <a:solidFill>
                  <a:srgbClr val="FFFF00"/>
                </a:solidFill>
              </a:rPr>
              <a:t>) </a:t>
            </a:r>
            <a:r>
              <a:rPr lang="en-US" dirty="0">
                <a:solidFill>
                  <a:schemeClr val="bg1"/>
                </a:solidFill>
              </a:rPr>
              <a:t>is </a:t>
            </a:r>
            <a:r>
              <a:rPr lang="en-US" dirty="0" smtClean="0">
                <a:solidFill>
                  <a:schemeClr val="bg1"/>
                </a:solidFill>
              </a:rPr>
              <a:t>an </a:t>
            </a:r>
            <a:r>
              <a:rPr lang="en-US" dirty="0">
                <a:solidFill>
                  <a:schemeClr val="bg1"/>
                </a:solidFill>
              </a:rPr>
              <a:t>important test for this purpose. These proteins are </a:t>
            </a:r>
            <a:r>
              <a:rPr lang="en-US" dirty="0">
                <a:solidFill>
                  <a:srgbClr val="FFFF00"/>
                </a:solidFill>
              </a:rPr>
              <a:t>found </a:t>
            </a:r>
            <a:r>
              <a:rPr lang="en-US" dirty="0" smtClean="0">
                <a:solidFill>
                  <a:srgbClr val="FFFF00"/>
                </a:solidFill>
              </a:rPr>
              <a:t>exclusively </a:t>
            </a:r>
            <a:r>
              <a:rPr lang="en-US" dirty="0">
                <a:solidFill>
                  <a:srgbClr val="FFFF00"/>
                </a:solidFill>
              </a:rPr>
              <a:t>in heart muscle cells </a:t>
            </a:r>
            <a:r>
              <a:rPr lang="en-US" dirty="0">
                <a:solidFill>
                  <a:schemeClr val="bg1"/>
                </a:solidFill>
              </a:rPr>
              <a:t>and released into the </a:t>
            </a:r>
            <a:r>
              <a:rPr lang="en-US" dirty="0" smtClean="0">
                <a:solidFill>
                  <a:schemeClr val="bg1"/>
                </a:solidFill>
              </a:rPr>
              <a:t>circulation </a:t>
            </a:r>
            <a:r>
              <a:rPr lang="en-US" dirty="0">
                <a:solidFill>
                  <a:schemeClr val="bg1"/>
                </a:solidFill>
              </a:rPr>
              <a:t>when cells die. Increased concentrations of </a:t>
            </a:r>
            <a:r>
              <a:rPr lang="en-US" dirty="0" err="1">
                <a:solidFill>
                  <a:schemeClr val="bg1"/>
                </a:solidFill>
              </a:rPr>
              <a:t>cTns</a:t>
            </a:r>
            <a:r>
              <a:rPr lang="en-US" dirty="0">
                <a:solidFill>
                  <a:schemeClr val="bg1"/>
                </a:solidFill>
              </a:rPr>
              <a:t> </a:t>
            </a:r>
            <a:r>
              <a:rPr lang="en-US" dirty="0" smtClean="0">
                <a:solidFill>
                  <a:schemeClr val="bg1"/>
                </a:solidFill>
              </a:rPr>
              <a:t>in </a:t>
            </a:r>
            <a:r>
              <a:rPr lang="en-US" dirty="0">
                <a:solidFill>
                  <a:schemeClr val="bg1"/>
                </a:solidFill>
              </a:rPr>
              <a:t>the blood are sensitive signs of damage to heart muscle</a:t>
            </a:r>
            <a:r>
              <a:rPr lang="en-US" dirty="0" smtClean="0">
                <a:solidFill>
                  <a:schemeClr val="bg1"/>
                </a:solidFill>
              </a:rPr>
              <a:t>.</a:t>
            </a:r>
          </a:p>
          <a:p>
            <a:pPr algn="just" rtl="0"/>
            <a:r>
              <a:rPr lang="en-US" dirty="0">
                <a:solidFill>
                  <a:schemeClr val="bg1"/>
                </a:solidFill>
              </a:rPr>
              <a:t>Three troponin subunits form a complex that regulates the interaction of actin and myosin and thus regulates cardiac contraction.</a:t>
            </a:r>
          </a:p>
        </p:txBody>
      </p:sp>
    </p:spTree>
    <p:extLst>
      <p:ext uri="{BB962C8B-B14F-4D97-AF65-F5344CB8AC3E}">
        <p14:creationId xmlns:p14="http://schemas.microsoft.com/office/powerpoint/2010/main" val="36511644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79512" y="188640"/>
            <a:ext cx="8784976" cy="6480720"/>
          </a:xfrm>
        </p:spPr>
        <p:txBody>
          <a:bodyPr/>
          <a:lstStyle/>
          <a:p>
            <a:pPr algn="l" rtl="0"/>
            <a:r>
              <a:rPr lang="en-US" altLang="en-US" b="1" dirty="0">
                <a:solidFill>
                  <a:srgbClr val="FFC000"/>
                </a:solidFill>
              </a:rPr>
              <a:t>Cardiac troponin I and </a:t>
            </a:r>
            <a:r>
              <a:rPr lang="en-US" altLang="en-US" b="1" dirty="0" smtClean="0">
                <a:solidFill>
                  <a:srgbClr val="FFC000"/>
                </a:solidFill>
              </a:rPr>
              <a:t>T</a:t>
            </a:r>
            <a:endParaRPr lang="fa-IR" altLang="en-US" b="1" dirty="0" smtClean="0">
              <a:solidFill>
                <a:srgbClr val="FFC000"/>
              </a:solidFill>
            </a:endParaRPr>
          </a:p>
          <a:p>
            <a:pPr algn="just" rtl="0">
              <a:defRPr/>
            </a:pPr>
            <a:r>
              <a:rPr lang="en-US" altLang="en-US" sz="2800" dirty="0">
                <a:solidFill>
                  <a:schemeClr val="bg1"/>
                </a:solidFill>
              </a:rPr>
              <a:t>The</a:t>
            </a:r>
            <a:r>
              <a:rPr lang="en-US" altLang="en-US" sz="2800" dirty="0"/>
              <a:t> </a:t>
            </a:r>
            <a:r>
              <a:rPr lang="en-US" altLang="en-US" sz="2800" b="1" dirty="0">
                <a:solidFill>
                  <a:schemeClr val="bg1"/>
                </a:solidFill>
              </a:rPr>
              <a:t>contractile proteins of all myofibrils include the regulatory protein troponin</a:t>
            </a:r>
            <a:r>
              <a:rPr lang="en-US" altLang="en-US" sz="2800" dirty="0">
                <a:solidFill>
                  <a:schemeClr val="bg1"/>
                </a:solidFill>
              </a:rPr>
              <a:t>. </a:t>
            </a:r>
          </a:p>
          <a:p>
            <a:pPr algn="just" rtl="0">
              <a:defRPr/>
            </a:pPr>
            <a:r>
              <a:rPr lang="en-US" altLang="en-US" sz="2800" dirty="0">
                <a:solidFill>
                  <a:schemeClr val="bg1"/>
                </a:solidFill>
              </a:rPr>
              <a:t>Troponin is a complex of three protein </a:t>
            </a:r>
            <a:r>
              <a:rPr lang="en-US" altLang="en-US" sz="2800" b="1" dirty="0">
                <a:solidFill>
                  <a:srgbClr val="FFC000"/>
                </a:solidFill>
              </a:rPr>
              <a:t>subunits-troponin C (the calcium-binding component)</a:t>
            </a:r>
            <a:r>
              <a:rPr lang="en-US" altLang="en-US" sz="2800" dirty="0">
                <a:solidFill>
                  <a:srgbClr val="FFC000"/>
                </a:solidFill>
              </a:rPr>
              <a:t>,</a:t>
            </a:r>
            <a:r>
              <a:rPr lang="en-US" altLang="en-US" sz="2800" dirty="0"/>
              <a:t> </a:t>
            </a:r>
            <a:r>
              <a:rPr lang="en-US" altLang="en-US" sz="2800" b="1" dirty="0" smtClean="0">
                <a:solidFill>
                  <a:srgbClr val="FFC000"/>
                </a:solidFill>
              </a:rPr>
              <a:t>troponin </a:t>
            </a:r>
            <a:r>
              <a:rPr lang="en-US" altLang="en-US" sz="2800" b="1" dirty="0">
                <a:solidFill>
                  <a:srgbClr val="FFC000"/>
                </a:solidFill>
              </a:rPr>
              <a:t>I (the inhibitory component</a:t>
            </a:r>
            <a:r>
              <a:rPr lang="en-US" altLang="en-US" sz="2800" dirty="0" smtClean="0">
                <a:solidFill>
                  <a:srgbClr val="FFC000"/>
                </a:solidFill>
              </a:rPr>
              <a:t>),</a:t>
            </a:r>
            <a:r>
              <a:rPr lang="en-US" altLang="en-US" sz="2800" dirty="0" smtClean="0"/>
              <a:t> </a:t>
            </a:r>
            <a:r>
              <a:rPr lang="en-US" altLang="en-US" sz="2800" b="1" dirty="0">
                <a:solidFill>
                  <a:schemeClr val="bg1"/>
                </a:solidFill>
              </a:rPr>
              <a:t>and troponin T (the tropomyosin-binding component).</a:t>
            </a:r>
          </a:p>
          <a:p>
            <a:pPr algn="just" rtl="0">
              <a:defRPr/>
            </a:pPr>
            <a:r>
              <a:rPr lang="en-US" altLang="en-US" sz="2800" dirty="0">
                <a:solidFill>
                  <a:schemeClr val="bg1"/>
                </a:solidFill>
              </a:rPr>
              <a:t> Troponin is localized primarily in the </a:t>
            </a:r>
            <a:r>
              <a:rPr lang="en-US" altLang="en-US" sz="2800" b="1" dirty="0">
                <a:solidFill>
                  <a:srgbClr val="FFC000"/>
                </a:solidFill>
              </a:rPr>
              <a:t>myofibrils (94% to 97%),</a:t>
            </a:r>
            <a:r>
              <a:rPr lang="en-US" altLang="en-US" sz="2800" dirty="0">
                <a:solidFill>
                  <a:srgbClr val="FFC000"/>
                </a:solidFill>
              </a:rPr>
              <a:t> </a:t>
            </a:r>
            <a:r>
              <a:rPr lang="en-US" altLang="en-US" sz="2800" b="1" dirty="0">
                <a:solidFill>
                  <a:srgbClr val="FFC000"/>
                </a:solidFill>
              </a:rPr>
              <a:t>with a smaller cytoplasmic fraction (3% to 6%). </a:t>
            </a:r>
          </a:p>
          <a:p>
            <a:pPr algn="just" rtl="0"/>
            <a:r>
              <a:rPr lang="en-US" altLang="en-US" sz="2800" dirty="0">
                <a:solidFill>
                  <a:schemeClr val="bg1"/>
                </a:solidFill>
              </a:rPr>
              <a:t>On injury, troponin is released into the circulation</a:t>
            </a:r>
            <a:r>
              <a:rPr lang="en-US" altLang="en-US" sz="2800" dirty="0" smtClean="0">
                <a:solidFill>
                  <a:schemeClr val="bg1"/>
                </a:solidFill>
              </a:rPr>
              <a:t>.</a:t>
            </a:r>
            <a:endParaRPr lang="fa-IR" altLang="en-US" sz="2800" dirty="0" smtClean="0">
              <a:solidFill>
                <a:schemeClr val="bg1"/>
              </a:solidFill>
            </a:endParaRPr>
          </a:p>
          <a:p>
            <a:pPr algn="just" rtl="0"/>
            <a:r>
              <a:rPr lang="en-US" sz="2800" dirty="0">
                <a:solidFill>
                  <a:schemeClr val="bg1"/>
                </a:solidFill>
              </a:rPr>
              <a:t>In contrast to other cardiac markers, </a:t>
            </a:r>
            <a:r>
              <a:rPr lang="en-US" sz="2800" dirty="0" err="1">
                <a:solidFill>
                  <a:schemeClr val="bg1"/>
                </a:solidFill>
              </a:rPr>
              <a:t>cTnT</a:t>
            </a:r>
            <a:r>
              <a:rPr lang="en-US" sz="2800" dirty="0">
                <a:solidFill>
                  <a:schemeClr val="bg1"/>
                </a:solidFill>
              </a:rPr>
              <a:t> and </a:t>
            </a:r>
            <a:r>
              <a:rPr lang="en-US" sz="2800" dirty="0" err="1">
                <a:solidFill>
                  <a:schemeClr val="bg1"/>
                </a:solidFill>
              </a:rPr>
              <a:t>cTnI</a:t>
            </a:r>
            <a:r>
              <a:rPr lang="en-US" sz="2800" dirty="0">
                <a:solidFill>
                  <a:schemeClr val="bg1"/>
                </a:solidFill>
              </a:rPr>
              <a:t> are nearly absent from normal serum.</a:t>
            </a:r>
          </a:p>
          <a:p>
            <a:pPr algn="just" rtl="0"/>
            <a:endParaRPr lang="en-US" altLang="en-US" sz="2800" dirty="0">
              <a:solidFill>
                <a:schemeClr val="bg1"/>
              </a:solidFill>
            </a:endParaRPr>
          </a:p>
          <a:p>
            <a:pPr algn="just" rtl="0"/>
            <a:endParaRPr lang="en-US" sz="28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57001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51520" y="116632"/>
            <a:ext cx="8712968" cy="6552728"/>
          </a:xfrm>
        </p:spPr>
        <p:txBody>
          <a:bodyPr>
            <a:normAutofit/>
          </a:bodyPr>
          <a:lstStyle/>
          <a:p>
            <a:pPr algn="l" rtl="0"/>
            <a:endParaRPr lang="en-US" dirty="0" smtClean="0">
              <a:solidFill>
                <a:srgbClr val="FFC000"/>
              </a:solidFill>
            </a:endParaRPr>
          </a:p>
          <a:p>
            <a:pPr algn="l" rtl="0"/>
            <a:r>
              <a:rPr lang="en-US" dirty="0" smtClean="0">
                <a:solidFill>
                  <a:srgbClr val="FFC000"/>
                </a:solidFill>
              </a:rPr>
              <a:t>Aminotransferases </a:t>
            </a:r>
            <a:r>
              <a:rPr lang="en-US" dirty="0">
                <a:solidFill>
                  <a:srgbClr val="FFC000"/>
                </a:solidFill>
              </a:rPr>
              <a:t>(Transaminases)</a:t>
            </a:r>
          </a:p>
          <a:p>
            <a:pPr algn="just" rtl="0"/>
            <a:r>
              <a:rPr lang="en-US" dirty="0">
                <a:solidFill>
                  <a:schemeClr val="bg1"/>
                </a:solidFill>
              </a:rPr>
              <a:t>Two diagnostically very useful enzymes in this category are AST or </a:t>
            </a:r>
            <a:r>
              <a:rPr lang="en-US" dirty="0" smtClean="0">
                <a:solidFill>
                  <a:schemeClr val="bg1"/>
                </a:solidFill>
              </a:rPr>
              <a:t>aspartate </a:t>
            </a:r>
            <a:r>
              <a:rPr lang="en-US" dirty="0">
                <a:solidFill>
                  <a:schemeClr val="bg1"/>
                </a:solidFill>
              </a:rPr>
              <a:t>amino transferase, also known as serum glutamate oxaloacetate </a:t>
            </a:r>
            <a:r>
              <a:rPr lang="en-US" dirty="0" smtClean="0">
                <a:solidFill>
                  <a:schemeClr val="bg1"/>
                </a:solidFill>
              </a:rPr>
              <a:t>transaminase</a:t>
            </a:r>
            <a:r>
              <a:rPr lang="fa-IR" dirty="0" smtClean="0">
                <a:solidFill>
                  <a:schemeClr val="bg1"/>
                </a:solidFill>
              </a:rPr>
              <a:t> </a:t>
            </a:r>
            <a:r>
              <a:rPr lang="en-US" dirty="0" smtClean="0">
                <a:solidFill>
                  <a:schemeClr val="bg1"/>
                </a:solidFill>
              </a:rPr>
              <a:t>(SGOT), </a:t>
            </a:r>
            <a:r>
              <a:rPr lang="en-US" dirty="0">
                <a:solidFill>
                  <a:schemeClr val="bg1"/>
                </a:solidFill>
              </a:rPr>
              <a:t>and ALT or alanine amino </a:t>
            </a:r>
            <a:r>
              <a:rPr lang="en-US" dirty="0" smtClean="0">
                <a:solidFill>
                  <a:schemeClr val="bg1"/>
                </a:solidFill>
              </a:rPr>
              <a:t>transferase, </a:t>
            </a:r>
            <a:r>
              <a:rPr lang="en-US" dirty="0">
                <a:solidFill>
                  <a:schemeClr val="bg1"/>
                </a:solidFill>
              </a:rPr>
              <a:t>formerly called serum </a:t>
            </a:r>
            <a:r>
              <a:rPr lang="en-US" dirty="0" smtClean="0">
                <a:solidFill>
                  <a:schemeClr val="bg1"/>
                </a:solidFill>
              </a:rPr>
              <a:t>glutamate </a:t>
            </a:r>
            <a:r>
              <a:rPr lang="en-US" dirty="0">
                <a:solidFill>
                  <a:schemeClr val="bg1"/>
                </a:solidFill>
              </a:rPr>
              <a:t>pyruvate </a:t>
            </a:r>
            <a:r>
              <a:rPr lang="en-US" dirty="0" smtClean="0">
                <a:solidFill>
                  <a:schemeClr val="bg1"/>
                </a:solidFill>
              </a:rPr>
              <a:t>transaminase (SGPT). </a:t>
            </a:r>
            <a:r>
              <a:rPr lang="en-US" dirty="0">
                <a:solidFill>
                  <a:schemeClr val="bg1"/>
                </a:solidFill>
              </a:rPr>
              <a:t>These enzymes catalyze reversibly the </a:t>
            </a:r>
            <a:r>
              <a:rPr lang="en-US" dirty="0" smtClean="0">
                <a:solidFill>
                  <a:schemeClr val="bg1"/>
                </a:solidFill>
              </a:rPr>
              <a:t>transfer </a:t>
            </a:r>
            <a:r>
              <a:rPr lang="en-US" dirty="0">
                <a:solidFill>
                  <a:schemeClr val="bg1"/>
                </a:solidFill>
              </a:rPr>
              <a:t>of an amino group of AST or ALT to </a:t>
            </a:r>
            <a:r>
              <a:rPr lang="el-GR" dirty="0">
                <a:solidFill>
                  <a:schemeClr val="bg1"/>
                </a:solidFill>
              </a:rPr>
              <a:t>α-</a:t>
            </a:r>
            <a:r>
              <a:rPr lang="en-US" dirty="0">
                <a:solidFill>
                  <a:schemeClr val="bg1"/>
                </a:solidFill>
              </a:rPr>
              <a:t>ketoglutarate to yield </a:t>
            </a:r>
            <a:r>
              <a:rPr lang="en-US" dirty="0" smtClean="0">
                <a:solidFill>
                  <a:schemeClr val="bg1"/>
                </a:solidFill>
              </a:rPr>
              <a:t>glutamate </a:t>
            </a:r>
            <a:r>
              <a:rPr lang="en-US" dirty="0">
                <a:solidFill>
                  <a:schemeClr val="bg1"/>
                </a:solidFill>
              </a:rPr>
              <a:t>plus the corresponding </a:t>
            </a:r>
            <a:r>
              <a:rPr lang="en-US" dirty="0" err="1">
                <a:solidFill>
                  <a:schemeClr val="bg1"/>
                </a:solidFill>
              </a:rPr>
              <a:t>ketoacid</a:t>
            </a:r>
            <a:r>
              <a:rPr lang="en-US" dirty="0">
                <a:solidFill>
                  <a:schemeClr val="bg1"/>
                </a:solidFill>
              </a:rPr>
              <a:t> of the starting amino acid (i.e., </a:t>
            </a:r>
            <a:r>
              <a:rPr lang="en-US" dirty="0" smtClean="0">
                <a:solidFill>
                  <a:schemeClr val="bg1"/>
                </a:solidFill>
              </a:rPr>
              <a:t>oxaloacetate </a:t>
            </a:r>
            <a:r>
              <a:rPr lang="en-US" dirty="0">
                <a:solidFill>
                  <a:schemeClr val="bg1"/>
                </a:solidFill>
              </a:rPr>
              <a:t>or pyruvate, respectively). Both enzymes require pyridoxal </a:t>
            </a:r>
            <a:r>
              <a:rPr lang="en-US" dirty="0" smtClean="0">
                <a:solidFill>
                  <a:schemeClr val="bg1"/>
                </a:solidFill>
              </a:rPr>
              <a:t>phosphate </a:t>
            </a:r>
            <a:r>
              <a:rPr lang="en-US" dirty="0">
                <a:solidFill>
                  <a:schemeClr val="bg1"/>
                </a:solidFill>
              </a:rPr>
              <a:t>(vitamin B6) as a cofactor. </a:t>
            </a:r>
            <a:endParaRPr lang="en-US" dirty="0" smtClean="0">
              <a:solidFill>
                <a:schemeClr val="bg1"/>
              </a:solidFill>
            </a:endParaRPr>
          </a:p>
        </p:txBody>
      </p:sp>
    </p:spTree>
    <p:extLst>
      <p:ext uri="{BB962C8B-B14F-4D97-AF65-F5344CB8AC3E}">
        <p14:creationId xmlns:p14="http://schemas.microsoft.com/office/powerpoint/2010/main" val="300957255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51520" y="260648"/>
            <a:ext cx="8712968" cy="6336704"/>
          </a:xfrm>
        </p:spPr>
        <p:txBody>
          <a:bodyPr>
            <a:normAutofit lnSpcReduction="10000"/>
          </a:bodyPr>
          <a:lstStyle/>
          <a:p>
            <a:pPr algn="just" rtl="0">
              <a:defRPr/>
            </a:pPr>
            <a:r>
              <a:rPr lang="en-US" altLang="en-US" sz="2800" dirty="0">
                <a:solidFill>
                  <a:schemeClr val="bg1"/>
                </a:solidFill>
              </a:rPr>
              <a:t>Different genes encode the cardiac and skeletal </a:t>
            </a:r>
            <a:r>
              <a:rPr lang="en-US" altLang="en-US" sz="2800" b="1" dirty="0">
                <a:solidFill>
                  <a:schemeClr val="bg1"/>
                </a:solidFill>
              </a:rPr>
              <a:t>troponin I</a:t>
            </a:r>
            <a:r>
              <a:rPr lang="en-US" altLang="en-US" sz="2800" dirty="0">
                <a:solidFill>
                  <a:schemeClr val="bg1"/>
                </a:solidFill>
              </a:rPr>
              <a:t>.</a:t>
            </a:r>
          </a:p>
          <a:p>
            <a:pPr algn="just" rtl="0">
              <a:defRPr/>
            </a:pPr>
            <a:r>
              <a:rPr lang="en-US" altLang="en-US" sz="2800" dirty="0">
                <a:solidFill>
                  <a:schemeClr val="bg1"/>
                </a:solidFill>
              </a:rPr>
              <a:t> Human </a:t>
            </a:r>
            <a:r>
              <a:rPr lang="en-US" altLang="en-US" sz="2800" b="1" dirty="0" err="1">
                <a:solidFill>
                  <a:srgbClr val="FFFF00"/>
                </a:solidFill>
              </a:rPr>
              <a:t>cTnI</a:t>
            </a:r>
            <a:r>
              <a:rPr lang="en-US" altLang="en-US" sz="2800" b="1" dirty="0">
                <a:solidFill>
                  <a:srgbClr val="FFFF00"/>
                </a:solidFill>
              </a:rPr>
              <a:t> is 30 amino acid residues longer than skeletal muscle</a:t>
            </a:r>
            <a:r>
              <a:rPr lang="en-US" altLang="en-US" sz="2800" dirty="0">
                <a:solidFill>
                  <a:srgbClr val="FFFF00"/>
                </a:solidFill>
              </a:rPr>
              <a:t> </a:t>
            </a:r>
          </a:p>
          <a:p>
            <a:pPr algn="just" rtl="0">
              <a:defRPr/>
            </a:pPr>
            <a:r>
              <a:rPr lang="en-US" altLang="en-US" sz="2800" dirty="0" err="1">
                <a:solidFill>
                  <a:schemeClr val="bg1"/>
                </a:solidFill>
              </a:rPr>
              <a:t>TnI</a:t>
            </a:r>
            <a:r>
              <a:rPr lang="en-US" altLang="en-US" sz="2800" dirty="0">
                <a:solidFill>
                  <a:schemeClr val="bg1"/>
                </a:solidFill>
              </a:rPr>
              <a:t> isoforms, giving it </a:t>
            </a:r>
            <a:r>
              <a:rPr lang="en-US" altLang="en-US" sz="2800" dirty="0">
                <a:solidFill>
                  <a:srgbClr val="FFC000"/>
                </a:solidFill>
              </a:rPr>
              <a:t>unique cardiac specificity</a:t>
            </a:r>
            <a:r>
              <a:rPr lang="en-US" altLang="en-US" sz="2800" dirty="0">
                <a:solidFill>
                  <a:schemeClr val="bg1"/>
                </a:solidFill>
              </a:rPr>
              <a:t>. </a:t>
            </a:r>
          </a:p>
          <a:p>
            <a:pPr algn="just" rtl="0">
              <a:defRPr/>
            </a:pPr>
            <a:r>
              <a:rPr lang="en-US" altLang="en-US" sz="2800" dirty="0">
                <a:solidFill>
                  <a:schemeClr val="bg1"/>
                </a:solidFill>
              </a:rPr>
              <a:t>Only one cardiac isoform has been identified</a:t>
            </a:r>
            <a:r>
              <a:rPr lang="en-US" altLang="en-US" sz="2800" dirty="0" smtClean="0">
                <a:solidFill>
                  <a:schemeClr val="bg1"/>
                </a:solidFill>
              </a:rPr>
              <a:t>.</a:t>
            </a:r>
            <a:endParaRPr lang="fa-IR" altLang="en-US" sz="2800" dirty="0" smtClean="0">
              <a:solidFill>
                <a:schemeClr val="bg1"/>
              </a:solidFill>
            </a:endParaRPr>
          </a:p>
          <a:p>
            <a:pPr algn="just" rtl="0">
              <a:defRPr/>
            </a:pPr>
            <a:r>
              <a:rPr lang="en-US" altLang="en-US" sz="2800" b="1" dirty="0">
                <a:solidFill>
                  <a:srgbClr val="FFFF00"/>
                </a:solidFill>
              </a:rPr>
              <a:t>Cardiac troponin I</a:t>
            </a:r>
            <a:r>
              <a:rPr lang="en-US" altLang="en-US" sz="2800" b="1" dirty="0">
                <a:solidFill>
                  <a:schemeClr val="bg1"/>
                </a:solidFill>
              </a:rPr>
              <a:t/>
            </a:r>
            <a:br>
              <a:rPr lang="en-US" altLang="en-US" sz="2800" b="1" dirty="0">
                <a:solidFill>
                  <a:schemeClr val="bg1"/>
                </a:solidFill>
              </a:rPr>
            </a:br>
            <a:r>
              <a:rPr lang="en-US" altLang="en-US" sz="2800" dirty="0">
                <a:solidFill>
                  <a:schemeClr val="bg1"/>
                </a:solidFill>
                <a:effectLst>
                  <a:outerShdw blurRad="38100" dist="38100" dir="2700000" algn="tl">
                    <a:srgbClr val="000000">
                      <a:alpha val="43137"/>
                    </a:srgbClr>
                  </a:outerShdw>
                </a:effectLst>
              </a:rPr>
              <a:t>Several manufacturers have commercialized quantitative </a:t>
            </a:r>
            <a:r>
              <a:rPr lang="en-US" altLang="en-US" sz="2800" b="1" dirty="0">
                <a:solidFill>
                  <a:schemeClr val="bg1"/>
                </a:solidFill>
                <a:effectLst>
                  <a:outerShdw blurRad="38100" dist="38100" dir="2700000" algn="tl">
                    <a:srgbClr val="000000">
                      <a:alpha val="43137"/>
                    </a:srgbClr>
                  </a:outerShdw>
                </a:effectLst>
              </a:rPr>
              <a:t>monoclonal antibody-based</a:t>
            </a:r>
            <a:r>
              <a:rPr lang="en-US" altLang="en-US" sz="2800" dirty="0">
                <a:solidFill>
                  <a:schemeClr val="bg1"/>
                </a:solidFill>
                <a:effectLst>
                  <a:outerShdw blurRad="38100" dist="38100" dir="2700000" algn="tl">
                    <a:srgbClr val="000000">
                      <a:alpha val="43137"/>
                    </a:srgbClr>
                  </a:outerShdw>
                </a:effectLst>
              </a:rPr>
              <a:t> immunoassays for the measurement of </a:t>
            </a:r>
            <a:r>
              <a:rPr lang="en-US" altLang="en-US" sz="2800" dirty="0" err="1">
                <a:solidFill>
                  <a:schemeClr val="bg1"/>
                </a:solidFill>
                <a:effectLst>
                  <a:outerShdw blurRad="38100" dist="38100" dir="2700000" algn="tl">
                    <a:srgbClr val="000000">
                      <a:alpha val="43137"/>
                    </a:srgbClr>
                  </a:outerShdw>
                </a:effectLst>
              </a:rPr>
              <a:t>cTnI</a:t>
            </a:r>
            <a:r>
              <a:rPr lang="en-US" altLang="en-US" sz="2800" dirty="0">
                <a:solidFill>
                  <a:schemeClr val="bg1"/>
                </a:solidFill>
                <a:effectLst>
                  <a:outerShdw blurRad="38100" dist="38100" dir="2700000" algn="tl">
                    <a:srgbClr val="000000">
                      <a:alpha val="43137"/>
                    </a:srgbClr>
                  </a:outerShdw>
                </a:effectLst>
              </a:rPr>
              <a:t> in serum, plasma, and whole blood. </a:t>
            </a:r>
          </a:p>
          <a:p>
            <a:pPr algn="just" rtl="0">
              <a:defRPr/>
            </a:pPr>
            <a:r>
              <a:rPr lang="en-US" altLang="en-US" sz="2800" b="1" dirty="0">
                <a:solidFill>
                  <a:schemeClr val="bg1"/>
                </a:solidFill>
                <a:effectLst>
                  <a:outerShdw blurRad="38100" dist="38100" dir="2700000" algn="tl">
                    <a:srgbClr val="000000">
                      <a:alpha val="43137"/>
                    </a:srgbClr>
                  </a:outerShdw>
                </a:effectLst>
              </a:rPr>
              <a:t>Assay times range from 7 to 30 minutes</a:t>
            </a:r>
            <a:r>
              <a:rPr lang="en-US" altLang="en-US" sz="2800" dirty="0">
                <a:solidFill>
                  <a:schemeClr val="bg1"/>
                </a:solidFill>
                <a:effectLst>
                  <a:outerShdw blurRad="38100" dist="38100" dir="2700000" algn="tl">
                    <a:srgbClr val="000000">
                      <a:alpha val="43137"/>
                    </a:srgbClr>
                  </a:outerShdw>
                </a:effectLst>
              </a:rPr>
              <a:t>.</a:t>
            </a:r>
          </a:p>
          <a:p>
            <a:pPr algn="just" rtl="0">
              <a:defRPr/>
            </a:pPr>
            <a:r>
              <a:rPr lang="en-US" altLang="en-US" sz="2800" dirty="0">
                <a:solidFill>
                  <a:schemeClr val="bg1"/>
                </a:solidFill>
                <a:effectLst>
                  <a:outerShdw blurRad="38100" dist="38100" dir="2700000" algn="tl">
                    <a:srgbClr val="000000">
                      <a:alpha val="43137"/>
                    </a:srgbClr>
                  </a:outerShdw>
                </a:effectLst>
              </a:rPr>
              <a:t> In addition, a qualitative, whole-blood </a:t>
            </a:r>
            <a:r>
              <a:rPr lang="en-US" altLang="en-US" sz="2800" dirty="0" err="1">
                <a:solidFill>
                  <a:schemeClr val="bg1"/>
                </a:solidFill>
                <a:effectLst>
                  <a:outerShdw blurRad="38100" dist="38100" dir="2700000" algn="tl">
                    <a:srgbClr val="000000">
                      <a:alpha val="43137"/>
                    </a:srgbClr>
                  </a:outerShdw>
                </a:effectLst>
              </a:rPr>
              <a:t>cTnI</a:t>
            </a:r>
            <a:r>
              <a:rPr lang="en-US" altLang="en-US" sz="2800" dirty="0">
                <a:solidFill>
                  <a:schemeClr val="bg1"/>
                </a:solidFill>
                <a:effectLst>
                  <a:outerShdw blurRad="38100" dist="38100" dir="2700000" algn="tl">
                    <a:srgbClr val="000000">
                      <a:alpha val="43137"/>
                    </a:srgbClr>
                  </a:outerShdw>
                </a:effectLst>
              </a:rPr>
              <a:t> assay is available commercially. </a:t>
            </a:r>
          </a:p>
          <a:p>
            <a:pPr algn="just" rtl="0">
              <a:defRPr/>
            </a:pPr>
            <a:r>
              <a:rPr lang="en-US" altLang="en-US" sz="2800" dirty="0">
                <a:solidFill>
                  <a:schemeClr val="bg1"/>
                </a:solidFill>
                <a:effectLst>
                  <a:outerShdw blurRad="38100" dist="38100" dir="2700000" algn="tl">
                    <a:srgbClr val="000000">
                      <a:alpha val="43137"/>
                    </a:srgbClr>
                  </a:outerShdw>
                </a:effectLst>
              </a:rPr>
              <a:t>This system shows a </a:t>
            </a:r>
            <a:r>
              <a:rPr lang="en-US" altLang="en-US" sz="2800" b="1" dirty="0">
                <a:solidFill>
                  <a:schemeClr val="bg1"/>
                </a:solidFill>
                <a:effectLst>
                  <a:outerShdw blurRad="38100" dist="38100" dir="2700000" algn="tl">
                    <a:srgbClr val="000000">
                      <a:alpha val="43137"/>
                    </a:srgbClr>
                  </a:outerShdw>
                </a:effectLst>
              </a:rPr>
              <a:t>visible colored band for a positive test.</a:t>
            </a:r>
          </a:p>
          <a:p>
            <a:pPr algn="l" rtl="0">
              <a:defRPr/>
            </a:pPr>
            <a:endParaRPr lang="en-US" altLang="en-US" sz="2800" dirty="0" smtClean="0">
              <a:solidFill>
                <a:schemeClr val="bg1"/>
              </a:solidFill>
            </a:endParaRPr>
          </a:p>
          <a:p>
            <a:pPr algn="l" rtl="0"/>
            <a:endParaRPr lang="en-US" dirty="0">
              <a:solidFill>
                <a:schemeClr val="bg1"/>
              </a:solidFill>
            </a:endParaRPr>
          </a:p>
        </p:txBody>
      </p:sp>
    </p:spTree>
    <p:extLst>
      <p:ext uri="{BB962C8B-B14F-4D97-AF65-F5344CB8AC3E}">
        <p14:creationId xmlns:p14="http://schemas.microsoft.com/office/powerpoint/2010/main" val="179021609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4"/>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251520" y="1556792"/>
            <a:ext cx="8712968" cy="4320479"/>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447306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79512" y="188640"/>
            <a:ext cx="8784976" cy="6480720"/>
          </a:xfrm>
        </p:spPr>
        <p:txBody>
          <a:bodyPr>
            <a:normAutofit/>
          </a:bodyPr>
          <a:lstStyle/>
          <a:p>
            <a:pPr algn="just" rtl="0">
              <a:defRPr/>
            </a:pPr>
            <a:r>
              <a:rPr lang="en-US" altLang="en-US" sz="2800" dirty="0">
                <a:solidFill>
                  <a:schemeClr val="bg1"/>
                </a:solidFill>
              </a:rPr>
              <a:t>Clinical sensitivities of the CK-2 isoforms for detection </a:t>
            </a:r>
            <a:r>
              <a:rPr lang="en-US" altLang="en-US" sz="2800" dirty="0" smtClean="0">
                <a:solidFill>
                  <a:schemeClr val="bg1"/>
                </a:solidFill>
              </a:rPr>
              <a:t>of </a:t>
            </a:r>
            <a:r>
              <a:rPr lang="en-US" altLang="en-US" sz="2800" dirty="0" smtClean="0">
                <a:solidFill>
                  <a:srgbClr val="FFFF00"/>
                </a:solidFill>
              </a:rPr>
              <a:t>AMI </a:t>
            </a:r>
            <a:r>
              <a:rPr lang="en-US" altLang="en-US" sz="2800" dirty="0">
                <a:solidFill>
                  <a:srgbClr val="FFFF00"/>
                </a:solidFill>
              </a:rPr>
              <a:t>at 6 hours after the onset of chest pain ranged from 90% </a:t>
            </a:r>
            <a:r>
              <a:rPr lang="en-US" altLang="en-US" sz="2800" dirty="0" smtClean="0">
                <a:solidFill>
                  <a:srgbClr val="FFFF00"/>
                </a:solidFill>
              </a:rPr>
              <a:t>to 95</a:t>
            </a:r>
            <a:r>
              <a:rPr lang="en-US" altLang="en-US" sz="2800" dirty="0">
                <a:solidFill>
                  <a:srgbClr val="FFFF00"/>
                </a:solidFill>
              </a:rPr>
              <a:t>%,</a:t>
            </a:r>
            <a:r>
              <a:rPr lang="en-US" altLang="en-US" sz="2800" dirty="0"/>
              <a:t> </a:t>
            </a:r>
            <a:r>
              <a:rPr lang="en-US" altLang="en-US" sz="2800" dirty="0">
                <a:solidFill>
                  <a:schemeClr val="bg1"/>
                </a:solidFill>
              </a:rPr>
              <a:t>compared with 75% to 85% for myoglobin. </a:t>
            </a:r>
          </a:p>
          <a:p>
            <a:pPr algn="just" rtl="0">
              <a:defRPr/>
            </a:pPr>
            <a:r>
              <a:rPr lang="en-US" altLang="en-US" sz="2800" dirty="0">
                <a:solidFill>
                  <a:schemeClr val="bg1"/>
                </a:solidFill>
              </a:rPr>
              <a:t>However, no statistically significant difference appears to exist between myoglobin and CK-2 isoforms over the early 6-hour period. </a:t>
            </a:r>
          </a:p>
          <a:p>
            <a:pPr algn="just" rtl="0">
              <a:defRPr/>
            </a:pPr>
            <a:r>
              <a:rPr lang="en-US" altLang="en-US" sz="2800" dirty="0">
                <a:solidFill>
                  <a:schemeClr val="bg1"/>
                </a:solidFill>
              </a:rPr>
              <a:t>In comparison, diagnostic sensitivities are </a:t>
            </a:r>
            <a:r>
              <a:rPr lang="en-US" altLang="en-US" sz="2800" dirty="0">
                <a:solidFill>
                  <a:srgbClr val="FFFF00"/>
                </a:solidFill>
              </a:rPr>
              <a:t>lower at 6 hours for </a:t>
            </a:r>
            <a:r>
              <a:rPr lang="en-US" altLang="en-US" sz="2800" dirty="0" err="1">
                <a:solidFill>
                  <a:srgbClr val="FFFF00"/>
                </a:solidFill>
              </a:rPr>
              <a:t>cTnT</a:t>
            </a:r>
            <a:r>
              <a:rPr lang="en-US" altLang="en-US" sz="2800" dirty="0">
                <a:solidFill>
                  <a:srgbClr val="FFFF00"/>
                </a:solidFill>
              </a:rPr>
              <a:t>, </a:t>
            </a:r>
            <a:r>
              <a:rPr lang="en-US" altLang="en-US" sz="2800" dirty="0" err="1">
                <a:solidFill>
                  <a:srgbClr val="FFFF00"/>
                </a:solidFill>
              </a:rPr>
              <a:t>cTnI</a:t>
            </a:r>
            <a:r>
              <a:rPr lang="en-US" altLang="en-US" sz="2800" dirty="0">
                <a:solidFill>
                  <a:srgbClr val="FFFF00"/>
                </a:solidFill>
              </a:rPr>
              <a:t>, «60%)</a:t>
            </a:r>
            <a:r>
              <a:rPr lang="en-US" altLang="en-US" sz="2800" dirty="0"/>
              <a:t> </a:t>
            </a:r>
            <a:r>
              <a:rPr lang="en-US" altLang="en-US" sz="2800" dirty="0">
                <a:solidFill>
                  <a:schemeClr val="bg1"/>
                </a:solidFill>
              </a:rPr>
              <a:t>than for myoglobin or CK-2 isoforms.</a:t>
            </a:r>
          </a:p>
          <a:p>
            <a:pPr algn="just" rtl="0">
              <a:defRPr/>
            </a:pPr>
            <a:r>
              <a:rPr lang="en-US" altLang="en-US" sz="2800" dirty="0">
                <a:solidFill>
                  <a:schemeClr val="bg1"/>
                </a:solidFill>
              </a:rPr>
              <a:t> Little, if any differences were found for diagnostic specificities, ranging from 89% to 100</a:t>
            </a:r>
            <a:r>
              <a:rPr lang="en-US" altLang="en-US" sz="2800" dirty="0" smtClean="0">
                <a:solidFill>
                  <a:schemeClr val="bg1"/>
                </a:solidFill>
              </a:rPr>
              <a:t>%.</a:t>
            </a:r>
          </a:p>
          <a:p>
            <a:pPr algn="just" rtl="0">
              <a:defRPr/>
            </a:pPr>
            <a:r>
              <a:rPr lang="en-US" sz="2800" dirty="0">
                <a:solidFill>
                  <a:schemeClr val="bg1"/>
                </a:solidFill>
              </a:rPr>
              <a:t>Troponin C, is not useful as a cardiac biomarker as the troponin C expressed in the heart is not specific for the heart.</a:t>
            </a:r>
          </a:p>
          <a:p>
            <a:pPr algn="just" rtl="0">
              <a:defRPr/>
            </a:pPr>
            <a:endParaRPr lang="en-US" altLang="en-US" sz="2800" dirty="0">
              <a:solidFill>
                <a:schemeClr val="bg1"/>
              </a:solidFill>
            </a:endParaRPr>
          </a:p>
          <a:p>
            <a:pPr algn="just" rtl="0"/>
            <a:endParaRPr lang="en-US" sz="2800" dirty="0">
              <a:solidFill>
                <a:schemeClr val="bg1"/>
              </a:solidFill>
            </a:endParaRPr>
          </a:p>
        </p:txBody>
      </p:sp>
    </p:spTree>
    <p:extLst>
      <p:ext uri="{BB962C8B-B14F-4D97-AF65-F5344CB8AC3E}">
        <p14:creationId xmlns:p14="http://schemas.microsoft.com/office/powerpoint/2010/main" val="290679566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79512" y="116632"/>
            <a:ext cx="8784976" cy="6552728"/>
          </a:xfrm>
        </p:spPr>
        <p:txBody>
          <a:bodyPr>
            <a:normAutofit/>
          </a:bodyPr>
          <a:lstStyle/>
          <a:p>
            <a:pPr algn="l" rtl="0">
              <a:defRPr/>
            </a:pPr>
            <a:r>
              <a:rPr lang="en-US" altLang="en-US" sz="2800" dirty="0">
                <a:solidFill>
                  <a:schemeClr val="bg1"/>
                </a:solidFill>
              </a:rPr>
              <a:t>Several general clinical impressions can be made regarding </a:t>
            </a:r>
            <a:r>
              <a:rPr lang="en-US" altLang="en-US" sz="2800" dirty="0" err="1">
                <a:solidFill>
                  <a:schemeClr val="bg1"/>
                </a:solidFill>
              </a:rPr>
              <a:t>cTnI</a:t>
            </a:r>
            <a:r>
              <a:rPr lang="en-US" altLang="en-US" sz="2800" dirty="0">
                <a:solidFill>
                  <a:schemeClr val="bg1"/>
                </a:solidFill>
              </a:rPr>
              <a:t> and </a:t>
            </a:r>
            <a:r>
              <a:rPr lang="en-US" altLang="en-US" sz="2800" dirty="0" err="1">
                <a:solidFill>
                  <a:schemeClr val="bg1"/>
                </a:solidFill>
              </a:rPr>
              <a:t>cTnT</a:t>
            </a:r>
            <a:r>
              <a:rPr lang="en-US" altLang="en-US" sz="2800" dirty="0">
                <a:solidFill>
                  <a:schemeClr val="bg1"/>
                </a:solidFill>
              </a:rPr>
              <a:t>. </a:t>
            </a:r>
          </a:p>
          <a:p>
            <a:pPr algn="l" rtl="0">
              <a:defRPr/>
            </a:pPr>
            <a:r>
              <a:rPr lang="en-US" altLang="en-US" sz="2800" dirty="0">
                <a:solidFill>
                  <a:schemeClr val="bg1"/>
                </a:solidFill>
              </a:rPr>
              <a:t>First, the early release kinetics of both </a:t>
            </a:r>
            <a:r>
              <a:rPr lang="en-US" altLang="en-US" sz="2800" dirty="0" err="1">
                <a:solidFill>
                  <a:schemeClr val="bg1"/>
                </a:solidFill>
              </a:rPr>
              <a:t>cTnI</a:t>
            </a:r>
            <a:r>
              <a:rPr lang="en-US" altLang="en-US" sz="2800" dirty="0">
                <a:solidFill>
                  <a:schemeClr val="bg1"/>
                </a:solidFill>
              </a:rPr>
              <a:t> and </a:t>
            </a:r>
            <a:r>
              <a:rPr lang="en-US" altLang="en-US" sz="2800" dirty="0" err="1">
                <a:solidFill>
                  <a:schemeClr val="bg1"/>
                </a:solidFill>
              </a:rPr>
              <a:t>cTnT</a:t>
            </a:r>
            <a:r>
              <a:rPr lang="en-US" altLang="en-US" sz="2800" dirty="0">
                <a:solidFill>
                  <a:schemeClr val="bg1"/>
                </a:solidFill>
              </a:rPr>
              <a:t> are similar to those of CK-2 after AMI; </a:t>
            </a:r>
            <a:r>
              <a:rPr lang="en-US" altLang="en-US" sz="2800" dirty="0" smtClean="0">
                <a:solidFill>
                  <a:schemeClr val="bg1"/>
                </a:solidFill>
              </a:rPr>
              <a:t>increases </a:t>
            </a:r>
            <a:r>
              <a:rPr lang="en-US" altLang="en-US" sz="2800" dirty="0">
                <a:solidFill>
                  <a:schemeClr val="bg1"/>
                </a:solidFill>
              </a:rPr>
              <a:t>above the upper reference limit are seen at 4 to 8 hours (Figure 33-6). </a:t>
            </a:r>
          </a:p>
          <a:p>
            <a:pPr algn="l" rtl="0">
              <a:defRPr/>
            </a:pPr>
            <a:r>
              <a:rPr lang="en-US" altLang="en-US" sz="2800" dirty="0">
                <a:solidFill>
                  <a:schemeClr val="bg1"/>
                </a:solidFill>
              </a:rPr>
              <a:t>This initial rise is due to the approximately 5% </a:t>
            </a:r>
            <a:r>
              <a:rPr lang="en-US" altLang="en-US" sz="2800" dirty="0" smtClean="0">
                <a:solidFill>
                  <a:schemeClr val="bg1"/>
                </a:solidFill>
              </a:rPr>
              <a:t>cytoplasmic fraction </a:t>
            </a:r>
            <a:r>
              <a:rPr lang="en-US" altLang="en-US" sz="2800" dirty="0">
                <a:solidFill>
                  <a:schemeClr val="bg1"/>
                </a:solidFill>
              </a:rPr>
              <a:t>of troponin (CK-2 being 100% cytoplasmic</a:t>
            </a:r>
            <a:r>
              <a:rPr lang="en-US" altLang="en-US" sz="2800" dirty="0" smtClean="0">
                <a:solidFill>
                  <a:schemeClr val="bg1"/>
                </a:solidFill>
              </a:rPr>
              <a:t>).</a:t>
            </a:r>
            <a:endParaRPr lang="fa-IR" altLang="en-US" sz="2800" dirty="0" smtClean="0">
              <a:solidFill>
                <a:schemeClr val="bg1"/>
              </a:solidFill>
            </a:endParaRPr>
          </a:p>
          <a:p>
            <a:pPr algn="just" rtl="0">
              <a:defRPr/>
            </a:pPr>
            <a:r>
              <a:rPr lang="en-US" altLang="en-US" sz="2800" dirty="0">
                <a:solidFill>
                  <a:schemeClr val="bg1"/>
                </a:solidFill>
              </a:rPr>
              <a:t>Second, </a:t>
            </a:r>
            <a:r>
              <a:rPr lang="en-US" altLang="en-US" sz="2800" dirty="0" err="1">
                <a:solidFill>
                  <a:schemeClr val="bg1"/>
                </a:solidFill>
              </a:rPr>
              <a:t>cTnI</a:t>
            </a:r>
            <a:r>
              <a:rPr lang="en-US" altLang="en-US" sz="2800" dirty="0">
                <a:solidFill>
                  <a:schemeClr val="bg1"/>
                </a:solidFill>
              </a:rPr>
              <a:t> and </a:t>
            </a:r>
            <a:r>
              <a:rPr lang="en-US" altLang="en-US" sz="2800" dirty="0" err="1">
                <a:solidFill>
                  <a:schemeClr val="bg1"/>
                </a:solidFill>
              </a:rPr>
              <a:t>cTnT</a:t>
            </a:r>
            <a:r>
              <a:rPr lang="en-US" altLang="en-US" sz="2800" dirty="0">
                <a:solidFill>
                  <a:schemeClr val="bg1"/>
                </a:solidFill>
              </a:rPr>
              <a:t> also can remain elevated up to 5 to 10 days, respectively, after an AMI occurs.</a:t>
            </a:r>
          </a:p>
          <a:p>
            <a:pPr algn="just" rtl="0">
              <a:defRPr/>
            </a:pPr>
            <a:r>
              <a:rPr lang="en-US" altLang="en-US" sz="2800" dirty="0">
                <a:solidFill>
                  <a:schemeClr val="bg1"/>
                </a:solidFill>
              </a:rPr>
              <a:t>The mechanism is likely the ongoing release of troponin from the approximately 95% myofibril-bound fraction.</a:t>
            </a:r>
          </a:p>
          <a:p>
            <a:pPr algn="just" rtl="0">
              <a:defRPr/>
            </a:pPr>
            <a:r>
              <a:rPr lang="en-US" altLang="en-US" sz="2800" dirty="0">
                <a:solidFill>
                  <a:schemeClr val="bg1"/>
                </a:solidFill>
              </a:rPr>
              <a:t>The long time interval of cardiac troponin increase means it can replace the LD isoenzyme assay in the detection of late presenting AMI individuals.</a:t>
            </a:r>
          </a:p>
          <a:p>
            <a:pPr algn="just" rtl="0">
              <a:defRPr/>
            </a:pPr>
            <a:endParaRPr lang="en-US" altLang="en-US" sz="2800" dirty="0">
              <a:solidFill>
                <a:schemeClr val="bg1"/>
              </a:solidFill>
            </a:endParaRPr>
          </a:p>
        </p:txBody>
      </p:sp>
    </p:spTree>
    <p:extLst>
      <p:ext uri="{BB962C8B-B14F-4D97-AF65-F5344CB8AC3E}">
        <p14:creationId xmlns:p14="http://schemas.microsoft.com/office/powerpoint/2010/main" val="319045836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79512" y="116632"/>
            <a:ext cx="8712968" cy="6552728"/>
          </a:xfrm>
        </p:spPr>
        <p:txBody>
          <a:bodyPr>
            <a:normAutofit/>
          </a:bodyPr>
          <a:lstStyle/>
          <a:p>
            <a:pPr algn="l" rtl="0">
              <a:defRPr/>
            </a:pPr>
            <a:endParaRPr lang="en-US" altLang="en-US" sz="2800" dirty="0" smtClean="0">
              <a:solidFill>
                <a:schemeClr val="bg1"/>
              </a:solidFill>
            </a:endParaRPr>
          </a:p>
          <a:p>
            <a:pPr algn="just" rtl="0">
              <a:defRPr/>
            </a:pPr>
            <a:endParaRPr lang="en-US" altLang="en-US" sz="2800" dirty="0" smtClean="0">
              <a:solidFill>
                <a:schemeClr val="bg1"/>
              </a:solidFill>
            </a:endParaRPr>
          </a:p>
          <a:p>
            <a:pPr algn="just" rtl="0">
              <a:defRPr/>
            </a:pPr>
            <a:r>
              <a:rPr lang="en-US" altLang="en-US" sz="2800" dirty="0" smtClean="0">
                <a:solidFill>
                  <a:schemeClr val="bg1"/>
                </a:solidFill>
              </a:rPr>
              <a:t>Third</a:t>
            </a:r>
            <a:r>
              <a:rPr lang="en-US" altLang="en-US" sz="2800" dirty="0">
                <a:solidFill>
                  <a:schemeClr val="bg1"/>
                </a:solidFill>
              </a:rPr>
              <a:t>, the very low to undetectable cardiac troponin values in serum from individuals without cardiac disease permits the use of lower discriminator values, </a:t>
            </a:r>
            <a:r>
              <a:rPr lang="en-US" altLang="en-US" sz="2800" dirty="0" smtClean="0">
                <a:solidFill>
                  <a:schemeClr val="bg1"/>
                </a:solidFill>
              </a:rPr>
              <a:t>compared </a:t>
            </a:r>
            <a:r>
              <a:rPr lang="en-US" altLang="en-US" sz="2800" dirty="0">
                <a:solidFill>
                  <a:schemeClr val="bg1"/>
                </a:solidFill>
              </a:rPr>
              <a:t>with CK-2, for the determination of myocardial injury and risk stratification. </a:t>
            </a:r>
          </a:p>
          <a:p>
            <a:pPr algn="just" rtl="0">
              <a:defRPr/>
            </a:pPr>
            <a:r>
              <a:rPr lang="en-US" altLang="en-US" sz="2800" dirty="0">
                <a:solidFill>
                  <a:schemeClr val="bg1"/>
                </a:solidFill>
              </a:rPr>
              <a:t>Finally, cardiac specificity of troponin I and T should eliminate  a false diagnosis of AMI in patients with increased CK-2 concentrations after skeletal muscle injuries.</a:t>
            </a:r>
          </a:p>
        </p:txBody>
      </p:sp>
    </p:spTree>
    <p:extLst>
      <p:ext uri="{BB962C8B-B14F-4D97-AF65-F5344CB8AC3E}">
        <p14:creationId xmlns:p14="http://schemas.microsoft.com/office/powerpoint/2010/main" val="25542686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4"/>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2514600" y="1447800"/>
            <a:ext cx="4572000" cy="457200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455129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79512" y="188640"/>
            <a:ext cx="8784976" cy="6480720"/>
          </a:xfrm>
        </p:spPr>
        <p:txBody>
          <a:bodyPr>
            <a:normAutofit lnSpcReduction="10000"/>
          </a:bodyPr>
          <a:lstStyle/>
          <a:p>
            <a:pPr algn="l" rtl="0">
              <a:lnSpc>
                <a:spcPct val="90000"/>
              </a:lnSpc>
              <a:defRPr/>
            </a:pPr>
            <a:endParaRPr lang="en-US" altLang="en-US" sz="2800" dirty="0" smtClean="0">
              <a:solidFill>
                <a:srgbClr val="FFC000"/>
              </a:solidFill>
            </a:endParaRPr>
          </a:p>
          <a:p>
            <a:pPr algn="just" rtl="0">
              <a:defRPr/>
            </a:pPr>
            <a:r>
              <a:rPr lang="en-US" altLang="en-US" sz="2800" dirty="0" err="1">
                <a:solidFill>
                  <a:srgbClr val="FFFF00"/>
                </a:solidFill>
              </a:rPr>
              <a:t>cTnI</a:t>
            </a:r>
            <a:r>
              <a:rPr lang="en-US" altLang="en-US" sz="2800" dirty="0">
                <a:solidFill>
                  <a:schemeClr val="bg1"/>
                </a:solidFill>
              </a:rPr>
              <a:t> remains elevated 3 to 5 days after the occurrence of an AMI, also because of ongoing release from the large </a:t>
            </a:r>
            <a:r>
              <a:rPr lang="en-US" altLang="en-US" sz="2800" dirty="0" err="1">
                <a:solidFill>
                  <a:schemeClr val="bg1"/>
                </a:solidFill>
              </a:rPr>
              <a:t>cTnI</a:t>
            </a:r>
            <a:r>
              <a:rPr lang="en-US" altLang="en-US" sz="2800" dirty="0">
                <a:solidFill>
                  <a:schemeClr val="bg1"/>
                </a:solidFill>
              </a:rPr>
              <a:t> myofibril fraction. </a:t>
            </a:r>
          </a:p>
          <a:p>
            <a:pPr algn="just" rtl="0">
              <a:defRPr/>
            </a:pPr>
            <a:r>
              <a:rPr lang="en-US" altLang="en-US" sz="2800" dirty="0" err="1">
                <a:solidFill>
                  <a:schemeClr val="bg1"/>
                </a:solidFill>
              </a:rPr>
              <a:t>cTnI</a:t>
            </a:r>
            <a:r>
              <a:rPr lang="en-US" altLang="en-US" sz="2800" dirty="0">
                <a:solidFill>
                  <a:schemeClr val="bg1"/>
                </a:solidFill>
              </a:rPr>
              <a:t> has been shown to have diagnostic sensitivity for AMI approximately equal to that of CK-2 during the initial 48 to 72 hours after an AMI occurs. </a:t>
            </a:r>
          </a:p>
          <a:p>
            <a:pPr algn="just" rtl="0">
              <a:defRPr/>
            </a:pPr>
            <a:r>
              <a:rPr lang="en-US" altLang="en-US" sz="2800" dirty="0">
                <a:solidFill>
                  <a:schemeClr val="bg1"/>
                </a:solidFill>
              </a:rPr>
              <a:t>Following 72 to 96 hours after AMI, </a:t>
            </a:r>
            <a:r>
              <a:rPr lang="en-US" altLang="en-US" sz="2800" dirty="0" err="1">
                <a:solidFill>
                  <a:schemeClr val="bg1"/>
                </a:solidFill>
              </a:rPr>
              <a:t>cTnI</a:t>
            </a:r>
            <a:r>
              <a:rPr lang="en-US" altLang="en-US" sz="2800" dirty="0">
                <a:solidFill>
                  <a:schemeClr val="bg1"/>
                </a:solidFill>
              </a:rPr>
              <a:t> exhibits an increased sensitivity</a:t>
            </a:r>
          </a:p>
          <a:p>
            <a:pPr marL="0" indent="0" algn="just" rtl="0">
              <a:lnSpc>
                <a:spcPct val="90000"/>
              </a:lnSpc>
              <a:buNone/>
              <a:defRPr/>
            </a:pPr>
            <a:r>
              <a:rPr lang="en-US" altLang="en-US" sz="2800" dirty="0">
                <a:solidFill>
                  <a:srgbClr val="FFC000"/>
                </a:solidFill>
              </a:rPr>
              <a:t> </a:t>
            </a:r>
            <a:r>
              <a:rPr lang="en-US" altLang="en-US" sz="2800" dirty="0" smtClean="0">
                <a:solidFill>
                  <a:srgbClr val="FFC000"/>
                </a:solidFill>
              </a:rPr>
              <a:t> </a:t>
            </a:r>
            <a:r>
              <a:rPr lang="en-US" altLang="en-US" sz="2800" dirty="0" err="1" smtClean="0">
                <a:solidFill>
                  <a:srgbClr val="FFC000"/>
                </a:solidFill>
              </a:rPr>
              <a:t>cTnT</a:t>
            </a:r>
            <a:r>
              <a:rPr lang="en-US" altLang="en-US" sz="2800" dirty="0" smtClean="0">
                <a:solidFill>
                  <a:schemeClr val="bg1"/>
                </a:solidFill>
              </a:rPr>
              <a:t> </a:t>
            </a:r>
            <a:r>
              <a:rPr lang="en-US" altLang="en-US" sz="2800" dirty="0">
                <a:solidFill>
                  <a:schemeClr val="bg1"/>
                </a:solidFill>
              </a:rPr>
              <a:t>has been shown to differentiate individuals with increased </a:t>
            </a:r>
            <a:r>
              <a:rPr lang="en-US" altLang="en-US" sz="2800" dirty="0" smtClean="0">
                <a:solidFill>
                  <a:schemeClr val="bg1"/>
                </a:solidFill>
              </a:rPr>
              <a:t> CK-2 </a:t>
            </a:r>
            <a:r>
              <a:rPr lang="en-US" altLang="en-US" sz="2800" dirty="0">
                <a:solidFill>
                  <a:schemeClr val="bg1"/>
                </a:solidFill>
              </a:rPr>
              <a:t>due to skeletal muscle injury from those individuals with concomitant AMIs. </a:t>
            </a:r>
          </a:p>
          <a:p>
            <a:pPr algn="just" rtl="0">
              <a:lnSpc>
                <a:spcPct val="90000"/>
              </a:lnSpc>
              <a:defRPr/>
            </a:pPr>
            <a:r>
              <a:rPr lang="en-US" altLang="en-US" sz="2800" dirty="0">
                <a:solidFill>
                  <a:schemeClr val="bg1"/>
                </a:solidFill>
              </a:rPr>
              <a:t>Furthermore, </a:t>
            </a:r>
            <a:r>
              <a:rPr lang="en-US" altLang="en-US" sz="2800" dirty="0" err="1">
                <a:solidFill>
                  <a:schemeClr val="bg1"/>
                </a:solidFill>
              </a:rPr>
              <a:t>cTnT</a:t>
            </a:r>
            <a:r>
              <a:rPr lang="en-US" altLang="en-US" sz="2800" dirty="0">
                <a:solidFill>
                  <a:schemeClr val="bg1"/>
                </a:solidFill>
              </a:rPr>
              <a:t> has been an excellent marker of myocardial injury in the </a:t>
            </a:r>
            <a:r>
              <a:rPr lang="en-US" altLang="en-US" sz="2800" dirty="0" smtClean="0">
                <a:solidFill>
                  <a:schemeClr val="bg1"/>
                </a:solidFill>
              </a:rPr>
              <a:t>presence </a:t>
            </a:r>
            <a:r>
              <a:rPr lang="en-US" altLang="en-US" sz="2800" dirty="0">
                <a:solidFill>
                  <a:schemeClr val="bg1"/>
                </a:solidFill>
              </a:rPr>
              <a:t>of sepsis, drug-induced toxicities, chronic diseases, malignancies, hematological disorders, and </a:t>
            </a:r>
            <a:r>
              <a:rPr lang="en-US" altLang="en-US" sz="2800" dirty="0" err="1">
                <a:solidFill>
                  <a:schemeClr val="bg1"/>
                </a:solidFill>
              </a:rPr>
              <a:t>noncardiac</a:t>
            </a:r>
            <a:r>
              <a:rPr lang="en-US" altLang="en-US" sz="2800" dirty="0">
                <a:solidFill>
                  <a:schemeClr val="bg1"/>
                </a:solidFill>
              </a:rPr>
              <a:t> surgery</a:t>
            </a:r>
          </a:p>
          <a:p>
            <a:pPr algn="just" rtl="0"/>
            <a:endParaRPr lang="en-US" sz="2800" dirty="0">
              <a:solidFill>
                <a:schemeClr val="bg1"/>
              </a:solidFill>
            </a:endParaRPr>
          </a:p>
        </p:txBody>
      </p:sp>
    </p:spTree>
    <p:extLst>
      <p:ext uri="{BB962C8B-B14F-4D97-AF65-F5344CB8AC3E}">
        <p14:creationId xmlns:p14="http://schemas.microsoft.com/office/powerpoint/2010/main" val="166873467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79512" y="116632"/>
            <a:ext cx="8784976" cy="6552728"/>
          </a:xfrm>
        </p:spPr>
        <p:txBody>
          <a:bodyPr>
            <a:normAutofit/>
          </a:bodyPr>
          <a:lstStyle/>
          <a:p>
            <a:pPr algn="l" rtl="0">
              <a:defRPr/>
            </a:pPr>
            <a:endParaRPr lang="fa-IR" altLang="en-US" sz="2800" dirty="0" smtClean="0">
              <a:solidFill>
                <a:schemeClr val="bg1"/>
              </a:solidFill>
            </a:endParaRPr>
          </a:p>
          <a:p>
            <a:pPr algn="just" rtl="0">
              <a:defRPr/>
            </a:pPr>
            <a:r>
              <a:rPr lang="en-US" altLang="en-US" sz="2800" dirty="0" smtClean="0">
                <a:solidFill>
                  <a:schemeClr val="bg1"/>
                </a:solidFill>
              </a:rPr>
              <a:t>In </a:t>
            </a:r>
            <a:r>
              <a:rPr lang="en-US" altLang="en-US" sz="2800" dirty="0">
                <a:solidFill>
                  <a:schemeClr val="bg1"/>
                </a:solidFill>
              </a:rPr>
              <a:t>individuals who had elevated CK-2 concentrations because of</a:t>
            </a:r>
          </a:p>
          <a:p>
            <a:pPr algn="just" rtl="0">
              <a:defRPr/>
            </a:pPr>
            <a:r>
              <a:rPr lang="en-US" altLang="en-US" sz="2800" dirty="0">
                <a:solidFill>
                  <a:schemeClr val="bg1"/>
                </a:solidFill>
              </a:rPr>
              <a:t> (1) acute skeletal muscle injury after marathon racing, </a:t>
            </a:r>
          </a:p>
          <a:p>
            <a:pPr algn="just" rtl="0">
              <a:defRPr/>
            </a:pPr>
            <a:r>
              <a:rPr lang="en-US" altLang="en-US" sz="2800" dirty="0">
                <a:solidFill>
                  <a:schemeClr val="bg1"/>
                </a:solidFill>
              </a:rPr>
              <a:t>(2) chronic myopathy of Duchenne's muscular dystrophy,</a:t>
            </a:r>
          </a:p>
          <a:p>
            <a:pPr algn="just" rtl="0">
              <a:defRPr/>
            </a:pPr>
            <a:r>
              <a:rPr lang="en-US" altLang="en-US" sz="2800" dirty="0">
                <a:solidFill>
                  <a:schemeClr val="bg1"/>
                </a:solidFill>
              </a:rPr>
              <a:t>or (3) chronic renal failure requiring dialysis, </a:t>
            </a:r>
            <a:r>
              <a:rPr lang="en-US" altLang="en-US" sz="2800" dirty="0" err="1">
                <a:solidFill>
                  <a:schemeClr val="bg1"/>
                </a:solidFill>
              </a:rPr>
              <a:t>cTnI</a:t>
            </a:r>
            <a:r>
              <a:rPr lang="en-US" altLang="en-US" sz="2800" dirty="0">
                <a:solidFill>
                  <a:schemeClr val="bg1"/>
                </a:solidFill>
              </a:rPr>
              <a:t> was not elevated unless myocardial injury was detected concomitantly.</a:t>
            </a:r>
          </a:p>
        </p:txBody>
      </p:sp>
    </p:spTree>
    <p:extLst>
      <p:ext uri="{BB962C8B-B14F-4D97-AF65-F5344CB8AC3E}">
        <p14:creationId xmlns:p14="http://schemas.microsoft.com/office/powerpoint/2010/main" val="62718019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79512" y="1196752"/>
            <a:ext cx="8712968" cy="5256584"/>
          </a:xfrm>
        </p:spPr>
      </p:pic>
    </p:spTree>
    <p:extLst>
      <p:ext uri="{BB962C8B-B14F-4D97-AF65-F5344CB8AC3E}">
        <p14:creationId xmlns:p14="http://schemas.microsoft.com/office/powerpoint/2010/main" val="403887852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251520" y="1628800"/>
            <a:ext cx="8712967" cy="4392487"/>
          </a:xfrm>
        </p:spPr>
      </p:pic>
    </p:spTree>
    <p:extLst>
      <p:ext uri="{BB962C8B-B14F-4D97-AF65-F5344CB8AC3E}">
        <p14:creationId xmlns:p14="http://schemas.microsoft.com/office/powerpoint/2010/main" val="37719937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51520" y="188640"/>
            <a:ext cx="8640960" cy="6408712"/>
          </a:xfrm>
        </p:spPr>
        <p:txBody>
          <a:bodyPr/>
          <a:lstStyle/>
          <a:p>
            <a:pPr algn="l" rtl="0"/>
            <a:endParaRPr lang="en-US" dirty="0" smtClean="0">
              <a:solidFill>
                <a:schemeClr val="bg1"/>
              </a:solidFill>
            </a:endParaRPr>
          </a:p>
          <a:p>
            <a:pPr algn="l" rtl="0"/>
            <a:endParaRPr lang="en-US" dirty="0">
              <a:solidFill>
                <a:schemeClr val="bg1"/>
              </a:solidFill>
            </a:endParaRPr>
          </a:p>
          <a:p>
            <a:pPr algn="just" rtl="0"/>
            <a:r>
              <a:rPr lang="en-US" dirty="0" smtClean="0">
                <a:solidFill>
                  <a:schemeClr val="bg1"/>
                </a:solidFill>
              </a:rPr>
              <a:t>AST </a:t>
            </a:r>
            <a:r>
              <a:rPr lang="en-US" dirty="0">
                <a:solidFill>
                  <a:schemeClr val="bg1"/>
                </a:solidFill>
              </a:rPr>
              <a:t>and ALT have respective blood half-lives of 17 and 47 hours, respectively, and have upper reference range limits of around 40 IU/L.  AST is both </a:t>
            </a:r>
            <a:r>
              <a:rPr lang="en-US" dirty="0" err="1">
                <a:solidFill>
                  <a:schemeClr val="bg1"/>
                </a:solidFill>
              </a:rPr>
              <a:t>intramitochondrial</a:t>
            </a:r>
            <a:r>
              <a:rPr lang="en-US" dirty="0">
                <a:solidFill>
                  <a:schemeClr val="bg1"/>
                </a:solidFill>
              </a:rPr>
              <a:t> and </a:t>
            </a:r>
            <a:r>
              <a:rPr lang="en-US" dirty="0" err="1">
                <a:solidFill>
                  <a:schemeClr val="bg1"/>
                </a:solidFill>
              </a:rPr>
              <a:t>extramitochondrial</a:t>
            </a:r>
            <a:r>
              <a:rPr lang="en-US" dirty="0">
                <a:solidFill>
                  <a:schemeClr val="bg1"/>
                </a:solidFill>
              </a:rPr>
              <a:t>, but ALT is completely </a:t>
            </a:r>
            <a:r>
              <a:rPr lang="en-US" dirty="0" err="1">
                <a:solidFill>
                  <a:schemeClr val="bg1"/>
                </a:solidFill>
              </a:rPr>
              <a:t>extramitochondrial</a:t>
            </a:r>
            <a:r>
              <a:rPr lang="en-US" dirty="0">
                <a:solidFill>
                  <a:schemeClr val="bg1"/>
                </a:solidFill>
              </a:rPr>
              <a:t>. AST is ubiquitously distributed in the body tissues, including the heart and muscle, whereas ALT is found primarily in the liver, although significant amounts are also present in the kidney.</a:t>
            </a:r>
          </a:p>
          <a:p>
            <a:pPr algn="l" rtl="0"/>
            <a:endParaRPr lang="en-US" dirty="0">
              <a:solidFill>
                <a:schemeClr val="bg1"/>
              </a:solidFill>
            </a:endParaRPr>
          </a:p>
        </p:txBody>
      </p:sp>
    </p:spTree>
    <p:extLst>
      <p:ext uri="{BB962C8B-B14F-4D97-AF65-F5344CB8AC3E}">
        <p14:creationId xmlns:p14="http://schemas.microsoft.com/office/powerpoint/2010/main" val="298379281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763688" y="260648"/>
            <a:ext cx="6048672" cy="6336704"/>
          </a:xfrm>
        </p:spPr>
      </p:pic>
    </p:spTree>
    <p:extLst>
      <p:ext uri="{BB962C8B-B14F-4D97-AF65-F5344CB8AC3E}">
        <p14:creationId xmlns:p14="http://schemas.microsoft.com/office/powerpoint/2010/main" val="138591978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51520" y="188640"/>
            <a:ext cx="8712968" cy="6480720"/>
          </a:xfrm>
        </p:spPr>
        <p:txBody>
          <a:bodyPr/>
          <a:lstStyle/>
          <a:p>
            <a:pPr algn="l" rtl="0"/>
            <a:r>
              <a:rPr lang="en-US" dirty="0" smtClean="0">
                <a:solidFill>
                  <a:srgbClr val="FFC000"/>
                </a:solidFill>
              </a:rPr>
              <a:t>Cardiac</a:t>
            </a:r>
            <a:r>
              <a:rPr lang="fa-IR" dirty="0" smtClean="0">
                <a:solidFill>
                  <a:srgbClr val="FFC000"/>
                </a:solidFill>
              </a:rPr>
              <a:t> </a:t>
            </a:r>
            <a:r>
              <a:rPr lang="en-US" dirty="0" smtClean="0">
                <a:solidFill>
                  <a:srgbClr val="FFC000"/>
                </a:solidFill>
              </a:rPr>
              <a:t>troponin </a:t>
            </a:r>
            <a:r>
              <a:rPr lang="en-US" dirty="0">
                <a:solidFill>
                  <a:srgbClr val="FFC000"/>
                </a:solidFill>
              </a:rPr>
              <a:t>(</a:t>
            </a:r>
            <a:r>
              <a:rPr lang="en-US" dirty="0" err="1">
                <a:solidFill>
                  <a:srgbClr val="FFC000"/>
                </a:solidFill>
              </a:rPr>
              <a:t>cTn</a:t>
            </a:r>
            <a:r>
              <a:rPr lang="en-US" dirty="0" smtClean="0">
                <a:solidFill>
                  <a:srgbClr val="FFC000"/>
                </a:solidFill>
              </a:rPr>
              <a:t>)</a:t>
            </a:r>
            <a:endParaRPr lang="fa-IR" dirty="0" smtClean="0">
              <a:solidFill>
                <a:srgbClr val="FFC000"/>
              </a:solidFill>
            </a:endParaRPr>
          </a:p>
          <a:p>
            <a:pPr algn="l" rtl="0"/>
            <a:r>
              <a:rPr lang="fa-IR" dirty="0" smtClean="0">
                <a:solidFill>
                  <a:schemeClr val="bg1"/>
                </a:solidFill>
              </a:rPr>
              <a:t> </a:t>
            </a:r>
            <a:r>
              <a:rPr lang="en-US" dirty="0">
                <a:solidFill>
                  <a:schemeClr val="bg1"/>
                </a:solidFill>
              </a:rPr>
              <a:t>Clinicians use </a:t>
            </a:r>
            <a:r>
              <a:rPr lang="en-US" dirty="0" err="1">
                <a:solidFill>
                  <a:schemeClr val="bg1"/>
                </a:solidFill>
              </a:rPr>
              <a:t>cTn</a:t>
            </a:r>
            <a:r>
              <a:rPr lang="en-US" dirty="0">
                <a:solidFill>
                  <a:schemeClr val="bg1"/>
                </a:solidFill>
              </a:rPr>
              <a:t> values to estimate the likelihood of MI and the short-term risk of </a:t>
            </a:r>
            <a:r>
              <a:rPr lang="en-US" dirty="0" smtClean="0">
                <a:solidFill>
                  <a:schemeClr val="bg1"/>
                </a:solidFill>
              </a:rPr>
              <a:t>death</a:t>
            </a:r>
            <a:r>
              <a:rPr lang="fa-IR" dirty="0" smtClean="0">
                <a:solidFill>
                  <a:schemeClr val="bg1"/>
                </a:solidFill>
              </a:rPr>
              <a:t>.</a:t>
            </a:r>
          </a:p>
          <a:p>
            <a:pPr algn="just" rtl="0"/>
            <a:r>
              <a:rPr lang="en-US" dirty="0">
                <a:solidFill>
                  <a:srgbClr val="FFFF00"/>
                </a:solidFill>
              </a:rPr>
              <a:t>High-sensitivity assays can accurately detect </a:t>
            </a:r>
            <a:r>
              <a:rPr lang="en-US" dirty="0" err="1">
                <a:solidFill>
                  <a:srgbClr val="FFFF00"/>
                </a:solidFill>
              </a:rPr>
              <a:t>cTn</a:t>
            </a:r>
            <a:r>
              <a:rPr lang="en-US" dirty="0">
                <a:solidFill>
                  <a:srgbClr val="FFFF00"/>
                </a:solidFill>
              </a:rPr>
              <a:t> at lower levels </a:t>
            </a:r>
            <a:r>
              <a:rPr lang="en-US" dirty="0" smtClean="0">
                <a:solidFill>
                  <a:srgbClr val="FFFF00"/>
                </a:solidFill>
              </a:rPr>
              <a:t>than </a:t>
            </a:r>
            <a:r>
              <a:rPr lang="en-US" dirty="0" smtClean="0">
                <a:solidFill>
                  <a:schemeClr val="bg1"/>
                </a:solidFill>
              </a:rPr>
              <a:t>older </a:t>
            </a:r>
            <a:r>
              <a:rPr lang="en-US" dirty="0">
                <a:solidFill>
                  <a:schemeClr val="bg1"/>
                </a:solidFill>
              </a:rPr>
              <a:t>generation assays, giving them </a:t>
            </a:r>
            <a:r>
              <a:rPr lang="en-US" dirty="0">
                <a:solidFill>
                  <a:srgbClr val="FFFF00"/>
                </a:solidFill>
              </a:rPr>
              <a:t>higher sensitivity for the </a:t>
            </a:r>
            <a:r>
              <a:rPr lang="en-US" dirty="0" smtClean="0">
                <a:solidFill>
                  <a:srgbClr val="FFFF00"/>
                </a:solidFill>
              </a:rPr>
              <a:t>detection</a:t>
            </a:r>
            <a:r>
              <a:rPr lang="fa-IR" dirty="0" smtClean="0">
                <a:solidFill>
                  <a:srgbClr val="FFFF00"/>
                </a:solidFill>
              </a:rPr>
              <a:t> </a:t>
            </a:r>
            <a:r>
              <a:rPr lang="en-US" dirty="0" smtClean="0">
                <a:solidFill>
                  <a:schemeClr val="bg1"/>
                </a:solidFill>
              </a:rPr>
              <a:t>of </a:t>
            </a:r>
            <a:r>
              <a:rPr lang="en-US" dirty="0">
                <a:solidFill>
                  <a:schemeClr val="bg1"/>
                </a:solidFill>
              </a:rPr>
              <a:t>MI at </a:t>
            </a:r>
            <a:r>
              <a:rPr lang="en-US" dirty="0" smtClean="0">
                <a:solidFill>
                  <a:schemeClr val="bg1"/>
                </a:solidFill>
              </a:rPr>
              <a:t>presentation</a:t>
            </a:r>
            <a:r>
              <a:rPr lang="fa-IR" dirty="0" smtClean="0">
                <a:solidFill>
                  <a:schemeClr val="bg1"/>
                </a:solidFill>
              </a:rPr>
              <a:t>.</a:t>
            </a:r>
          </a:p>
          <a:p>
            <a:pPr algn="just" rtl="0"/>
            <a:r>
              <a:rPr lang="en-US" dirty="0" err="1">
                <a:solidFill>
                  <a:schemeClr val="bg1"/>
                </a:solidFill>
              </a:rPr>
              <a:t>CTnT</a:t>
            </a:r>
            <a:r>
              <a:rPr lang="en-US" dirty="0">
                <a:solidFill>
                  <a:schemeClr val="bg1"/>
                </a:solidFill>
              </a:rPr>
              <a:t> and I are proteins involved in the contractile apparatus of the</a:t>
            </a:r>
          </a:p>
          <a:p>
            <a:pPr algn="just" rtl="0"/>
            <a:r>
              <a:rPr lang="en-US" dirty="0">
                <a:solidFill>
                  <a:schemeClr val="bg1"/>
                </a:solidFill>
              </a:rPr>
              <a:t>myocardium. Thereby, the heart-specific isoforms </a:t>
            </a:r>
            <a:r>
              <a:rPr lang="en-US" dirty="0" err="1">
                <a:solidFill>
                  <a:srgbClr val="FFFF00"/>
                </a:solidFill>
              </a:rPr>
              <a:t>cTnT</a:t>
            </a:r>
            <a:r>
              <a:rPr lang="en-US" dirty="0">
                <a:solidFill>
                  <a:srgbClr val="FFFF00"/>
                </a:solidFill>
              </a:rPr>
              <a:t> and I </a:t>
            </a:r>
            <a:r>
              <a:rPr lang="en-US" dirty="0">
                <a:solidFill>
                  <a:schemeClr val="bg1"/>
                </a:solidFill>
              </a:rPr>
              <a:t>are </a:t>
            </a:r>
            <a:r>
              <a:rPr lang="en-US" dirty="0">
                <a:solidFill>
                  <a:srgbClr val="FFFF00"/>
                </a:solidFill>
              </a:rPr>
              <a:t>organ-specific</a:t>
            </a:r>
            <a:r>
              <a:rPr lang="en-US" dirty="0">
                <a:solidFill>
                  <a:schemeClr val="bg1"/>
                </a:solidFill>
              </a:rPr>
              <a:t>, but not disease-specific markers. High-sensitivity and </a:t>
            </a:r>
            <a:r>
              <a:rPr lang="en-US" dirty="0" smtClean="0">
                <a:solidFill>
                  <a:schemeClr val="bg1"/>
                </a:solidFill>
              </a:rPr>
              <a:t>sensitive</a:t>
            </a:r>
            <a:r>
              <a:rPr lang="fa-IR" dirty="0" smtClean="0">
                <a:solidFill>
                  <a:schemeClr val="bg1"/>
                </a:solidFill>
              </a:rPr>
              <a:t> </a:t>
            </a:r>
            <a:r>
              <a:rPr lang="en-US" dirty="0" err="1" smtClean="0">
                <a:solidFill>
                  <a:schemeClr val="bg1"/>
                </a:solidFill>
              </a:rPr>
              <a:t>cTnT</a:t>
            </a:r>
            <a:r>
              <a:rPr lang="en-US" dirty="0" smtClean="0">
                <a:solidFill>
                  <a:schemeClr val="bg1"/>
                </a:solidFill>
              </a:rPr>
              <a:t> </a:t>
            </a:r>
            <a:r>
              <a:rPr lang="en-US" dirty="0">
                <a:solidFill>
                  <a:schemeClr val="bg1"/>
                </a:solidFill>
              </a:rPr>
              <a:t>and I assays exactly quantify the amount of cardiomyocyte </a:t>
            </a:r>
            <a:r>
              <a:rPr lang="en-US" dirty="0" smtClean="0">
                <a:solidFill>
                  <a:schemeClr val="bg1"/>
                </a:solidFill>
              </a:rPr>
              <a:t>injury</a:t>
            </a:r>
            <a:r>
              <a:rPr lang="fa-IR" dirty="0" smtClean="0">
                <a:solidFill>
                  <a:schemeClr val="bg1"/>
                </a:solidFill>
              </a:rPr>
              <a:t>.</a:t>
            </a:r>
            <a:endParaRPr lang="en-US" dirty="0" smtClean="0">
              <a:solidFill>
                <a:schemeClr val="bg1"/>
              </a:solidFill>
            </a:endParaRPr>
          </a:p>
          <a:p>
            <a:pPr algn="just" rtl="0"/>
            <a:r>
              <a:rPr lang="en-US" dirty="0">
                <a:solidFill>
                  <a:schemeClr val="bg1"/>
                </a:solidFill>
              </a:rPr>
              <a:t>In general, immunoassay is the technique of choice for measuring </a:t>
            </a:r>
            <a:r>
              <a:rPr lang="en-US" dirty="0" err="1">
                <a:solidFill>
                  <a:schemeClr val="bg1"/>
                </a:solidFill>
              </a:rPr>
              <a:t>cTns</a:t>
            </a:r>
            <a:r>
              <a:rPr lang="en-US" dirty="0">
                <a:solidFill>
                  <a:schemeClr val="bg1"/>
                </a:solidFill>
              </a:rPr>
              <a:t>. Anticoagulated whole blood or plasma appears to be </a:t>
            </a:r>
            <a:r>
              <a:rPr lang="en-US" dirty="0" smtClean="0">
                <a:solidFill>
                  <a:schemeClr val="bg1"/>
                </a:solidFill>
              </a:rPr>
              <a:t>the </a:t>
            </a:r>
            <a:r>
              <a:rPr lang="en-US" dirty="0">
                <a:solidFill>
                  <a:schemeClr val="bg1"/>
                </a:solidFill>
              </a:rPr>
              <a:t>optimal specimen for rapid processing and testing.</a:t>
            </a:r>
          </a:p>
          <a:p>
            <a:pPr algn="just" rtl="0"/>
            <a:endParaRPr lang="en-US" dirty="0">
              <a:solidFill>
                <a:schemeClr val="bg1"/>
              </a:solidFill>
            </a:endParaRPr>
          </a:p>
        </p:txBody>
      </p:sp>
    </p:spTree>
    <p:extLst>
      <p:ext uri="{BB962C8B-B14F-4D97-AF65-F5344CB8AC3E}">
        <p14:creationId xmlns:p14="http://schemas.microsoft.com/office/powerpoint/2010/main" val="404678415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331640" y="116632"/>
            <a:ext cx="6480720" cy="6552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88057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79512" y="116632"/>
            <a:ext cx="8784976" cy="6552728"/>
          </a:xfrm>
        </p:spPr>
        <p:txBody>
          <a:bodyPr>
            <a:normAutofit/>
          </a:bodyPr>
          <a:lstStyle/>
          <a:p>
            <a:pPr algn="just" rtl="0"/>
            <a:r>
              <a:rPr lang="en-US" dirty="0" err="1">
                <a:solidFill>
                  <a:srgbClr val="FFC000"/>
                </a:solidFill>
              </a:rPr>
              <a:t>Creatine</a:t>
            </a:r>
            <a:r>
              <a:rPr lang="en-US" dirty="0">
                <a:solidFill>
                  <a:srgbClr val="FFC000"/>
                </a:solidFill>
              </a:rPr>
              <a:t> Kinase Isoenzymes and </a:t>
            </a:r>
            <a:r>
              <a:rPr lang="en-US" dirty="0" smtClean="0">
                <a:solidFill>
                  <a:srgbClr val="FFC000"/>
                </a:solidFill>
              </a:rPr>
              <a:t>Isoforms</a:t>
            </a:r>
            <a:endParaRPr lang="fa-IR" dirty="0" smtClean="0">
              <a:solidFill>
                <a:srgbClr val="FFC000"/>
              </a:solidFill>
            </a:endParaRPr>
          </a:p>
          <a:p>
            <a:pPr algn="just" rtl="0">
              <a:lnSpc>
                <a:spcPct val="90000"/>
              </a:lnSpc>
              <a:defRPr/>
            </a:pPr>
            <a:r>
              <a:rPr lang="en-US" altLang="en-US" dirty="0">
                <a:solidFill>
                  <a:schemeClr val="bg1"/>
                </a:solidFill>
              </a:rPr>
              <a:t>CK catalyzes the formation of phosphocreatine from </a:t>
            </a:r>
            <a:r>
              <a:rPr lang="en-US" altLang="en-US" dirty="0" err="1">
                <a:solidFill>
                  <a:schemeClr val="bg1"/>
                </a:solidFill>
              </a:rPr>
              <a:t>creatine</a:t>
            </a:r>
            <a:r>
              <a:rPr lang="en-US" altLang="en-US" dirty="0">
                <a:solidFill>
                  <a:schemeClr val="bg1"/>
                </a:solidFill>
              </a:rPr>
              <a:t> and adenosine triphosphate (ATP). </a:t>
            </a:r>
          </a:p>
          <a:p>
            <a:pPr algn="just" rtl="0">
              <a:lnSpc>
                <a:spcPct val="90000"/>
              </a:lnSpc>
              <a:defRPr/>
            </a:pPr>
            <a:r>
              <a:rPr lang="en-US" altLang="en-US" dirty="0">
                <a:solidFill>
                  <a:schemeClr val="bg1"/>
                </a:solidFill>
              </a:rPr>
              <a:t>Both cytosolic and mitochondrial isoenzymes have been identified. </a:t>
            </a:r>
          </a:p>
          <a:p>
            <a:pPr algn="just" rtl="0">
              <a:lnSpc>
                <a:spcPct val="90000"/>
              </a:lnSpc>
              <a:defRPr/>
            </a:pPr>
            <a:r>
              <a:rPr lang="en-US" altLang="en-US" dirty="0">
                <a:solidFill>
                  <a:schemeClr val="bg1"/>
                </a:solidFill>
              </a:rPr>
              <a:t>The cytosolic form of the enzyme is a dimer composed of two subunits (M and B) and thus has</a:t>
            </a:r>
            <a:r>
              <a:rPr lang="en-US" altLang="en-US" dirty="0"/>
              <a:t> </a:t>
            </a:r>
            <a:r>
              <a:rPr lang="en-US" altLang="en-US" b="1" dirty="0">
                <a:solidFill>
                  <a:srgbClr val="FFC000"/>
                </a:solidFill>
              </a:rPr>
              <a:t>three isoenzymes-CK-3 (MM), CK-2 (MB), CK-1 (BB).</a:t>
            </a:r>
            <a:r>
              <a:rPr lang="en-US" altLang="en-US" dirty="0">
                <a:solidFill>
                  <a:srgbClr val="FFC000"/>
                </a:solidFill>
              </a:rPr>
              <a:t> </a:t>
            </a:r>
            <a:endParaRPr lang="fa-IR" altLang="en-US" dirty="0" smtClean="0">
              <a:solidFill>
                <a:srgbClr val="FFC000"/>
              </a:solidFill>
            </a:endParaRPr>
          </a:p>
          <a:p>
            <a:pPr algn="just" rtl="0">
              <a:lnSpc>
                <a:spcPct val="90000"/>
              </a:lnSpc>
              <a:defRPr/>
            </a:pPr>
            <a:r>
              <a:rPr lang="en-US" altLang="en-US" b="1" dirty="0">
                <a:solidFill>
                  <a:srgbClr val="FFC000"/>
                </a:solidFill>
              </a:rPr>
              <a:t>CK-3 (CK-MM</a:t>
            </a:r>
            <a:r>
              <a:rPr lang="en-US" altLang="en-US" dirty="0">
                <a:solidFill>
                  <a:srgbClr val="FFC000"/>
                </a:solidFill>
              </a:rPr>
              <a:t>) </a:t>
            </a:r>
            <a:r>
              <a:rPr lang="en-US" altLang="en-US" dirty="0">
                <a:solidFill>
                  <a:schemeClr val="bg1"/>
                </a:solidFill>
              </a:rPr>
              <a:t>is predominant in </a:t>
            </a:r>
            <a:r>
              <a:rPr lang="en-US" altLang="en-US" b="1" dirty="0">
                <a:solidFill>
                  <a:srgbClr val="FFC000"/>
                </a:solidFill>
              </a:rPr>
              <a:t>both heart and skeletal muscle,</a:t>
            </a:r>
            <a:r>
              <a:rPr lang="en-US" altLang="en-US" dirty="0"/>
              <a:t> </a:t>
            </a:r>
            <a:r>
              <a:rPr lang="en-US" altLang="en-US" dirty="0">
                <a:solidFill>
                  <a:schemeClr val="bg1"/>
                </a:solidFill>
              </a:rPr>
              <a:t>but</a:t>
            </a:r>
            <a:r>
              <a:rPr lang="en-US" altLang="en-US" dirty="0"/>
              <a:t> </a:t>
            </a:r>
            <a:r>
              <a:rPr lang="en-US" altLang="en-US" b="1" dirty="0">
                <a:solidFill>
                  <a:srgbClr val="FFC000"/>
                </a:solidFill>
              </a:rPr>
              <a:t>CK-2 (CK-MB)</a:t>
            </a:r>
            <a:r>
              <a:rPr lang="en-US" altLang="en-US" dirty="0">
                <a:solidFill>
                  <a:srgbClr val="FFC000"/>
                </a:solidFill>
              </a:rPr>
              <a:t> is more </a:t>
            </a:r>
            <a:r>
              <a:rPr lang="en-US" altLang="en-US" b="1" dirty="0">
                <a:solidFill>
                  <a:srgbClr val="FFC000"/>
                </a:solidFill>
              </a:rPr>
              <a:t>specific for the myocardium</a:t>
            </a:r>
            <a:r>
              <a:rPr lang="en-US" altLang="en-US" dirty="0">
                <a:solidFill>
                  <a:srgbClr val="FFC000"/>
                </a:solidFill>
              </a:rPr>
              <a:t>. </a:t>
            </a:r>
          </a:p>
          <a:p>
            <a:pPr algn="just" rtl="0">
              <a:lnSpc>
                <a:spcPct val="90000"/>
              </a:lnSpc>
              <a:defRPr/>
            </a:pPr>
            <a:r>
              <a:rPr lang="en-US" altLang="en-US" b="1" dirty="0" smtClean="0">
                <a:solidFill>
                  <a:schemeClr val="bg1"/>
                </a:solidFill>
              </a:rPr>
              <a:t>CK-2 </a:t>
            </a:r>
            <a:r>
              <a:rPr lang="en-US" altLang="en-US" b="1" dirty="0">
                <a:solidFill>
                  <a:schemeClr val="bg1"/>
                </a:solidFill>
              </a:rPr>
              <a:t>increases</a:t>
            </a:r>
            <a:r>
              <a:rPr lang="en-US" altLang="en-US" dirty="0">
                <a:solidFill>
                  <a:schemeClr val="bg1"/>
                </a:solidFill>
              </a:rPr>
              <a:t> in the </a:t>
            </a:r>
            <a:r>
              <a:rPr lang="en-US" altLang="en-US" b="1" dirty="0">
                <a:solidFill>
                  <a:srgbClr val="FFC000"/>
                </a:solidFill>
              </a:rPr>
              <a:t>hypertrophied and diseased human </a:t>
            </a:r>
            <a:r>
              <a:rPr lang="en-US" altLang="en-US" b="1" dirty="0" smtClean="0">
                <a:solidFill>
                  <a:srgbClr val="FFC000"/>
                </a:solidFill>
              </a:rPr>
              <a:t>myocardium</a:t>
            </a:r>
            <a:r>
              <a:rPr lang="fa-IR" altLang="en-US" b="1" dirty="0" smtClean="0">
                <a:solidFill>
                  <a:srgbClr val="FFC000"/>
                </a:solidFill>
              </a:rPr>
              <a:t>.</a:t>
            </a:r>
            <a:endParaRPr lang="en-US" altLang="en-US" b="1" dirty="0" smtClean="0">
              <a:solidFill>
                <a:srgbClr val="FFC000"/>
              </a:solidFill>
            </a:endParaRPr>
          </a:p>
          <a:p>
            <a:pPr algn="just" rtl="0">
              <a:lnSpc>
                <a:spcPct val="90000"/>
              </a:lnSpc>
              <a:defRPr/>
            </a:pPr>
            <a:r>
              <a:rPr lang="en-US" dirty="0">
                <a:solidFill>
                  <a:schemeClr val="bg1"/>
                </a:solidFill>
              </a:rPr>
              <a:t>CK is found in small amounts throughout the body, but it is found in high concentrations only in muscle and brain, although CK from brain virtually never crosses the blood-brain barrier to reach plasma.</a:t>
            </a:r>
            <a:endParaRPr lang="en-US" altLang="en-US" b="1" dirty="0">
              <a:solidFill>
                <a:srgbClr val="FFC000"/>
              </a:solidFill>
            </a:endParaRPr>
          </a:p>
          <a:p>
            <a:pPr algn="just" rtl="0">
              <a:lnSpc>
                <a:spcPct val="90000"/>
              </a:lnSpc>
              <a:defRPr/>
            </a:pPr>
            <a:endParaRPr lang="en-US" altLang="en-US" dirty="0">
              <a:solidFill>
                <a:srgbClr val="FFC000"/>
              </a:solidFill>
            </a:endParaRPr>
          </a:p>
          <a:p>
            <a:pPr algn="just" rtl="0"/>
            <a:endParaRPr lang="fa-IR" dirty="0">
              <a:solidFill>
                <a:schemeClr val="bg1"/>
              </a:solidFill>
            </a:endParaRPr>
          </a:p>
          <a:p>
            <a:pPr algn="just" rtl="0"/>
            <a:endParaRPr lang="fa-IR" dirty="0" smtClean="0">
              <a:solidFill>
                <a:schemeClr val="bg1"/>
              </a:solidFill>
            </a:endParaRPr>
          </a:p>
          <a:p>
            <a:pPr algn="just" rtl="0"/>
            <a:endParaRPr lang="fa-IR" dirty="0">
              <a:solidFill>
                <a:schemeClr val="bg1"/>
              </a:solidFill>
            </a:endParaRPr>
          </a:p>
          <a:p>
            <a:pPr algn="just" rtl="0"/>
            <a:endParaRPr lang="en-US" dirty="0">
              <a:solidFill>
                <a:schemeClr val="bg1"/>
              </a:solidFill>
            </a:endParaRPr>
          </a:p>
        </p:txBody>
      </p:sp>
    </p:spTree>
    <p:extLst>
      <p:ext uri="{BB962C8B-B14F-4D97-AF65-F5344CB8AC3E}">
        <p14:creationId xmlns:p14="http://schemas.microsoft.com/office/powerpoint/2010/main" val="22737955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79512" y="260648"/>
            <a:ext cx="8856984" cy="6480720"/>
          </a:xfrm>
        </p:spPr>
        <p:txBody>
          <a:bodyPr>
            <a:normAutofit lnSpcReduction="10000"/>
          </a:bodyPr>
          <a:lstStyle/>
          <a:p>
            <a:pPr algn="just" rtl="0"/>
            <a:endParaRPr lang="en-US" dirty="0" smtClean="0">
              <a:solidFill>
                <a:schemeClr val="bg1"/>
              </a:solidFill>
            </a:endParaRPr>
          </a:p>
          <a:p>
            <a:pPr algn="just" rtl="0"/>
            <a:r>
              <a:rPr lang="en-US" dirty="0" smtClean="0">
                <a:solidFill>
                  <a:schemeClr val="bg1"/>
                </a:solidFill>
              </a:rPr>
              <a:t>Distinct </a:t>
            </a:r>
            <a:r>
              <a:rPr lang="en-US" dirty="0">
                <a:solidFill>
                  <a:schemeClr val="bg1"/>
                </a:solidFill>
              </a:rPr>
              <a:t>genes encode the M and B subunits, and a third encodes mitochondrial CK. </a:t>
            </a:r>
            <a:r>
              <a:rPr lang="en-US" dirty="0">
                <a:solidFill>
                  <a:srgbClr val="FFC000"/>
                </a:solidFill>
              </a:rPr>
              <a:t>CK-3 (CK-MM) is predominant in both heart and skeletal muscle,</a:t>
            </a:r>
            <a:r>
              <a:rPr lang="en-US" dirty="0">
                <a:solidFill>
                  <a:schemeClr val="bg1"/>
                </a:solidFill>
              </a:rPr>
              <a:t> and CK-1 (CK-BB) is the dominant form in </a:t>
            </a:r>
            <a:r>
              <a:rPr lang="en-US" dirty="0">
                <a:solidFill>
                  <a:srgbClr val="FFC000"/>
                </a:solidFill>
              </a:rPr>
              <a:t>brain and smooth muscle</a:t>
            </a:r>
            <a:r>
              <a:rPr lang="en-US" dirty="0">
                <a:solidFill>
                  <a:schemeClr val="bg1"/>
                </a:solidFill>
              </a:rPr>
              <a:t>. </a:t>
            </a:r>
            <a:r>
              <a:rPr lang="en-US" dirty="0">
                <a:solidFill>
                  <a:srgbClr val="FFC000"/>
                </a:solidFill>
              </a:rPr>
              <a:t>CK-2 (CK-MB) is sometimes called the cardiac isoenzyme</a:t>
            </a:r>
            <a:r>
              <a:rPr lang="en-US" dirty="0">
                <a:solidFill>
                  <a:schemeClr val="bg1"/>
                </a:solidFill>
              </a:rPr>
              <a:t> because 10% to 20% of the total CK activity in myocardium is from CK-MB, whereas in skeletal muscle this percentage ranges from less than 2% to 5%. </a:t>
            </a:r>
            <a:endParaRPr lang="fa-IR" dirty="0" smtClean="0">
              <a:solidFill>
                <a:schemeClr val="bg1"/>
              </a:solidFill>
            </a:endParaRPr>
          </a:p>
          <a:p>
            <a:pPr algn="l" rtl="0">
              <a:defRPr/>
            </a:pPr>
            <a:r>
              <a:rPr lang="en-US" altLang="en-US" sz="2800" dirty="0">
                <a:solidFill>
                  <a:schemeClr val="bg1"/>
                </a:solidFill>
              </a:rPr>
              <a:t>Normal skeletal muscle contains approximately 1% CK-2.</a:t>
            </a:r>
          </a:p>
          <a:p>
            <a:pPr algn="l" rtl="0">
              <a:defRPr/>
            </a:pPr>
            <a:r>
              <a:rPr lang="en-US" altLang="en-US" sz="2800" dirty="0">
                <a:solidFill>
                  <a:schemeClr val="bg1"/>
                </a:solidFill>
              </a:rPr>
              <a:t>Thus distressed skeletal muscle can become like diseased heart muscle in its CK isoenzyme composition, with up to 15% CK-2.</a:t>
            </a:r>
          </a:p>
          <a:p>
            <a:pPr algn="just" rtl="0"/>
            <a:r>
              <a:rPr lang="en-US" dirty="0" smtClean="0">
                <a:solidFill>
                  <a:schemeClr val="bg1"/>
                </a:solidFill>
              </a:rPr>
              <a:t>Its </a:t>
            </a:r>
            <a:r>
              <a:rPr lang="en-US" dirty="0">
                <a:solidFill>
                  <a:schemeClr val="bg1"/>
                </a:solidFill>
              </a:rPr>
              <a:t>distribution is not uniform, with CK-MB percentage greater in the right heart than in the left heart.</a:t>
            </a:r>
          </a:p>
          <a:p>
            <a:pPr algn="just" rtl="0"/>
            <a:r>
              <a:rPr lang="en-US" dirty="0" err="1">
                <a:solidFill>
                  <a:srgbClr val="FFC000"/>
                </a:solidFill>
              </a:rPr>
              <a:t>Creatine</a:t>
            </a:r>
            <a:r>
              <a:rPr lang="en-US" dirty="0">
                <a:solidFill>
                  <a:srgbClr val="FFC000"/>
                </a:solidFill>
              </a:rPr>
              <a:t> kinase MB in serum by is interfered (increases) by doxycycline that causes cardiomyopathy.</a:t>
            </a:r>
          </a:p>
          <a:p>
            <a:pPr algn="just" rtl="0"/>
            <a:endParaRPr lang="en-US" dirty="0">
              <a:solidFill>
                <a:schemeClr val="bg1"/>
              </a:solidFill>
            </a:endParaRPr>
          </a:p>
          <a:p>
            <a:pPr algn="just" rtl="0"/>
            <a:endParaRPr lang="en-US" dirty="0">
              <a:solidFill>
                <a:schemeClr val="bg1"/>
              </a:solidFill>
            </a:endParaRPr>
          </a:p>
        </p:txBody>
      </p:sp>
    </p:spTree>
    <p:extLst>
      <p:ext uri="{BB962C8B-B14F-4D97-AF65-F5344CB8AC3E}">
        <p14:creationId xmlns:p14="http://schemas.microsoft.com/office/powerpoint/2010/main" val="48009479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404664"/>
            <a:ext cx="7772400" cy="850106"/>
          </a:xfrm>
        </p:spPr>
        <p:txBody>
          <a:bodyPr>
            <a:normAutofit fontScale="90000"/>
          </a:bodyPr>
          <a:lstStyle/>
          <a:p>
            <a:r>
              <a:rPr lang="en-US" altLang="en-US" b="1" dirty="0" err="1">
                <a:solidFill>
                  <a:srgbClr val="FFC000"/>
                </a:solidFill>
              </a:rPr>
              <a:t>Creatine</a:t>
            </a:r>
            <a:r>
              <a:rPr lang="en-US" altLang="en-US" b="1" dirty="0">
                <a:solidFill>
                  <a:srgbClr val="FFC000"/>
                </a:solidFill>
              </a:rPr>
              <a:t> kinase-2</a:t>
            </a:r>
            <a:r>
              <a:rPr lang="en-US" altLang="en-US" b="1" dirty="0">
                <a:effectLst>
                  <a:outerShdw blurRad="38100" dist="38100" dir="2700000" algn="tl">
                    <a:srgbClr val="FFFFFF"/>
                  </a:outerShdw>
                </a:effectLst>
              </a:rPr>
              <a:t/>
            </a:r>
            <a:br>
              <a:rPr lang="en-US" altLang="en-US" b="1" dirty="0">
                <a:effectLst>
                  <a:outerShdw blurRad="38100" dist="38100" dir="2700000" algn="tl">
                    <a:srgbClr val="FFFFFF"/>
                  </a:outerShdw>
                </a:effectLst>
              </a:rPr>
            </a:br>
            <a:endParaRPr lang="en-US" dirty="0"/>
          </a:p>
        </p:txBody>
      </p:sp>
      <p:sp>
        <p:nvSpPr>
          <p:cNvPr id="3" name="Content Placeholder 2"/>
          <p:cNvSpPr>
            <a:spLocks noGrp="1"/>
          </p:cNvSpPr>
          <p:nvPr>
            <p:ph sz="quarter" idx="1"/>
          </p:nvPr>
        </p:nvSpPr>
        <p:spPr>
          <a:xfrm>
            <a:off x="179512" y="908720"/>
            <a:ext cx="8507288" cy="5111080"/>
          </a:xfrm>
        </p:spPr>
        <p:txBody>
          <a:bodyPr/>
          <a:lstStyle/>
          <a:p>
            <a:pPr algn="just" rtl="0">
              <a:lnSpc>
                <a:spcPct val="90000"/>
              </a:lnSpc>
              <a:defRPr/>
            </a:pPr>
            <a:r>
              <a:rPr lang="en-US" altLang="en-US" dirty="0">
                <a:solidFill>
                  <a:schemeClr val="bg1"/>
                </a:solidFill>
              </a:rPr>
              <a:t>Although CK-2 was measured first by electrophoresis and enzymatic detection, </a:t>
            </a:r>
          </a:p>
          <a:p>
            <a:pPr algn="just" rtl="0">
              <a:lnSpc>
                <a:spcPct val="90000"/>
              </a:lnSpc>
              <a:defRPr/>
            </a:pPr>
            <a:r>
              <a:rPr lang="en-US" altLang="en-US" dirty="0">
                <a:solidFill>
                  <a:schemeClr val="bg1"/>
                </a:solidFill>
              </a:rPr>
              <a:t>it is commonly measured now by immunoassays that use </a:t>
            </a:r>
            <a:r>
              <a:rPr lang="en-US" altLang="en-US" b="1" dirty="0">
                <a:solidFill>
                  <a:srgbClr val="FFC000"/>
                </a:solidFill>
              </a:rPr>
              <a:t>monoclonal anti-CK-2 antibodies.</a:t>
            </a:r>
          </a:p>
          <a:p>
            <a:pPr algn="just" rtl="0">
              <a:lnSpc>
                <a:spcPct val="90000"/>
              </a:lnSpc>
              <a:defRPr/>
            </a:pPr>
            <a:r>
              <a:rPr lang="en-US" altLang="en-US" dirty="0">
                <a:solidFill>
                  <a:schemeClr val="bg1"/>
                </a:solidFill>
              </a:rPr>
              <a:t>All have detection limits of approximately </a:t>
            </a:r>
            <a:r>
              <a:rPr lang="en-US" altLang="en-US" b="1" dirty="0">
                <a:solidFill>
                  <a:srgbClr val="FFC000"/>
                </a:solidFill>
              </a:rPr>
              <a:t>1 µg/</a:t>
            </a:r>
            <a:r>
              <a:rPr lang="en-US" altLang="en-US" b="1" dirty="0" err="1">
                <a:solidFill>
                  <a:srgbClr val="FFC000"/>
                </a:solidFill>
              </a:rPr>
              <a:t>L,are</a:t>
            </a:r>
            <a:r>
              <a:rPr lang="en-US" altLang="en-US" b="1" dirty="0">
                <a:solidFill>
                  <a:srgbClr val="FFC000"/>
                </a:solidFill>
              </a:rPr>
              <a:t> 100% specific for CK-2</a:t>
            </a:r>
            <a:r>
              <a:rPr lang="en-US" altLang="en-US" dirty="0">
                <a:solidFill>
                  <a:srgbClr val="FFC000"/>
                </a:solidFill>
              </a:rPr>
              <a:t>,</a:t>
            </a:r>
            <a:r>
              <a:rPr lang="en-US" altLang="en-US" dirty="0"/>
              <a:t> </a:t>
            </a:r>
            <a:r>
              <a:rPr lang="en-US" altLang="en-US" dirty="0">
                <a:solidFill>
                  <a:schemeClr val="bg1"/>
                </a:solidFill>
              </a:rPr>
              <a:t>and are remarkably similar in clinical </a:t>
            </a:r>
            <a:r>
              <a:rPr lang="en-US" altLang="en-US" b="1" dirty="0">
                <a:solidFill>
                  <a:srgbClr val="FFC000"/>
                </a:solidFill>
              </a:rPr>
              <a:t>performance in the diagnosis of AMI.</a:t>
            </a:r>
          </a:p>
          <a:p>
            <a:pPr algn="l" rtl="0"/>
            <a:endParaRPr lang="en-US" dirty="0">
              <a:solidFill>
                <a:srgbClr val="FFC000"/>
              </a:solidFill>
            </a:endParaRPr>
          </a:p>
        </p:txBody>
      </p:sp>
    </p:spTree>
    <p:extLst>
      <p:ext uri="{BB962C8B-B14F-4D97-AF65-F5344CB8AC3E}">
        <p14:creationId xmlns:p14="http://schemas.microsoft.com/office/powerpoint/2010/main" val="214046367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23528" y="404664"/>
            <a:ext cx="8363272" cy="5615136"/>
          </a:xfrm>
        </p:spPr>
        <p:txBody>
          <a:bodyPr/>
          <a:lstStyle/>
          <a:p>
            <a:pPr algn="just" rtl="0">
              <a:defRPr/>
            </a:pPr>
            <a:r>
              <a:rPr lang="en-US" altLang="en-US" sz="2400" dirty="0" smtClean="0">
                <a:solidFill>
                  <a:schemeClr val="bg1"/>
                </a:solidFill>
              </a:rPr>
              <a:t>Although CK-2 </a:t>
            </a:r>
            <a:r>
              <a:rPr lang="en-US" altLang="en-US" sz="2400" dirty="0">
                <a:solidFill>
                  <a:schemeClr val="bg1"/>
                </a:solidFill>
              </a:rPr>
              <a:t>(CK-MB) rises quickly in cases of AMI, it usually takes </a:t>
            </a:r>
            <a:r>
              <a:rPr lang="en-US" altLang="en-US" sz="2400" dirty="0">
                <a:solidFill>
                  <a:srgbClr val="FFFF00"/>
                </a:solidFill>
              </a:rPr>
              <a:t>4 to 6 hours</a:t>
            </a:r>
            <a:r>
              <a:rPr lang="en-US" altLang="en-US" sz="2400" dirty="0"/>
              <a:t> </a:t>
            </a:r>
            <a:r>
              <a:rPr lang="en-US" altLang="en-US" sz="2400" dirty="0">
                <a:solidFill>
                  <a:schemeClr val="bg1"/>
                </a:solidFill>
              </a:rPr>
              <a:t>to exceed the upper reference limit. </a:t>
            </a:r>
          </a:p>
          <a:p>
            <a:pPr algn="just" rtl="0">
              <a:defRPr/>
            </a:pPr>
            <a:r>
              <a:rPr lang="en-US" altLang="en-US" sz="2400" dirty="0">
                <a:solidFill>
                  <a:srgbClr val="FFFF00"/>
                </a:solidFill>
              </a:rPr>
              <a:t>Peak</a:t>
            </a:r>
            <a:r>
              <a:rPr lang="en-US" altLang="en-US" sz="2400" dirty="0"/>
              <a:t> </a:t>
            </a:r>
            <a:r>
              <a:rPr lang="en-US" altLang="en-US" sz="2400" dirty="0">
                <a:solidFill>
                  <a:schemeClr val="bg1"/>
                </a:solidFill>
              </a:rPr>
              <a:t>levels occur at approximately </a:t>
            </a:r>
            <a:r>
              <a:rPr lang="en-US" altLang="en-US" sz="2400" dirty="0">
                <a:solidFill>
                  <a:srgbClr val="FFFF00"/>
                </a:solidFill>
              </a:rPr>
              <a:t>24 hours.</a:t>
            </a:r>
            <a:r>
              <a:rPr lang="en-US" altLang="en-US" sz="2400" dirty="0"/>
              <a:t> </a:t>
            </a:r>
            <a:r>
              <a:rPr lang="en-US" altLang="en-US" sz="2400" dirty="0">
                <a:solidFill>
                  <a:srgbClr val="FFFF00"/>
                </a:solidFill>
              </a:rPr>
              <a:t>Return to normal</a:t>
            </a:r>
            <a:r>
              <a:rPr lang="en-US" altLang="en-US" sz="2400" dirty="0"/>
              <a:t> </a:t>
            </a:r>
            <a:r>
              <a:rPr lang="en-US" altLang="en-US" sz="2400" dirty="0">
                <a:solidFill>
                  <a:schemeClr val="bg1"/>
                </a:solidFill>
              </a:rPr>
              <a:t>(baseline) takes </a:t>
            </a:r>
            <a:r>
              <a:rPr lang="en-US" altLang="en-US" sz="2400" dirty="0">
                <a:solidFill>
                  <a:srgbClr val="FFFF00"/>
                </a:solidFill>
              </a:rPr>
              <a:t>48 to 72 hours</a:t>
            </a:r>
            <a:r>
              <a:rPr lang="en-US" altLang="en-US" sz="2400" dirty="0">
                <a:solidFill>
                  <a:schemeClr val="bg1"/>
                </a:solidFill>
              </a:rPr>
              <a:t>. (The half-life of CK-2 is 10 to 12 hours.)</a:t>
            </a:r>
          </a:p>
          <a:p>
            <a:pPr algn="just" rtl="0">
              <a:defRPr/>
            </a:pPr>
            <a:r>
              <a:rPr lang="en-US" altLang="en-US" sz="2400" dirty="0">
                <a:solidFill>
                  <a:schemeClr val="bg1"/>
                </a:solidFill>
              </a:rPr>
              <a:t> Factors that can affect the classic pattern include the size of the infarction, </a:t>
            </a:r>
            <a:r>
              <a:rPr lang="en-US" altLang="en-US" sz="2400" dirty="0" smtClean="0">
                <a:solidFill>
                  <a:schemeClr val="bg1"/>
                </a:solidFill>
              </a:rPr>
              <a:t>CK-2 </a:t>
            </a:r>
            <a:r>
              <a:rPr lang="en-US" altLang="en-US" sz="2400" dirty="0">
                <a:solidFill>
                  <a:schemeClr val="bg1"/>
                </a:solidFill>
              </a:rPr>
              <a:t>composition in the myocardium, concomitant skeletal muscle injury, and reperfusion.</a:t>
            </a:r>
          </a:p>
          <a:p>
            <a:pPr algn="just" rtl="0">
              <a:defRPr/>
            </a:pPr>
            <a:r>
              <a:rPr lang="en-US" altLang="en-US" sz="2400" dirty="0">
                <a:solidFill>
                  <a:schemeClr val="bg1"/>
                </a:solidFill>
              </a:rPr>
              <a:t>Differentiation of increased CK-2 due to the heart or skeletal muscle is sometimes difficult.</a:t>
            </a:r>
          </a:p>
          <a:p>
            <a:pPr algn="just" rtl="0"/>
            <a:endParaRPr lang="en-US" dirty="0"/>
          </a:p>
        </p:txBody>
      </p:sp>
    </p:spTree>
    <p:extLst>
      <p:ext uri="{BB962C8B-B14F-4D97-AF65-F5344CB8AC3E}">
        <p14:creationId xmlns:p14="http://schemas.microsoft.com/office/powerpoint/2010/main" val="192289123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79512" y="188640"/>
            <a:ext cx="8856984" cy="6480720"/>
          </a:xfrm>
        </p:spPr>
        <p:txBody>
          <a:bodyPr/>
          <a:lstStyle/>
          <a:p>
            <a:pPr algn="just" rtl="0"/>
            <a:endParaRPr lang="en-US" dirty="0" smtClean="0">
              <a:solidFill>
                <a:schemeClr val="bg1"/>
              </a:solidFill>
            </a:endParaRPr>
          </a:p>
          <a:p>
            <a:pPr algn="just" rtl="0"/>
            <a:r>
              <a:rPr lang="en-US" dirty="0" smtClean="0">
                <a:solidFill>
                  <a:schemeClr val="bg1"/>
                </a:solidFill>
              </a:rPr>
              <a:t>The </a:t>
            </a:r>
            <a:r>
              <a:rPr lang="en-US" dirty="0">
                <a:solidFill>
                  <a:schemeClr val="bg1"/>
                </a:solidFill>
              </a:rPr>
              <a:t>proportion of CK-MB is much lower in the </a:t>
            </a:r>
            <a:r>
              <a:rPr lang="en-US" dirty="0" smtClean="0">
                <a:solidFill>
                  <a:schemeClr val="bg1"/>
                </a:solidFill>
              </a:rPr>
              <a:t>surrounding </a:t>
            </a:r>
            <a:r>
              <a:rPr lang="en-US" dirty="0">
                <a:solidFill>
                  <a:schemeClr val="bg1"/>
                </a:solidFill>
              </a:rPr>
              <a:t>normal areas of tissue than in infarcted </a:t>
            </a:r>
            <a:r>
              <a:rPr lang="en-US" dirty="0" smtClean="0">
                <a:solidFill>
                  <a:schemeClr val="bg1"/>
                </a:solidFill>
              </a:rPr>
              <a:t>myocardium </a:t>
            </a:r>
            <a:r>
              <a:rPr lang="en-US" dirty="0">
                <a:solidFill>
                  <a:schemeClr val="bg1"/>
                </a:solidFill>
              </a:rPr>
              <a:t>in humans. Increases in serum total </a:t>
            </a:r>
            <a:r>
              <a:rPr lang="en-US" dirty="0" smtClean="0">
                <a:solidFill>
                  <a:schemeClr val="bg1"/>
                </a:solidFill>
              </a:rPr>
              <a:t>CK </a:t>
            </a:r>
            <a:r>
              <a:rPr lang="en-US" dirty="0">
                <a:solidFill>
                  <a:schemeClr val="bg1"/>
                </a:solidFill>
              </a:rPr>
              <a:t>and CK-MB often present a diagnostic challenge to </a:t>
            </a:r>
            <a:r>
              <a:rPr lang="en-US" dirty="0" smtClean="0">
                <a:solidFill>
                  <a:schemeClr val="bg1"/>
                </a:solidFill>
              </a:rPr>
              <a:t>the </a:t>
            </a:r>
            <a:r>
              <a:rPr lang="en-US" dirty="0">
                <a:solidFill>
                  <a:schemeClr val="bg1"/>
                </a:solidFill>
              </a:rPr>
              <a:t>clinician as they are also increased in other conditions. </a:t>
            </a:r>
          </a:p>
          <a:p>
            <a:pPr algn="just" rtl="0"/>
            <a:r>
              <a:rPr lang="en-US" dirty="0">
                <a:solidFill>
                  <a:schemeClr val="bg1"/>
                </a:solidFill>
              </a:rPr>
              <a:t>For example, elevations of serum CK-MB resulting from </a:t>
            </a:r>
            <a:r>
              <a:rPr lang="en-US" dirty="0" smtClean="0">
                <a:solidFill>
                  <a:schemeClr val="bg1"/>
                </a:solidFill>
              </a:rPr>
              <a:t>chronic </a:t>
            </a:r>
            <a:r>
              <a:rPr lang="en-US" dirty="0">
                <a:solidFill>
                  <a:schemeClr val="bg1"/>
                </a:solidFill>
              </a:rPr>
              <a:t>muscle disease occur in (1) </a:t>
            </a:r>
            <a:r>
              <a:rPr lang="en-US" dirty="0">
                <a:solidFill>
                  <a:srgbClr val="FFC000"/>
                </a:solidFill>
              </a:rPr>
              <a:t>muscular dystrophy</a:t>
            </a:r>
            <a:r>
              <a:rPr lang="en-US" dirty="0">
                <a:solidFill>
                  <a:schemeClr val="bg1"/>
                </a:solidFill>
              </a:rPr>
              <a:t>, (2) </a:t>
            </a:r>
            <a:r>
              <a:rPr lang="en-US" dirty="0" smtClean="0">
                <a:solidFill>
                  <a:srgbClr val="FFC000"/>
                </a:solidFill>
              </a:rPr>
              <a:t>end-stage </a:t>
            </a:r>
            <a:r>
              <a:rPr lang="en-US" dirty="0">
                <a:solidFill>
                  <a:srgbClr val="FFC000"/>
                </a:solidFill>
              </a:rPr>
              <a:t>renal disease</a:t>
            </a:r>
            <a:r>
              <a:rPr lang="en-US" dirty="0">
                <a:solidFill>
                  <a:schemeClr val="bg1"/>
                </a:solidFill>
              </a:rPr>
              <a:t>, (3) polymyositis, and (4) healthy </a:t>
            </a:r>
            <a:r>
              <a:rPr lang="en-US" dirty="0" smtClean="0">
                <a:solidFill>
                  <a:schemeClr val="bg1"/>
                </a:solidFill>
              </a:rPr>
              <a:t>subjects </a:t>
            </a:r>
            <a:r>
              <a:rPr lang="en-US" dirty="0">
                <a:solidFill>
                  <a:schemeClr val="bg1"/>
                </a:solidFill>
              </a:rPr>
              <a:t>who undergo </a:t>
            </a:r>
            <a:r>
              <a:rPr lang="en-US" dirty="0">
                <a:solidFill>
                  <a:srgbClr val="FFC000"/>
                </a:solidFill>
              </a:rPr>
              <a:t>extreme exercise or physical activities </a:t>
            </a:r>
            <a:r>
              <a:rPr lang="en-US" dirty="0" smtClean="0">
                <a:solidFill>
                  <a:schemeClr val="bg1"/>
                </a:solidFill>
              </a:rPr>
              <a:t>(</a:t>
            </a:r>
            <a:r>
              <a:rPr lang="en-US" dirty="0">
                <a:solidFill>
                  <a:schemeClr val="bg1"/>
                </a:solidFill>
              </a:rPr>
              <a:t>for example, the increase in </a:t>
            </a:r>
            <a:r>
              <a:rPr lang="en-US" dirty="0">
                <a:solidFill>
                  <a:srgbClr val="FFC000"/>
                </a:solidFill>
              </a:rPr>
              <a:t>serum CK-MB in runners</a:t>
            </a:r>
            <a:r>
              <a:rPr lang="en-US" dirty="0">
                <a:solidFill>
                  <a:schemeClr val="bg1"/>
                </a:solidFill>
              </a:rPr>
              <a:t>). </a:t>
            </a:r>
            <a:r>
              <a:rPr lang="en-US" dirty="0">
                <a:solidFill>
                  <a:srgbClr val="FFFF00"/>
                </a:solidFill>
              </a:rPr>
              <a:t>In </a:t>
            </a:r>
            <a:r>
              <a:rPr lang="en-US" dirty="0" smtClean="0">
                <a:solidFill>
                  <a:srgbClr val="FFFF00"/>
                </a:solidFill>
              </a:rPr>
              <a:t>all </a:t>
            </a:r>
            <a:r>
              <a:rPr lang="en-US" dirty="0">
                <a:solidFill>
                  <a:srgbClr val="FFFF00"/>
                </a:solidFill>
              </a:rPr>
              <a:t>these pathologies, </a:t>
            </a:r>
            <a:r>
              <a:rPr lang="en-US" dirty="0" err="1">
                <a:solidFill>
                  <a:srgbClr val="FFFF00"/>
                </a:solidFill>
              </a:rPr>
              <a:t>cTn</a:t>
            </a:r>
            <a:r>
              <a:rPr lang="en-US" dirty="0">
                <a:solidFill>
                  <a:srgbClr val="FFFF00"/>
                </a:solidFill>
              </a:rPr>
              <a:t> has been shown to be normal when </a:t>
            </a:r>
            <a:r>
              <a:rPr lang="en-US" dirty="0" smtClean="0">
                <a:solidFill>
                  <a:srgbClr val="FFFF00"/>
                </a:solidFill>
              </a:rPr>
              <a:t>the </a:t>
            </a:r>
            <a:r>
              <a:rPr lang="en-US" dirty="0">
                <a:solidFill>
                  <a:srgbClr val="FFFF00"/>
                </a:solidFill>
              </a:rPr>
              <a:t>myocardium is not injured.</a:t>
            </a:r>
          </a:p>
        </p:txBody>
      </p:sp>
    </p:spTree>
    <p:extLst>
      <p:ext uri="{BB962C8B-B14F-4D97-AF65-F5344CB8AC3E}">
        <p14:creationId xmlns:p14="http://schemas.microsoft.com/office/powerpoint/2010/main" val="326040532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79512" y="116632"/>
            <a:ext cx="8784976" cy="6552728"/>
          </a:xfrm>
        </p:spPr>
        <p:txBody>
          <a:bodyPr/>
          <a:lstStyle/>
          <a:p>
            <a:pPr algn="l" rtl="0"/>
            <a:r>
              <a:rPr lang="en-US" altLang="en-US" sz="2800" b="1" dirty="0">
                <a:solidFill>
                  <a:srgbClr val="FFC000"/>
                </a:solidFill>
              </a:rPr>
              <a:t>lactate dehydrogenase </a:t>
            </a:r>
            <a:r>
              <a:rPr lang="en-US" altLang="en-US" sz="2800" b="1" dirty="0" smtClean="0">
                <a:solidFill>
                  <a:srgbClr val="FFC000"/>
                </a:solidFill>
              </a:rPr>
              <a:t>isoenzymes</a:t>
            </a:r>
            <a:endParaRPr lang="fa-IR" altLang="en-US" sz="2800" b="1" dirty="0" smtClean="0">
              <a:solidFill>
                <a:srgbClr val="FFC000"/>
              </a:solidFill>
            </a:endParaRPr>
          </a:p>
          <a:p>
            <a:pPr algn="just" rtl="0">
              <a:lnSpc>
                <a:spcPct val="90000"/>
              </a:lnSpc>
              <a:defRPr/>
            </a:pPr>
            <a:r>
              <a:rPr lang="en-US" altLang="en-US" sz="2400" dirty="0">
                <a:solidFill>
                  <a:schemeClr val="bg1"/>
                </a:solidFill>
              </a:rPr>
              <a:t>LD is localized in the cytoplasm of tissues. </a:t>
            </a:r>
          </a:p>
          <a:p>
            <a:pPr algn="just" rtl="0">
              <a:lnSpc>
                <a:spcPct val="90000"/>
              </a:lnSpc>
              <a:defRPr/>
            </a:pPr>
            <a:r>
              <a:rPr lang="en-US" altLang="en-US" sz="2400" dirty="0">
                <a:solidFill>
                  <a:schemeClr val="bg1"/>
                </a:solidFill>
              </a:rPr>
              <a:t>The</a:t>
            </a:r>
            <a:r>
              <a:rPr lang="en-US" altLang="en-US" sz="2400" dirty="0"/>
              <a:t> </a:t>
            </a:r>
            <a:r>
              <a:rPr lang="en-US" altLang="en-US" sz="2400" b="1" dirty="0">
                <a:solidFill>
                  <a:srgbClr val="FFC000"/>
                </a:solidFill>
              </a:rPr>
              <a:t>highest activities of LD are found in skeletal muscle, liver, heart, kidney, and red blood cells.</a:t>
            </a:r>
            <a:r>
              <a:rPr lang="en-US" altLang="en-US" sz="2400" dirty="0">
                <a:solidFill>
                  <a:srgbClr val="FFC000"/>
                </a:solidFill>
              </a:rPr>
              <a:t> </a:t>
            </a:r>
          </a:p>
          <a:p>
            <a:pPr algn="just" rtl="0">
              <a:lnSpc>
                <a:spcPct val="90000"/>
              </a:lnSpc>
              <a:defRPr/>
            </a:pPr>
            <a:r>
              <a:rPr lang="en-US" altLang="en-US" sz="2400" dirty="0">
                <a:solidFill>
                  <a:schemeClr val="bg1"/>
                </a:solidFill>
              </a:rPr>
              <a:t>At least five isoenzymes exist, composed of four subunit peptides of two distinct types, designated </a:t>
            </a:r>
            <a:r>
              <a:rPr lang="en-US" altLang="en-US" sz="2400" b="1" dirty="0">
                <a:solidFill>
                  <a:srgbClr val="FFC000"/>
                </a:solidFill>
              </a:rPr>
              <a:t>M (for muscle) and H (for heart).</a:t>
            </a:r>
            <a:r>
              <a:rPr lang="en-US" altLang="en-US" sz="2400" dirty="0">
                <a:solidFill>
                  <a:srgbClr val="FFC000"/>
                </a:solidFill>
              </a:rPr>
              <a:t> </a:t>
            </a:r>
          </a:p>
          <a:p>
            <a:pPr algn="just" rtl="0">
              <a:lnSpc>
                <a:spcPct val="90000"/>
              </a:lnSpc>
              <a:defRPr/>
            </a:pPr>
            <a:r>
              <a:rPr lang="en-US" altLang="en-US" sz="2400" dirty="0">
                <a:solidFill>
                  <a:schemeClr val="bg1"/>
                </a:solidFill>
              </a:rPr>
              <a:t>LD-1 (H4) moves the fastest toward the anode, whereas LD-5 (M4) is closest to the cathode on an electrophoretic gel. </a:t>
            </a:r>
          </a:p>
          <a:p>
            <a:pPr algn="just" rtl="0">
              <a:defRPr/>
            </a:pPr>
            <a:r>
              <a:rPr lang="en-US" altLang="en-US" dirty="0">
                <a:solidFill>
                  <a:srgbClr val="FFC000"/>
                </a:solidFill>
              </a:rPr>
              <a:t>LD-1</a:t>
            </a:r>
            <a:r>
              <a:rPr lang="en-US" altLang="en-US" dirty="0">
                <a:solidFill>
                  <a:srgbClr val="FFFF00"/>
                </a:solidFill>
              </a:rPr>
              <a:t> </a:t>
            </a:r>
            <a:r>
              <a:rPr lang="en-US" altLang="en-US" dirty="0">
                <a:solidFill>
                  <a:schemeClr val="bg1"/>
                </a:solidFill>
              </a:rPr>
              <a:t>is found in the </a:t>
            </a:r>
            <a:r>
              <a:rPr lang="en-US" altLang="en-US" dirty="0">
                <a:solidFill>
                  <a:srgbClr val="FFC000"/>
                </a:solidFill>
              </a:rPr>
              <a:t>highest concentrations in the heart, kidney (cortex), and red blood cells. </a:t>
            </a:r>
          </a:p>
          <a:p>
            <a:pPr algn="just" rtl="0">
              <a:defRPr/>
            </a:pPr>
            <a:r>
              <a:rPr lang="en-US" altLang="en-US" b="1" dirty="0">
                <a:solidFill>
                  <a:srgbClr val="FFC000"/>
                </a:solidFill>
              </a:rPr>
              <a:t>LD-5</a:t>
            </a:r>
            <a:r>
              <a:rPr lang="en-US" altLang="en-US" dirty="0"/>
              <a:t> </a:t>
            </a:r>
            <a:r>
              <a:rPr lang="en-US" altLang="en-US" dirty="0">
                <a:solidFill>
                  <a:schemeClr val="bg1"/>
                </a:solidFill>
              </a:rPr>
              <a:t>is found in the highest concentrations in the </a:t>
            </a:r>
            <a:r>
              <a:rPr lang="en-US" altLang="en-US" b="1" dirty="0">
                <a:solidFill>
                  <a:srgbClr val="FFC000"/>
                </a:solidFill>
              </a:rPr>
              <a:t>liver and skeletal muscle</a:t>
            </a:r>
            <a:r>
              <a:rPr lang="en-US" altLang="en-US" dirty="0">
                <a:solidFill>
                  <a:srgbClr val="FFC000"/>
                </a:solidFill>
              </a:rPr>
              <a:t>. </a:t>
            </a:r>
          </a:p>
          <a:p>
            <a:pPr algn="just" rtl="0">
              <a:defRPr/>
            </a:pPr>
            <a:r>
              <a:rPr lang="en-US" altLang="en-US" dirty="0">
                <a:solidFill>
                  <a:schemeClr val="bg1"/>
                </a:solidFill>
              </a:rPr>
              <a:t>The hybrid LD isoenzymes </a:t>
            </a:r>
            <a:r>
              <a:rPr lang="en-US" altLang="en-US" b="1" dirty="0">
                <a:solidFill>
                  <a:srgbClr val="FFC000"/>
                </a:solidFill>
              </a:rPr>
              <a:t>LD-2 (H3M), LD-3 (H2M2), and LD-4 </a:t>
            </a:r>
            <a:r>
              <a:rPr lang="en-US" altLang="en-US" dirty="0">
                <a:solidFill>
                  <a:schemeClr val="bg1"/>
                </a:solidFill>
              </a:rPr>
              <a:t>(HM3) also are found in the </a:t>
            </a:r>
            <a:r>
              <a:rPr lang="en-US" altLang="en-US" dirty="0">
                <a:solidFill>
                  <a:srgbClr val="FFC000"/>
                </a:solidFill>
              </a:rPr>
              <a:t>heart, kidneys, RBCs, </a:t>
            </a:r>
            <a:r>
              <a:rPr lang="en-US" altLang="en-US" dirty="0">
                <a:solidFill>
                  <a:schemeClr val="bg1"/>
                </a:solidFill>
              </a:rPr>
              <a:t>and several other </a:t>
            </a:r>
            <a:r>
              <a:rPr lang="en-US" altLang="en-US" dirty="0" smtClean="0">
                <a:solidFill>
                  <a:schemeClr val="bg1"/>
                </a:solidFill>
              </a:rPr>
              <a:t>tissues</a:t>
            </a:r>
            <a:r>
              <a:rPr lang="fa-IR" altLang="en-US" dirty="0" smtClean="0">
                <a:solidFill>
                  <a:schemeClr val="bg1"/>
                </a:solidFill>
              </a:rPr>
              <a:t>.</a:t>
            </a:r>
            <a:endParaRPr lang="en-US" altLang="en-US" dirty="0">
              <a:solidFill>
                <a:schemeClr val="bg1"/>
              </a:solidFill>
            </a:endParaRPr>
          </a:p>
          <a:p>
            <a:pPr algn="just" rtl="0"/>
            <a:endParaRPr lang="en-US" dirty="0">
              <a:solidFill>
                <a:schemeClr val="bg1"/>
              </a:solidFill>
            </a:endParaRPr>
          </a:p>
        </p:txBody>
      </p:sp>
    </p:spTree>
    <p:extLst>
      <p:ext uri="{BB962C8B-B14F-4D97-AF65-F5344CB8AC3E}">
        <p14:creationId xmlns:p14="http://schemas.microsoft.com/office/powerpoint/2010/main" val="299645681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188640"/>
            <a:ext cx="7772400" cy="5831160"/>
          </a:xfrm>
        </p:spPr>
        <p:txBody>
          <a:bodyPr/>
          <a:lstStyle/>
          <a:p>
            <a:endParaRPr lang="en-US" dirty="0"/>
          </a:p>
        </p:txBody>
      </p:sp>
      <p:sp>
        <p:nvSpPr>
          <p:cNvPr id="4" name="Rectangle 3"/>
          <p:cNvSpPr/>
          <p:nvPr/>
        </p:nvSpPr>
        <p:spPr>
          <a:xfrm>
            <a:off x="1187624" y="620688"/>
            <a:ext cx="7416824" cy="4031873"/>
          </a:xfrm>
          <a:prstGeom prst="rect">
            <a:avLst/>
          </a:prstGeom>
        </p:spPr>
        <p:txBody>
          <a:bodyPr wrap="square">
            <a:spAutoFit/>
          </a:bodyPr>
          <a:lstStyle/>
          <a:p>
            <a:pPr algn="just" rtl="0">
              <a:defRPr/>
            </a:pPr>
            <a:r>
              <a:rPr lang="en-US" altLang="en-US" sz="3200" dirty="0">
                <a:solidFill>
                  <a:srgbClr val="FFC000"/>
                </a:solidFill>
              </a:rPr>
              <a:t>Because LD is not a tissue-specific enzyme, serum total LD is increased in a wide variety of diseases, including heart </a:t>
            </a:r>
            <a:r>
              <a:rPr lang="en-US" altLang="en-US" sz="3200" dirty="0" smtClean="0">
                <a:solidFill>
                  <a:srgbClr val="FFC000"/>
                </a:solidFill>
              </a:rPr>
              <a:t>disease</a:t>
            </a:r>
            <a:r>
              <a:rPr lang="fa-IR" altLang="en-US" sz="3200" dirty="0" smtClean="0">
                <a:solidFill>
                  <a:schemeClr val="bg1"/>
                </a:solidFill>
              </a:rPr>
              <a:t>.</a:t>
            </a:r>
          </a:p>
          <a:p>
            <a:pPr algn="just" rtl="0">
              <a:defRPr/>
            </a:pPr>
            <a:r>
              <a:rPr lang="en-US" altLang="en-US" sz="3200" dirty="0">
                <a:solidFill>
                  <a:schemeClr val="bg1"/>
                </a:solidFill>
              </a:rPr>
              <a:t>The use of LD and LD isoenzymes for detection of AMI is declining rapidly. </a:t>
            </a:r>
          </a:p>
          <a:p>
            <a:pPr algn="just" rtl="0">
              <a:defRPr/>
            </a:pPr>
            <a:r>
              <a:rPr lang="en-US" altLang="en-US" sz="3200" dirty="0">
                <a:solidFill>
                  <a:schemeClr val="bg1"/>
                </a:solidFill>
              </a:rPr>
              <a:t>Likely few, if any, laboratories will continue to offer these tests to detect AMI.</a:t>
            </a:r>
          </a:p>
          <a:p>
            <a:pPr algn="just" rtl="0">
              <a:defRPr/>
            </a:pPr>
            <a:endParaRPr lang="en-US" altLang="en-US" sz="3200" dirty="0">
              <a:solidFill>
                <a:schemeClr val="bg1"/>
              </a:solidFill>
            </a:endParaRPr>
          </a:p>
        </p:txBody>
      </p:sp>
    </p:spTree>
    <p:extLst>
      <p:ext uri="{BB962C8B-B14F-4D97-AF65-F5344CB8AC3E}">
        <p14:creationId xmlns:p14="http://schemas.microsoft.com/office/powerpoint/2010/main" val="2849975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107504" y="404664"/>
            <a:ext cx="8579296" cy="6048672"/>
          </a:xfrm>
        </p:spPr>
        <p:txBody>
          <a:bodyPr>
            <a:normAutofit/>
          </a:bodyPr>
          <a:lstStyle/>
          <a:p>
            <a:pPr algn="just" rtl="0"/>
            <a:endParaRPr lang="en-US" dirty="0" smtClean="0">
              <a:solidFill>
                <a:schemeClr val="bg1"/>
              </a:solidFill>
            </a:endParaRPr>
          </a:p>
          <a:p>
            <a:pPr algn="just" rtl="0"/>
            <a:r>
              <a:rPr lang="en-US" dirty="0" smtClean="0">
                <a:solidFill>
                  <a:schemeClr val="bg1"/>
                </a:solidFill>
              </a:rPr>
              <a:t>Because </a:t>
            </a:r>
            <a:r>
              <a:rPr lang="en-US" dirty="0">
                <a:solidFill>
                  <a:schemeClr val="bg1"/>
                </a:solidFill>
              </a:rPr>
              <a:t>the serum assays for both ALT and AST required vitamin </a:t>
            </a:r>
            <a:r>
              <a:rPr lang="en-US" dirty="0" smtClean="0">
                <a:solidFill>
                  <a:schemeClr val="bg1"/>
                </a:solidFill>
              </a:rPr>
              <a:t>B6</a:t>
            </a:r>
            <a:r>
              <a:rPr lang="fa-IR" dirty="0" smtClean="0">
                <a:solidFill>
                  <a:schemeClr val="bg1"/>
                </a:solidFill>
              </a:rPr>
              <a:t> </a:t>
            </a:r>
            <a:r>
              <a:rPr lang="en-US" dirty="0" smtClean="0">
                <a:solidFill>
                  <a:schemeClr val="bg1"/>
                </a:solidFill>
              </a:rPr>
              <a:t>supplied </a:t>
            </a:r>
            <a:r>
              <a:rPr lang="en-US" dirty="0">
                <a:solidFill>
                  <a:schemeClr val="bg1"/>
                </a:solidFill>
              </a:rPr>
              <a:t>by the patient’s serum, and the patient, an alcoholic, was vitamin </a:t>
            </a:r>
            <a:r>
              <a:rPr lang="en-US" dirty="0" smtClean="0">
                <a:solidFill>
                  <a:schemeClr val="bg1"/>
                </a:solidFill>
              </a:rPr>
              <a:t>B6 deficient </a:t>
            </a:r>
            <a:r>
              <a:rPr lang="en-US" dirty="0">
                <a:solidFill>
                  <a:schemeClr val="bg1"/>
                </a:solidFill>
              </a:rPr>
              <a:t>(common in alcoholics), the assays for both enzymes showed </a:t>
            </a:r>
            <a:r>
              <a:rPr lang="en-US" dirty="0" smtClean="0">
                <a:solidFill>
                  <a:schemeClr val="bg1"/>
                </a:solidFill>
              </a:rPr>
              <a:t>normal </a:t>
            </a:r>
            <a:r>
              <a:rPr lang="en-US" dirty="0">
                <a:solidFill>
                  <a:schemeClr val="bg1"/>
                </a:solidFill>
              </a:rPr>
              <a:t>to low levels caused by the absence of vitamin B6. Upon </a:t>
            </a:r>
            <a:r>
              <a:rPr lang="en-US" dirty="0" smtClean="0">
                <a:solidFill>
                  <a:schemeClr val="bg1"/>
                </a:solidFill>
              </a:rPr>
              <a:t>therapeutic </a:t>
            </a:r>
            <a:r>
              <a:rPr lang="en-US" dirty="0">
                <a:solidFill>
                  <a:schemeClr val="bg1"/>
                </a:solidFill>
              </a:rPr>
              <a:t>intervention, when vitamins were administered, sufficient serum levels </a:t>
            </a:r>
            <a:r>
              <a:rPr lang="en-US" dirty="0" smtClean="0">
                <a:solidFill>
                  <a:schemeClr val="bg1"/>
                </a:solidFill>
              </a:rPr>
              <a:t>of </a:t>
            </a:r>
            <a:r>
              <a:rPr lang="en-US" dirty="0">
                <a:solidFill>
                  <a:schemeClr val="bg1"/>
                </a:solidFill>
              </a:rPr>
              <a:t>vitamin </a:t>
            </a:r>
            <a:r>
              <a:rPr lang="en-US" dirty="0" smtClean="0">
                <a:solidFill>
                  <a:schemeClr val="bg1"/>
                </a:solidFill>
              </a:rPr>
              <a:t>B6</a:t>
            </a:r>
            <a:r>
              <a:rPr lang="fa-IR" dirty="0" smtClean="0">
                <a:solidFill>
                  <a:schemeClr val="bg1"/>
                </a:solidFill>
              </a:rPr>
              <a:t> </a:t>
            </a:r>
            <a:r>
              <a:rPr lang="en-US" dirty="0" smtClean="0">
                <a:solidFill>
                  <a:schemeClr val="bg1"/>
                </a:solidFill>
              </a:rPr>
              <a:t>were </a:t>
            </a:r>
            <a:r>
              <a:rPr lang="en-US" dirty="0">
                <a:solidFill>
                  <a:schemeClr val="bg1"/>
                </a:solidFill>
              </a:rPr>
              <a:t>present to allow full enzyme activities. This clinical </a:t>
            </a:r>
            <a:r>
              <a:rPr lang="en-US" dirty="0" smtClean="0">
                <a:solidFill>
                  <a:schemeClr val="bg1"/>
                </a:solidFill>
              </a:rPr>
              <a:t>history </a:t>
            </a:r>
            <a:r>
              <a:rPr lang="en-US" dirty="0">
                <a:solidFill>
                  <a:schemeClr val="bg1"/>
                </a:solidFill>
              </a:rPr>
              <a:t>illustrates the central role of pyridoxal phosphate in enzyme </a:t>
            </a:r>
            <a:r>
              <a:rPr lang="en-US" dirty="0" smtClean="0">
                <a:solidFill>
                  <a:schemeClr val="bg1"/>
                </a:solidFill>
              </a:rPr>
              <a:t>catalysis </a:t>
            </a:r>
            <a:r>
              <a:rPr lang="en-US" dirty="0">
                <a:solidFill>
                  <a:schemeClr val="bg1"/>
                </a:solidFill>
              </a:rPr>
              <a:t>by AST and ALT, and the importance of understanding the chemical </a:t>
            </a:r>
            <a:r>
              <a:rPr lang="en-US" dirty="0" smtClean="0">
                <a:solidFill>
                  <a:schemeClr val="bg1"/>
                </a:solidFill>
              </a:rPr>
              <a:t>basis </a:t>
            </a:r>
            <a:r>
              <a:rPr lang="en-US" dirty="0">
                <a:solidFill>
                  <a:schemeClr val="bg1"/>
                </a:solidFill>
              </a:rPr>
              <a:t>for enzyme </a:t>
            </a:r>
            <a:r>
              <a:rPr lang="en-US" dirty="0" smtClean="0">
                <a:solidFill>
                  <a:schemeClr val="bg1"/>
                </a:solidFill>
              </a:rPr>
              <a:t>assays.</a:t>
            </a:r>
            <a:endParaRPr lang="en-US" dirty="0">
              <a:solidFill>
                <a:schemeClr val="bg1"/>
              </a:solidFill>
            </a:endParaRPr>
          </a:p>
        </p:txBody>
      </p:sp>
    </p:spTree>
    <p:extLst>
      <p:ext uri="{BB962C8B-B14F-4D97-AF65-F5344CB8AC3E}">
        <p14:creationId xmlns:p14="http://schemas.microsoft.com/office/powerpoint/2010/main" val="308749404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79512" y="188640"/>
            <a:ext cx="8784976" cy="6480720"/>
          </a:xfrm>
        </p:spPr>
        <p:txBody>
          <a:bodyPr/>
          <a:lstStyle/>
          <a:p>
            <a:pPr algn="l" rtl="0">
              <a:defRPr/>
            </a:pPr>
            <a:r>
              <a:rPr lang="en-US" altLang="en-US" sz="3200" dirty="0">
                <a:solidFill>
                  <a:schemeClr val="bg1"/>
                </a:solidFill>
              </a:rPr>
              <a:t>For patients having an AMI, serum total LD values become elevated at </a:t>
            </a:r>
            <a:r>
              <a:rPr lang="en-US" altLang="en-US" sz="3200" dirty="0">
                <a:solidFill>
                  <a:srgbClr val="FFC000"/>
                </a:solidFill>
              </a:rPr>
              <a:t>12 to 18 hours </a:t>
            </a:r>
            <a:r>
              <a:rPr lang="en-US" altLang="en-US" sz="3200" dirty="0">
                <a:solidFill>
                  <a:schemeClr val="bg1"/>
                </a:solidFill>
              </a:rPr>
              <a:t>after the onset of symptoms, </a:t>
            </a:r>
            <a:r>
              <a:rPr lang="en-US" altLang="en-US" sz="3200" dirty="0" smtClean="0">
                <a:solidFill>
                  <a:schemeClr val="bg1"/>
                </a:solidFill>
              </a:rPr>
              <a:t>peak </a:t>
            </a:r>
            <a:r>
              <a:rPr lang="en-US" altLang="en-US" sz="3200" dirty="0">
                <a:solidFill>
                  <a:schemeClr val="bg1"/>
                </a:solidFill>
              </a:rPr>
              <a:t>at </a:t>
            </a:r>
            <a:r>
              <a:rPr lang="en-US" altLang="en-US" sz="3200" dirty="0">
                <a:solidFill>
                  <a:srgbClr val="FFC000"/>
                </a:solidFill>
              </a:rPr>
              <a:t>48 to 72 hours</a:t>
            </a:r>
            <a:r>
              <a:rPr lang="en-US" altLang="en-US" sz="3200" dirty="0">
                <a:solidFill>
                  <a:schemeClr val="bg1"/>
                </a:solidFill>
              </a:rPr>
              <a:t>, and return to below the upper reference limit after </a:t>
            </a:r>
            <a:r>
              <a:rPr lang="en-US" altLang="en-US" sz="3200" dirty="0">
                <a:solidFill>
                  <a:srgbClr val="FFC000"/>
                </a:solidFill>
              </a:rPr>
              <a:t>6 to 10 days.</a:t>
            </a:r>
          </a:p>
          <a:p>
            <a:pPr algn="l" rtl="0">
              <a:defRPr/>
            </a:pPr>
            <a:r>
              <a:rPr lang="en-US" altLang="en-US" sz="3200" dirty="0"/>
              <a:t> </a:t>
            </a:r>
            <a:r>
              <a:rPr lang="en-US" altLang="en-US" sz="3200" dirty="0">
                <a:solidFill>
                  <a:srgbClr val="FFC000"/>
                </a:solidFill>
              </a:rPr>
              <a:t>LD-l</a:t>
            </a:r>
            <a:r>
              <a:rPr lang="en-US" altLang="en-US" sz="3200" dirty="0"/>
              <a:t> </a:t>
            </a:r>
            <a:r>
              <a:rPr lang="en-US" altLang="en-US" sz="3200" dirty="0">
                <a:solidFill>
                  <a:schemeClr val="bg1"/>
                </a:solidFill>
              </a:rPr>
              <a:t>(the isoenzyme enriched in the heart) rises within</a:t>
            </a:r>
            <a:r>
              <a:rPr lang="en-US" altLang="en-US" sz="3200" dirty="0"/>
              <a:t> </a:t>
            </a:r>
            <a:r>
              <a:rPr lang="en-US" altLang="en-US" sz="3200" dirty="0">
                <a:solidFill>
                  <a:srgbClr val="FFC000"/>
                </a:solidFill>
              </a:rPr>
              <a:t>10 to 12 hours, peaks at 72 to 144 hours</a:t>
            </a:r>
            <a:r>
              <a:rPr lang="en-US" altLang="en-US" sz="3200" dirty="0">
                <a:solidFill>
                  <a:schemeClr val="bg1"/>
                </a:solidFill>
              </a:rPr>
              <a:t>, and </a:t>
            </a:r>
            <a:r>
              <a:rPr lang="en-US" altLang="en-US" sz="3200" dirty="0">
                <a:solidFill>
                  <a:srgbClr val="FFC000"/>
                </a:solidFill>
              </a:rPr>
              <a:t>returns to normal </a:t>
            </a:r>
            <a:r>
              <a:rPr lang="en-US" altLang="en-US" sz="3200" dirty="0">
                <a:solidFill>
                  <a:schemeClr val="bg1"/>
                </a:solidFill>
              </a:rPr>
              <a:t>approximately</a:t>
            </a:r>
            <a:r>
              <a:rPr lang="en-US" altLang="en-US" sz="3200" dirty="0"/>
              <a:t> </a:t>
            </a:r>
            <a:r>
              <a:rPr lang="en-US" altLang="en-US" sz="3200" dirty="0">
                <a:solidFill>
                  <a:srgbClr val="FFC000"/>
                </a:solidFill>
              </a:rPr>
              <a:t>10 days </a:t>
            </a:r>
            <a:r>
              <a:rPr lang="en-US" altLang="en-US" sz="3200" dirty="0">
                <a:solidFill>
                  <a:schemeClr val="bg1"/>
                </a:solidFill>
              </a:rPr>
              <a:t>after AMI, paralleling total LD. </a:t>
            </a:r>
          </a:p>
          <a:p>
            <a:pPr algn="l" rtl="0">
              <a:defRPr/>
            </a:pPr>
            <a:r>
              <a:rPr lang="en-US" altLang="en-US" sz="3200" dirty="0">
                <a:solidFill>
                  <a:schemeClr val="bg1"/>
                </a:solidFill>
              </a:rPr>
              <a:t>Because of its prolonged half-life, LD-l is a clinically sensitive </a:t>
            </a:r>
            <a:r>
              <a:rPr lang="en-US" altLang="en-US" sz="3200" dirty="0">
                <a:solidFill>
                  <a:srgbClr val="FFC000"/>
                </a:solidFill>
              </a:rPr>
              <a:t>(90%) </a:t>
            </a:r>
            <a:r>
              <a:rPr lang="en-US" altLang="en-US" sz="3200" dirty="0">
                <a:solidFill>
                  <a:schemeClr val="bg1"/>
                </a:solidFill>
              </a:rPr>
              <a:t>marker for infarction when it is used more </a:t>
            </a:r>
            <a:r>
              <a:rPr lang="en-US" altLang="en-US" sz="3200" dirty="0">
                <a:solidFill>
                  <a:srgbClr val="FFC000"/>
                </a:solidFill>
              </a:rPr>
              <a:t>than 24 hours after </a:t>
            </a:r>
            <a:r>
              <a:rPr lang="en-US" altLang="en-US" sz="3200" dirty="0">
                <a:solidFill>
                  <a:schemeClr val="bg1"/>
                </a:solidFill>
              </a:rPr>
              <a:t>the occurrence of an </a:t>
            </a:r>
            <a:r>
              <a:rPr lang="en-US" altLang="en-US" sz="3200" dirty="0" smtClean="0">
                <a:solidFill>
                  <a:srgbClr val="FFC000"/>
                </a:solidFill>
              </a:rPr>
              <a:t>AMI</a:t>
            </a:r>
            <a:r>
              <a:rPr lang="fa-IR" altLang="en-US" sz="3200" dirty="0" smtClean="0">
                <a:solidFill>
                  <a:srgbClr val="FFC000"/>
                </a:solidFill>
              </a:rPr>
              <a:t>.</a:t>
            </a:r>
            <a:endParaRPr lang="en-US" altLang="en-US" sz="3200" dirty="0">
              <a:solidFill>
                <a:srgbClr val="FFC000"/>
              </a:solidFill>
            </a:endParaRPr>
          </a:p>
          <a:p>
            <a:pPr algn="l" rtl="0"/>
            <a:endParaRPr lang="en-US" dirty="0">
              <a:solidFill>
                <a:schemeClr val="bg1"/>
              </a:solidFill>
            </a:endParaRPr>
          </a:p>
        </p:txBody>
      </p:sp>
    </p:spTree>
    <p:extLst>
      <p:ext uri="{BB962C8B-B14F-4D97-AF65-F5344CB8AC3E}">
        <p14:creationId xmlns:p14="http://schemas.microsoft.com/office/powerpoint/2010/main" val="180132418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79512" y="260648"/>
            <a:ext cx="8784976" cy="6480720"/>
          </a:xfrm>
        </p:spPr>
        <p:txBody>
          <a:bodyPr>
            <a:normAutofit/>
          </a:bodyPr>
          <a:lstStyle/>
          <a:p>
            <a:pPr algn="just" rtl="0">
              <a:lnSpc>
                <a:spcPct val="90000"/>
              </a:lnSpc>
              <a:defRPr/>
            </a:pPr>
            <a:r>
              <a:rPr lang="en-US" altLang="en-US" sz="2800" dirty="0">
                <a:solidFill>
                  <a:schemeClr val="bg1"/>
                </a:solidFill>
              </a:rPr>
              <a:t>As with CK-2 in skeletal muscle, the heart-specific LD-1 isoenzyme </a:t>
            </a:r>
            <a:r>
              <a:rPr lang="en-US" altLang="en-US" sz="2800" dirty="0" smtClean="0">
                <a:solidFill>
                  <a:schemeClr val="bg1"/>
                </a:solidFill>
              </a:rPr>
              <a:t>in skeletal </a:t>
            </a:r>
            <a:r>
              <a:rPr lang="en-US" altLang="en-US" sz="2800" dirty="0">
                <a:solidFill>
                  <a:schemeClr val="bg1"/>
                </a:solidFill>
              </a:rPr>
              <a:t>muscle can </a:t>
            </a:r>
            <a:r>
              <a:rPr lang="en-US" altLang="en-US" sz="2800" b="1" dirty="0">
                <a:solidFill>
                  <a:srgbClr val="FFC000"/>
                </a:solidFill>
              </a:rPr>
              <a:t>increase twofold (from 10% to 20% of total LD activity) during a 9-week period of exercise training, </a:t>
            </a:r>
            <a:r>
              <a:rPr lang="fa-IR" altLang="en-US" sz="2800" b="1" dirty="0" smtClean="0">
                <a:solidFill>
                  <a:srgbClr val="FFC000"/>
                </a:solidFill>
              </a:rPr>
              <a:t> </a:t>
            </a:r>
            <a:r>
              <a:rPr lang="en-US" altLang="en-US" sz="2800" b="1" dirty="0" smtClean="0">
                <a:solidFill>
                  <a:srgbClr val="FFC000"/>
                </a:solidFill>
              </a:rPr>
              <a:t>with </a:t>
            </a:r>
            <a:r>
              <a:rPr lang="en-US" altLang="en-US" sz="2800" b="1" dirty="0">
                <a:solidFill>
                  <a:srgbClr val="FFC000"/>
                </a:solidFill>
              </a:rPr>
              <a:t>parallel decreases in LD-5.</a:t>
            </a:r>
          </a:p>
          <a:p>
            <a:pPr algn="just" rtl="0">
              <a:lnSpc>
                <a:spcPct val="90000"/>
              </a:lnSpc>
              <a:defRPr/>
            </a:pPr>
            <a:r>
              <a:rPr lang="en-US" altLang="en-US" sz="2800" dirty="0">
                <a:solidFill>
                  <a:schemeClr val="bg1"/>
                </a:solidFill>
              </a:rPr>
              <a:t>Thus individuals must be aware that after exercise, increases  in serum total LD, </a:t>
            </a:r>
            <a:r>
              <a:rPr lang="en-US" altLang="en-US" sz="2800" dirty="0" smtClean="0">
                <a:solidFill>
                  <a:schemeClr val="bg1"/>
                </a:solidFill>
              </a:rPr>
              <a:t>especially </a:t>
            </a:r>
            <a:r>
              <a:rPr lang="en-US" altLang="en-US" sz="2800" b="1" dirty="0">
                <a:solidFill>
                  <a:srgbClr val="FFC000"/>
                </a:solidFill>
              </a:rPr>
              <a:t>in LD-1 and a "flipped" ratio of LD-1 to LD-2 (&gt;=1.0</a:t>
            </a:r>
            <a:r>
              <a:rPr lang="en-US" altLang="en-US" sz="2800" b="1" dirty="0" smtClean="0">
                <a:solidFill>
                  <a:srgbClr val="FFC000"/>
                </a:solidFill>
              </a:rPr>
              <a:t>), can </a:t>
            </a:r>
            <a:r>
              <a:rPr lang="en-US" altLang="en-US" sz="2800" b="1" dirty="0">
                <a:solidFill>
                  <a:srgbClr val="FFC000"/>
                </a:solidFill>
              </a:rPr>
              <a:t>arise from skeletal muscle, as opposed to the myocardium</a:t>
            </a:r>
            <a:r>
              <a:rPr lang="en-US" altLang="en-US" sz="2800" b="1" dirty="0" smtClean="0">
                <a:solidFill>
                  <a:srgbClr val="FFC000"/>
                </a:solidFill>
              </a:rPr>
              <a:t>.</a:t>
            </a:r>
            <a:endParaRPr lang="fa-IR" altLang="en-US" sz="2800" b="1" dirty="0" smtClean="0">
              <a:solidFill>
                <a:srgbClr val="FFC000"/>
              </a:solidFill>
            </a:endParaRPr>
          </a:p>
          <a:p>
            <a:pPr algn="just" rtl="0">
              <a:defRPr/>
            </a:pPr>
            <a:r>
              <a:rPr lang="en-US" altLang="en-US" sz="2800" dirty="0">
                <a:solidFill>
                  <a:schemeClr val="bg1"/>
                </a:solidFill>
              </a:rPr>
              <a:t>The LD-l increase over LD- 2 in serum after AMI (the so-called </a:t>
            </a:r>
            <a:r>
              <a:rPr lang="en-US" altLang="en-US" sz="3600" b="1" dirty="0">
                <a:solidFill>
                  <a:srgbClr val="FFC000"/>
                </a:solidFill>
              </a:rPr>
              <a:t>flipped</a:t>
            </a:r>
            <a:r>
              <a:rPr lang="en-US" altLang="en-US" sz="2800" dirty="0"/>
              <a:t> </a:t>
            </a:r>
            <a:r>
              <a:rPr lang="en-US" altLang="en-US" sz="2800" dirty="0" smtClean="0">
                <a:solidFill>
                  <a:schemeClr val="bg1"/>
                </a:solidFill>
              </a:rPr>
              <a:t>pattern, in which the LD-l/LD-2 ratio becomes ~1.0) has </a:t>
            </a:r>
            <a:r>
              <a:rPr lang="en-US" altLang="en-US" sz="2800" dirty="0">
                <a:solidFill>
                  <a:schemeClr val="bg1"/>
                </a:solidFill>
              </a:rPr>
              <a:t>a clinical sensitivity of about 75% in individuals suspected of having sustained an AMI. </a:t>
            </a:r>
          </a:p>
          <a:p>
            <a:pPr algn="just" rtl="0">
              <a:defRPr/>
            </a:pPr>
            <a:r>
              <a:rPr lang="en-US" altLang="en-US" sz="2800" dirty="0">
                <a:solidFill>
                  <a:schemeClr val="bg1"/>
                </a:solidFill>
              </a:rPr>
              <a:t>The clinical specificity of the flipped LD-l/LD-2 ratio is approximately 85% to 90% in these individuals.</a:t>
            </a:r>
          </a:p>
          <a:p>
            <a:pPr algn="just" rtl="0">
              <a:lnSpc>
                <a:spcPct val="90000"/>
              </a:lnSpc>
              <a:defRPr/>
            </a:pPr>
            <a:endParaRPr lang="en-US" altLang="en-US" sz="2800" b="1" dirty="0">
              <a:solidFill>
                <a:srgbClr val="FFFF00"/>
              </a:solidFill>
            </a:endParaRPr>
          </a:p>
        </p:txBody>
      </p:sp>
    </p:spTree>
    <p:extLst>
      <p:ext uri="{BB962C8B-B14F-4D97-AF65-F5344CB8AC3E}">
        <p14:creationId xmlns:p14="http://schemas.microsoft.com/office/powerpoint/2010/main" val="69540970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07504" y="116632"/>
            <a:ext cx="8928992" cy="6624736"/>
          </a:xfrm>
        </p:spPr>
        <p:txBody>
          <a:bodyPr/>
          <a:lstStyle/>
          <a:p>
            <a:pPr algn="just" rtl="0"/>
            <a:endParaRPr lang="en-US" dirty="0" smtClean="0">
              <a:solidFill>
                <a:schemeClr val="bg1"/>
              </a:solidFill>
            </a:endParaRPr>
          </a:p>
          <a:p>
            <a:pPr algn="just" rtl="0"/>
            <a:r>
              <a:rPr lang="en-US" dirty="0" smtClean="0">
                <a:solidFill>
                  <a:schemeClr val="bg1"/>
                </a:solidFill>
              </a:rPr>
              <a:t>LD </a:t>
            </a:r>
            <a:r>
              <a:rPr lang="en-US" dirty="0">
                <a:solidFill>
                  <a:schemeClr val="bg1"/>
                </a:solidFill>
              </a:rPr>
              <a:t>increases in serum </a:t>
            </a:r>
            <a:r>
              <a:rPr lang="en-US" dirty="0" smtClean="0">
                <a:solidFill>
                  <a:schemeClr val="bg1"/>
                </a:solidFill>
              </a:rPr>
              <a:t>over </a:t>
            </a:r>
            <a:r>
              <a:rPr lang="en-US" dirty="0">
                <a:solidFill>
                  <a:schemeClr val="bg1"/>
                </a:solidFill>
              </a:rPr>
              <a:t>about a 36-hour period, during which time the </a:t>
            </a:r>
            <a:r>
              <a:rPr lang="en-US" dirty="0" smtClean="0">
                <a:solidFill>
                  <a:srgbClr val="FFC000"/>
                </a:solidFill>
              </a:rPr>
              <a:t>LD1/LD2</a:t>
            </a:r>
            <a:r>
              <a:rPr lang="en-US" dirty="0" smtClean="0">
                <a:solidFill>
                  <a:schemeClr val="bg1"/>
                </a:solidFill>
              </a:rPr>
              <a:t> ratio</a:t>
            </a:r>
            <a:r>
              <a:rPr lang="en-US" dirty="0">
                <a:solidFill>
                  <a:schemeClr val="bg1"/>
                </a:solidFill>
              </a:rPr>
              <a:t>, which </a:t>
            </a:r>
            <a:r>
              <a:rPr lang="en-US" dirty="0" smtClean="0">
                <a:solidFill>
                  <a:schemeClr val="bg1"/>
                </a:solidFill>
              </a:rPr>
              <a:t>is </a:t>
            </a:r>
            <a:r>
              <a:rPr lang="en-US" dirty="0">
                <a:solidFill>
                  <a:schemeClr val="bg1"/>
                </a:solidFill>
              </a:rPr>
              <a:t>normally less than 1, increases to values of </a:t>
            </a:r>
            <a:r>
              <a:rPr lang="en-US" dirty="0">
                <a:solidFill>
                  <a:srgbClr val="FFC000"/>
                </a:solidFill>
              </a:rPr>
              <a:t>1 or above</a:t>
            </a:r>
            <a:r>
              <a:rPr lang="en-US" dirty="0">
                <a:solidFill>
                  <a:schemeClr val="bg1"/>
                </a:solidFill>
              </a:rPr>
              <a:t>, the so-called </a:t>
            </a:r>
            <a:r>
              <a:rPr lang="en-US" dirty="0" smtClean="0">
                <a:solidFill>
                  <a:srgbClr val="FFC000"/>
                </a:solidFill>
              </a:rPr>
              <a:t>flipped </a:t>
            </a:r>
            <a:r>
              <a:rPr lang="en-US" dirty="0">
                <a:solidFill>
                  <a:srgbClr val="FFC000"/>
                </a:solidFill>
              </a:rPr>
              <a:t>ratio</a:t>
            </a:r>
            <a:r>
              <a:rPr lang="en-US" dirty="0" smtClean="0">
                <a:solidFill>
                  <a:schemeClr val="bg1"/>
                </a:solidFill>
              </a:rPr>
              <a:t>.</a:t>
            </a:r>
            <a:r>
              <a:rPr lang="fa-IR" dirty="0" smtClean="0">
                <a:solidFill>
                  <a:schemeClr val="bg1"/>
                </a:solidFill>
              </a:rPr>
              <a:t> </a:t>
            </a:r>
            <a:r>
              <a:rPr lang="en-US" dirty="0" smtClean="0">
                <a:solidFill>
                  <a:schemeClr val="bg1"/>
                </a:solidFill>
              </a:rPr>
              <a:t>This </a:t>
            </a:r>
            <a:r>
              <a:rPr lang="en-US" dirty="0">
                <a:solidFill>
                  <a:schemeClr val="bg1"/>
                </a:solidFill>
              </a:rPr>
              <a:t>confirmed the diagnosis of myocardial infarction (MI) </a:t>
            </a:r>
            <a:r>
              <a:rPr lang="en-US" dirty="0" smtClean="0">
                <a:solidFill>
                  <a:schemeClr val="bg1"/>
                </a:solidFill>
              </a:rPr>
              <a:t>but </a:t>
            </a:r>
            <a:r>
              <a:rPr lang="en-US" dirty="0">
                <a:solidFill>
                  <a:schemeClr val="bg1"/>
                </a:solidFill>
              </a:rPr>
              <a:t>could not be used to make acute diagnoses of MI because of the </a:t>
            </a:r>
            <a:r>
              <a:rPr lang="en-US" dirty="0" smtClean="0">
                <a:solidFill>
                  <a:schemeClr val="bg1"/>
                </a:solidFill>
              </a:rPr>
              <a:t>prolonged </a:t>
            </a:r>
            <a:r>
              <a:rPr lang="en-US" dirty="0">
                <a:solidFill>
                  <a:schemeClr val="bg1"/>
                </a:solidFill>
              </a:rPr>
              <a:t>time (36 hours) required for the flipped ratio to </a:t>
            </a:r>
            <a:r>
              <a:rPr lang="en-US" dirty="0" smtClean="0">
                <a:solidFill>
                  <a:schemeClr val="bg1"/>
                </a:solidFill>
              </a:rPr>
              <a:t>develop, </a:t>
            </a:r>
            <a:r>
              <a:rPr lang="en-US" dirty="0">
                <a:solidFill>
                  <a:schemeClr val="bg1"/>
                </a:solidFill>
              </a:rPr>
              <a:t>better biomarkers, specifically the </a:t>
            </a:r>
            <a:r>
              <a:rPr lang="en-US" dirty="0">
                <a:solidFill>
                  <a:srgbClr val="FFC000"/>
                </a:solidFill>
              </a:rPr>
              <a:t>inhibitory subunit </a:t>
            </a:r>
            <a:r>
              <a:rPr lang="en-US" dirty="0" smtClean="0">
                <a:solidFill>
                  <a:srgbClr val="FFC000"/>
                </a:solidFill>
              </a:rPr>
              <a:t>of </a:t>
            </a:r>
            <a:r>
              <a:rPr lang="en-US" dirty="0">
                <a:solidFill>
                  <a:srgbClr val="FFC000"/>
                </a:solidFill>
              </a:rPr>
              <a:t>troponin</a:t>
            </a:r>
            <a:r>
              <a:rPr lang="en-US" dirty="0">
                <a:solidFill>
                  <a:schemeClr val="bg1"/>
                </a:solidFill>
              </a:rPr>
              <a:t>, are available for the </a:t>
            </a:r>
            <a:r>
              <a:rPr lang="en-US" dirty="0">
                <a:solidFill>
                  <a:srgbClr val="FFC000"/>
                </a:solidFill>
              </a:rPr>
              <a:t>acute diagnosis of MI </a:t>
            </a:r>
            <a:r>
              <a:rPr lang="en-US" dirty="0">
                <a:solidFill>
                  <a:schemeClr val="bg1"/>
                </a:solidFill>
              </a:rPr>
              <a:t>and for </a:t>
            </a:r>
            <a:r>
              <a:rPr lang="en-US" dirty="0" smtClean="0">
                <a:solidFill>
                  <a:schemeClr val="bg1"/>
                </a:solidFill>
              </a:rPr>
              <a:t>confirmation </a:t>
            </a:r>
            <a:r>
              <a:rPr lang="en-US" dirty="0">
                <a:solidFill>
                  <a:schemeClr val="bg1"/>
                </a:solidFill>
              </a:rPr>
              <a:t>of the diagnosis (</a:t>
            </a:r>
            <a:r>
              <a:rPr lang="en-US" dirty="0">
                <a:solidFill>
                  <a:srgbClr val="FFC000"/>
                </a:solidFill>
              </a:rPr>
              <a:t>serum troponin levels remain elevated for longer </a:t>
            </a:r>
            <a:r>
              <a:rPr lang="en-US" dirty="0" smtClean="0">
                <a:solidFill>
                  <a:srgbClr val="FFC000"/>
                </a:solidFill>
              </a:rPr>
              <a:t>than </a:t>
            </a:r>
            <a:r>
              <a:rPr lang="en-US" dirty="0">
                <a:solidFill>
                  <a:srgbClr val="FFC000"/>
                </a:solidFill>
              </a:rPr>
              <a:t>1 week after the acute event</a:t>
            </a:r>
            <a:r>
              <a:rPr lang="en-US" dirty="0">
                <a:solidFill>
                  <a:schemeClr val="bg1"/>
                </a:solidFill>
              </a:rPr>
              <a:t>). </a:t>
            </a:r>
          </a:p>
        </p:txBody>
      </p:sp>
    </p:spTree>
    <p:extLst>
      <p:ext uri="{BB962C8B-B14F-4D97-AF65-F5344CB8AC3E}">
        <p14:creationId xmlns:p14="http://schemas.microsoft.com/office/powerpoint/2010/main" val="375412413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79512" y="116632"/>
            <a:ext cx="8784976" cy="6552728"/>
          </a:xfrm>
        </p:spPr>
        <p:txBody>
          <a:bodyPr>
            <a:normAutofit/>
          </a:bodyPr>
          <a:lstStyle/>
          <a:p>
            <a:pPr algn="just" rtl="0"/>
            <a:endParaRPr lang="en-US" dirty="0" smtClean="0">
              <a:solidFill>
                <a:schemeClr val="bg1"/>
              </a:solidFill>
            </a:endParaRPr>
          </a:p>
          <a:p>
            <a:pPr algn="just" rtl="0"/>
            <a:r>
              <a:rPr lang="en-US" dirty="0" smtClean="0">
                <a:solidFill>
                  <a:schemeClr val="bg1"/>
                </a:solidFill>
              </a:rPr>
              <a:t>Because </a:t>
            </a:r>
            <a:r>
              <a:rPr lang="en-US" dirty="0">
                <a:solidFill>
                  <a:schemeClr val="bg1"/>
                </a:solidFill>
              </a:rPr>
              <a:t>acute MI (AMI) requires rapid and accurate </a:t>
            </a:r>
            <a:r>
              <a:rPr lang="en-US" dirty="0" smtClean="0">
                <a:solidFill>
                  <a:schemeClr val="bg1"/>
                </a:solidFill>
              </a:rPr>
              <a:t>diagnosis</a:t>
            </a:r>
            <a:r>
              <a:rPr lang="en-US" dirty="0">
                <a:solidFill>
                  <a:schemeClr val="bg1"/>
                </a:solidFill>
              </a:rPr>
              <a:t>, especially now that new treatment options with thrombolytic </a:t>
            </a:r>
            <a:r>
              <a:rPr lang="en-US" dirty="0" smtClean="0">
                <a:solidFill>
                  <a:schemeClr val="bg1"/>
                </a:solidFill>
              </a:rPr>
              <a:t>agents </a:t>
            </a:r>
            <a:r>
              <a:rPr lang="en-US" dirty="0">
                <a:solidFill>
                  <a:schemeClr val="bg1"/>
                </a:solidFill>
              </a:rPr>
              <a:t>are available, the clinical laboratory has been called upon to provide </a:t>
            </a:r>
            <a:r>
              <a:rPr lang="en-US" dirty="0" smtClean="0">
                <a:solidFill>
                  <a:schemeClr val="bg1"/>
                </a:solidFill>
              </a:rPr>
              <a:t>serum </a:t>
            </a:r>
            <a:r>
              <a:rPr lang="en-US" dirty="0">
                <a:solidFill>
                  <a:schemeClr val="bg1"/>
                </a:solidFill>
              </a:rPr>
              <a:t>diagnostic tests that can make this diagnosis at an early stage. Until </a:t>
            </a:r>
            <a:r>
              <a:rPr lang="en-US" dirty="0" smtClean="0">
                <a:solidFill>
                  <a:schemeClr val="bg1"/>
                </a:solidFill>
              </a:rPr>
              <a:t>recently</a:t>
            </a:r>
            <a:r>
              <a:rPr lang="en-US" dirty="0">
                <a:solidFill>
                  <a:schemeClr val="bg1"/>
                </a:solidFill>
              </a:rPr>
              <a:t>, laboratory diagnosis was based on serial determinations of the </a:t>
            </a:r>
            <a:r>
              <a:rPr lang="en-US" dirty="0" smtClean="0">
                <a:solidFill>
                  <a:schemeClr val="bg1"/>
                </a:solidFill>
              </a:rPr>
              <a:t>MB </a:t>
            </a:r>
            <a:r>
              <a:rPr lang="en-US" dirty="0">
                <a:solidFill>
                  <a:schemeClr val="bg1"/>
                </a:solidFill>
              </a:rPr>
              <a:t>fraction of </a:t>
            </a:r>
            <a:r>
              <a:rPr lang="en-US" dirty="0" err="1">
                <a:solidFill>
                  <a:schemeClr val="bg1"/>
                </a:solidFill>
              </a:rPr>
              <a:t>creatine</a:t>
            </a:r>
            <a:r>
              <a:rPr lang="en-US" dirty="0">
                <a:solidFill>
                  <a:schemeClr val="bg1"/>
                </a:solidFill>
              </a:rPr>
              <a:t> phosphokinase (CK-MB). Confirmation of the </a:t>
            </a:r>
            <a:r>
              <a:rPr lang="en-US" dirty="0" smtClean="0">
                <a:solidFill>
                  <a:schemeClr val="bg1"/>
                </a:solidFill>
              </a:rPr>
              <a:t>diagnosis </a:t>
            </a:r>
            <a:r>
              <a:rPr lang="en-US" dirty="0">
                <a:solidFill>
                  <a:schemeClr val="bg1"/>
                </a:solidFill>
              </a:rPr>
              <a:t>was provided by the so-called “flipped ratio” of the isozymes of </a:t>
            </a:r>
            <a:r>
              <a:rPr lang="en-US" dirty="0" smtClean="0">
                <a:solidFill>
                  <a:schemeClr val="bg1"/>
                </a:solidFill>
              </a:rPr>
              <a:t>lactate </a:t>
            </a:r>
            <a:r>
              <a:rPr lang="en-US" dirty="0">
                <a:solidFill>
                  <a:schemeClr val="bg1"/>
                </a:solidFill>
              </a:rPr>
              <a:t>dehydrogenase (LD) 24 to 36 hours after the initial acute event </a:t>
            </a:r>
            <a:r>
              <a:rPr lang="en-US" dirty="0" smtClean="0">
                <a:solidFill>
                  <a:schemeClr val="bg1"/>
                </a:solidFill>
              </a:rPr>
              <a:t>and/or </a:t>
            </a:r>
            <a:r>
              <a:rPr lang="en-US" dirty="0">
                <a:solidFill>
                  <a:schemeClr val="bg1"/>
                </a:solidFill>
              </a:rPr>
              <a:t>by observation of the characteristic time courses for elevations of </a:t>
            </a:r>
            <a:r>
              <a:rPr lang="en-US" dirty="0" smtClean="0">
                <a:solidFill>
                  <a:schemeClr val="bg1"/>
                </a:solidFill>
              </a:rPr>
              <a:t>the </a:t>
            </a:r>
            <a:r>
              <a:rPr lang="en-US" dirty="0">
                <a:solidFill>
                  <a:schemeClr val="bg1"/>
                </a:solidFill>
              </a:rPr>
              <a:t>three enzymes: CK, aspartate aminotransferase (AST), and LD.</a:t>
            </a:r>
          </a:p>
        </p:txBody>
      </p:sp>
    </p:spTree>
    <p:extLst>
      <p:ext uri="{BB962C8B-B14F-4D97-AF65-F5344CB8AC3E}">
        <p14:creationId xmlns:p14="http://schemas.microsoft.com/office/powerpoint/2010/main" val="334864595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07504" y="116632"/>
            <a:ext cx="9036496" cy="6624736"/>
          </a:xfrm>
        </p:spPr>
        <p:txBody>
          <a:bodyPr>
            <a:normAutofit/>
          </a:bodyPr>
          <a:lstStyle/>
          <a:p>
            <a:pPr algn="just" rtl="0"/>
            <a:endParaRPr lang="en-US" dirty="0" smtClean="0">
              <a:solidFill>
                <a:schemeClr val="bg1"/>
              </a:solidFill>
            </a:endParaRPr>
          </a:p>
          <a:p>
            <a:pPr algn="just" rtl="0"/>
            <a:r>
              <a:rPr lang="en-US" dirty="0" smtClean="0">
                <a:solidFill>
                  <a:schemeClr val="bg1"/>
                </a:solidFill>
              </a:rPr>
              <a:t>Transaminases </a:t>
            </a:r>
            <a:r>
              <a:rPr lang="en-US" dirty="0">
                <a:solidFill>
                  <a:schemeClr val="bg1"/>
                </a:solidFill>
              </a:rPr>
              <a:t>have not endured as cardiac markers because of their </a:t>
            </a:r>
            <a:r>
              <a:rPr lang="en-US" dirty="0" smtClean="0">
                <a:solidFill>
                  <a:schemeClr val="bg1"/>
                </a:solidFill>
              </a:rPr>
              <a:t>abundance </a:t>
            </a:r>
            <a:r>
              <a:rPr lang="en-US" dirty="0">
                <a:solidFill>
                  <a:schemeClr val="bg1"/>
                </a:solidFill>
              </a:rPr>
              <a:t>in liver, skeletal muscle, and other tissues. They were soon </a:t>
            </a:r>
            <a:r>
              <a:rPr lang="en-US" dirty="0" smtClean="0">
                <a:solidFill>
                  <a:schemeClr val="bg1"/>
                </a:solidFill>
              </a:rPr>
              <a:t>superseded </a:t>
            </a:r>
            <a:r>
              <a:rPr lang="en-US" dirty="0">
                <a:solidFill>
                  <a:schemeClr val="bg1"/>
                </a:solidFill>
              </a:rPr>
              <a:t>for cardiac diagnosis by two other enzymes: lactate </a:t>
            </a:r>
            <a:r>
              <a:rPr lang="en-US" dirty="0" smtClean="0">
                <a:solidFill>
                  <a:schemeClr val="bg1"/>
                </a:solidFill>
              </a:rPr>
              <a:t>dehydrogenase </a:t>
            </a:r>
            <a:r>
              <a:rPr lang="en-US" dirty="0">
                <a:solidFill>
                  <a:schemeClr val="bg1"/>
                </a:solidFill>
              </a:rPr>
              <a:t>(LD) and </a:t>
            </a:r>
            <a:r>
              <a:rPr lang="en-US" dirty="0" err="1">
                <a:solidFill>
                  <a:schemeClr val="bg1"/>
                </a:solidFill>
              </a:rPr>
              <a:t>creatine</a:t>
            </a:r>
            <a:r>
              <a:rPr lang="en-US" dirty="0">
                <a:solidFill>
                  <a:schemeClr val="bg1"/>
                </a:solidFill>
              </a:rPr>
              <a:t> kinase (CK</a:t>
            </a:r>
            <a:r>
              <a:rPr lang="en-US" dirty="0" smtClean="0">
                <a:solidFill>
                  <a:schemeClr val="bg1"/>
                </a:solidFill>
              </a:rPr>
              <a:t>). </a:t>
            </a:r>
          </a:p>
          <a:p>
            <a:pPr algn="just" rtl="0"/>
            <a:r>
              <a:rPr lang="en-US" dirty="0" smtClean="0">
                <a:solidFill>
                  <a:schemeClr val="bg1"/>
                </a:solidFill>
              </a:rPr>
              <a:t>With </a:t>
            </a:r>
            <a:r>
              <a:rPr lang="en-US" dirty="0">
                <a:solidFill>
                  <a:schemeClr val="bg1"/>
                </a:solidFill>
              </a:rPr>
              <a:t>both of these enzymes, improved cardiac specificity </a:t>
            </a:r>
            <a:r>
              <a:rPr lang="en-US" dirty="0" smtClean="0">
                <a:solidFill>
                  <a:schemeClr val="bg1"/>
                </a:solidFill>
              </a:rPr>
              <a:t>was </a:t>
            </a:r>
            <a:r>
              <a:rPr lang="en-US" dirty="0">
                <a:solidFill>
                  <a:schemeClr val="bg1"/>
                </a:solidFill>
              </a:rPr>
              <a:t>achieved through separation of isoenzymes. </a:t>
            </a:r>
            <a:endParaRPr lang="en-US" dirty="0" smtClean="0">
              <a:solidFill>
                <a:schemeClr val="bg1"/>
              </a:solidFill>
            </a:endParaRPr>
          </a:p>
          <a:p>
            <a:pPr algn="just" rtl="0"/>
            <a:r>
              <a:rPr lang="en-US" dirty="0" smtClean="0">
                <a:solidFill>
                  <a:schemeClr val="bg1"/>
                </a:solidFill>
              </a:rPr>
              <a:t>As </a:t>
            </a:r>
            <a:r>
              <a:rPr lang="en-US" dirty="0">
                <a:solidFill>
                  <a:schemeClr val="bg1"/>
                </a:solidFill>
              </a:rPr>
              <a:t>the subunit names imply, </a:t>
            </a:r>
            <a:r>
              <a:rPr lang="en-US" dirty="0" smtClean="0">
                <a:solidFill>
                  <a:schemeClr val="bg1"/>
                </a:solidFill>
              </a:rPr>
              <a:t>LD1 is </a:t>
            </a:r>
            <a:r>
              <a:rPr lang="en-US" dirty="0">
                <a:solidFill>
                  <a:schemeClr val="bg1"/>
                </a:solidFill>
              </a:rPr>
              <a:t>relatively </a:t>
            </a:r>
            <a:r>
              <a:rPr lang="en-US" dirty="0" smtClean="0">
                <a:solidFill>
                  <a:schemeClr val="bg1"/>
                </a:solidFill>
              </a:rPr>
              <a:t>abundant </a:t>
            </a:r>
            <a:r>
              <a:rPr lang="en-US" dirty="0">
                <a:solidFill>
                  <a:schemeClr val="bg1"/>
                </a:solidFill>
              </a:rPr>
              <a:t>in cardiac muscle, whereas </a:t>
            </a:r>
            <a:r>
              <a:rPr lang="en-US" dirty="0" smtClean="0">
                <a:solidFill>
                  <a:schemeClr val="bg1"/>
                </a:solidFill>
              </a:rPr>
              <a:t>LD5 is </a:t>
            </a:r>
            <a:r>
              <a:rPr lang="en-US" dirty="0">
                <a:solidFill>
                  <a:schemeClr val="bg1"/>
                </a:solidFill>
              </a:rPr>
              <a:t>more abundant in skeletal </a:t>
            </a:r>
            <a:r>
              <a:rPr lang="en-US" dirty="0" smtClean="0">
                <a:solidFill>
                  <a:schemeClr val="bg1"/>
                </a:solidFill>
              </a:rPr>
              <a:t>muscle</a:t>
            </a:r>
            <a:r>
              <a:rPr lang="en-US" dirty="0">
                <a:solidFill>
                  <a:schemeClr val="bg1"/>
                </a:solidFill>
              </a:rPr>
              <a:t>. Patients with MI exhibit a characteristic pattern of “flipped” LD, </a:t>
            </a:r>
            <a:r>
              <a:rPr lang="en-US" dirty="0" smtClean="0">
                <a:solidFill>
                  <a:schemeClr val="bg1"/>
                </a:solidFill>
              </a:rPr>
              <a:t>where </a:t>
            </a:r>
            <a:r>
              <a:rPr lang="en-US" dirty="0">
                <a:solidFill>
                  <a:schemeClr val="bg1"/>
                </a:solidFill>
              </a:rPr>
              <a:t>the normal finding of </a:t>
            </a:r>
            <a:r>
              <a:rPr lang="en-US" dirty="0" smtClean="0">
                <a:solidFill>
                  <a:schemeClr val="bg1"/>
                </a:solidFill>
              </a:rPr>
              <a:t>LD2 being </a:t>
            </a:r>
            <a:r>
              <a:rPr lang="en-US" dirty="0">
                <a:solidFill>
                  <a:schemeClr val="bg1"/>
                </a:solidFill>
              </a:rPr>
              <a:t>greater than </a:t>
            </a:r>
            <a:r>
              <a:rPr lang="en-US" dirty="0" smtClean="0">
                <a:solidFill>
                  <a:schemeClr val="bg1"/>
                </a:solidFill>
              </a:rPr>
              <a:t>LD1 is </a:t>
            </a:r>
            <a:r>
              <a:rPr lang="en-US" dirty="0">
                <a:solidFill>
                  <a:schemeClr val="bg1"/>
                </a:solidFill>
              </a:rPr>
              <a:t>reversed.</a:t>
            </a:r>
          </a:p>
        </p:txBody>
      </p:sp>
    </p:spTree>
    <p:extLst>
      <p:ext uri="{BB962C8B-B14F-4D97-AF65-F5344CB8AC3E}">
        <p14:creationId xmlns:p14="http://schemas.microsoft.com/office/powerpoint/2010/main" val="3292459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07504" y="116632"/>
            <a:ext cx="8856984" cy="6552728"/>
          </a:xfrm>
        </p:spPr>
        <p:txBody>
          <a:bodyPr/>
          <a:lstStyle/>
          <a:p>
            <a:pPr algn="just" rtl="0"/>
            <a:endParaRPr lang="fa-IR" dirty="0" smtClean="0">
              <a:solidFill>
                <a:schemeClr val="bg1"/>
              </a:solidFill>
            </a:endParaRPr>
          </a:p>
          <a:p>
            <a:pPr algn="just" rtl="0"/>
            <a:r>
              <a:rPr lang="en-US" dirty="0" smtClean="0">
                <a:solidFill>
                  <a:schemeClr val="bg1"/>
                </a:solidFill>
              </a:rPr>
              <a:t>Clinical </a:t>
            </a:r>
            <a:r>
              <a:rPr lang="en-US" dirty="0">
                <a:solidFill>
                  <a:schemeClr val="bg1"/>
                </a:solidFill>
              </a:rPr>
              <a:t>chemistry testing has become important in </a:t>
            </a:r>
            <a:r>
              <a:rPr lang="en-US" dirty="0" smtClean="0">
                <a:solidFill>
                  <a:schemeClr val="bg1"/>
                </a:solidFill>
              </a:rPr>
              <a:t>detection </a:t>
            </a:r>
            <a:r>
              <a:rPr lang="en-US" dirty="0">
                <a:solidFill>
                  <a:schemeClr val="bg1"/>
                </a:solidFill>
              </a:rPr>
              <a:t>of CHF. The key tests are B-type natriuretic peptide (BNP) </a:t>
            </a:r>
            <a:r>
              <a:rPr lang="en-US" dirty="0" smtClean="0">
                <a:solidFill>
                  <a:schemeClr val="bg1"/>
                </a:solidFill>
              </a:rPr>
              <a:t>and </a:t>
            </a:r>
            <a:r>
              <a:rPr lang="en-US" dirty="0">
                <a:solidFill>
                  <a:schemeClr val="bg1"/>
                </a:solidFill>
              </a:rPr>
              <a:t>the N-terminal [portion of ] </a:t>
            </a:r>
            <a:r>
              <a:rPr lang="en-US" dirty="0" err="1">
                <a:solidFill>
                  <a:schemeClr val="bg1"/>
                </a:solidFill>
              </a:rPr>
              <a:t>proBNP</a:t>
            </a:r>
            <a:r>
              <a:rPr lang="en-US" dirty="0">
                <a:solidFill>
                  <a:schemeClr val="bg1"/>
                </a:solidFill>
              </a:rPr>
              <a:t> (NT-</a:t>
            </a:r>
            <a:r>
              <a:rPr lang="en-US" dirty="0" err="1">
                <a:solidFill>
                  <a:schemeClr val="bg1"/>
                </a:solidFill>
              </a:rPr>
              <a:t>proBNP</a:t>
            </a:r>
            <a:r>
              <a:rPr lang="en-US" dirty="0">
                <a:solidFill>
                  <a:schemeClr val="bg1"/>
                </a:solidFill>
              </a:rPr>
              <a:t>) </a:t>
            </a:r>
            <a:r>
              <a:rPr lang="en-US" dirty="0" smtClean="0">
                <a:solidFill>
                  <a:schemeClr val="bg1"/>
                </a:solidFill>
              </a:rPr>
              <a:t>molecules</a:t>
            </a:r>
            <a:r>
              <a:rPr lang="en-US" dirty="0">
                <a:solidFill>
                  <a:schemeClr val="bg1"/>
                </a:solidFill>
              </a:rPr>
              <a:t>, which are breakdown products of </a:t>
            </a:r>
            <a:r>
              <a:rPr lang="en-US" dirty="0" err="1">
                <a:solidFill>
                  <a:schemeClr val="bg1"/>
                </a:solidFill>
              </a:rPr>
              <a:t>proBNP</a:t>
            </a:r>
            <a:r>
              <a:rPr lang="en-US" dirty="0">
                <a:solidFill>
                  <a:schemeClr val="bg1"/>
                </a:solidFill>
              </a:rPr>
              <a:t>. BNP and </a:t>
            </a:r>
            <a:r>
              <a:rPr lang="en-US" dirty="0" smtClean="0">
                <a:solidFill>
                  <a:schemeClr val="bg1"/>
                </a:solidFill>
              </a:rPr>
              <a:t>NT-</a:t>
            </a:r>
            <a:r>
              <a:rPr lang="en-US" dirty="0" err="1" smtClean="0">
                <a:solidFill>
                  <a:schemeClr val="bg1"/>
                </a:solidFill>
              </a:rPr>
              <a:t>proBNP</a:t>
            </a:r>
            <a:r>
              <a:rPr lang="en-US" dirty="0" smtClean="0">
                <a:solidFill>
                  <a:schemeClr val="bg1"/>
                </a:solidFill>
              </a:rPr>
              <a:t> </a:t>
            </a:r>
            <a:r>
              <a:rPr lang="en-US" dirty="0">
                <a:solidFill>
                  <a:schemeClr val="bg1"/>
                </a:solidFill>
              </a:rPr>
              <a:t>are released by the stressed heart and are found </a:t>
            </a:r>
            <a:r>
              <a:rPr lang="en-US" dirty="0" smtClean="0">
                <a:solidFill>
                  <a:schemeClr val="bg1"/>
                </a:solidFill>
              </a:rPr>
              <a:t>in </a:t>
            </a:r>
            <a:r>
              <a:rPr lang="en-US" dirty="0">
                <a:solidFill>
                  <a:schemeClr val="bg1"/>
                </a:solidFill>
              </a:rPr>
              <a:t>the circulation. As the name “natriuretic” implies, BNP </a:t>
            </a:r>
            <a:r>
              <a:rPr lang="en-US" dirty="0" smtClean="0">
                <a:solidFill>
                  <a:schemeClr val="bg1"/>
                </a:solidFill>
              </a:rPr>
              <a:t>increases </a:t>
            </a:r>
            <a:r>
              <a:rPr lang="en-US" dirty="0">
                <a:solidFill>
                  <a:schemeClr val="bg1"/>
                </a:solidFill>
              </a:rPr>
              <a:t>the renal excretion of sodium. Unlike </a:t>
            </a:r>
            <a:r>
              <a:rPr lang="en-US" dirty="0" err="1">
                <a:solidFill>
                  <a:schemeClr val="bg1"/>
                </a:solidFill>
              </a:rPr>
              <a:t>cTns</a:t>
            </a:r>
            <a:r>
              <a:rPr lang="en-US" dirty="0">
                <a:solidFill>
                  <a:schemeClr val="bg1"/>
                </a:solidFill>
              </a:rPr>
              <a:t>, which </a:t>
            </a:r>
            <a:r>
              <a:rPr lang="en-US" dirty="0" smtClean="0">
                <a:solidFill>
                  <a:schemeClr val="bg1"/>
                </a:solidFill>
              </a:rPr>
              <a:t>are </a:t>
            </a:r>
            <a:r>
              <a:rPr lang="en-US" dirty="0">
                <a:solidFill>
                  <a:schemeClr val="bg1"/>
                </a:solidFill>
              </a:rPr>
              <a:t>intracellular proteins that escape from heart muscle cells </a:t>
            </a:r>
            <a:r>
              <a:rPr lang="en-US" dirty="0" smtClean="0">
                <a:solidFill>
                  <a:schemeClr val="bg1"/>
                </a:solidFill>
              </a:rPr>
              <a:t>only </a:t>
            </a:r>
            <a:r>
              <a:rPr lang="en-US" dirty="0">
                <a:solidFill>
                  <a:schemeClr val="bg1"/>
                </a:solidFill>
              </a:rPr>
              <a:t>because the cells are dead or seriously injured, BNP is </a:t>
            </a:r>
            <a:r>
              <a:rPr lang="en-US" dirty="0" smtClean="0">
                <a:solidFill>
                  <a:schemeClr val="bg1"/>
                </a:solidFill>
              </a:rPr>
              <a:t>a </a:t>
            </a:r>
            <a:r>
              <a:rPr lang="en-US" dirty="0">
                <a:solidFill>
                  <a:schemeClr val="bg1"/>
                </a:solidFill>
              </a:rPr>
              <a:t>hormone that is secreted into the blood. </a:t>
            </a:r>
            <a:r>
              <a:rPr lang="en-US" dirty="0">
                <a:solidFill>
                  <a:srgbClr val="FFFF00"/>
                </a:solidFill>
              </a:rPr>
              <a:t>The secretion of </a:t>
            </a:r>
            <a:r>
              <a:rPr lang="en-US" dirty="0" smtClean="0">
                <a:solidFill>
                  <a:srgbClr val="FFFF00"/>
                </a:solidFill>
              </a:rPr>
              <a:t>BNP </a:t>
            </a:r>
            <a:r>
              <a:rPr lang="en-US" dirty="0">
                <a:solidFill>
                  <a:srgbClr val="FFFF00"/>
                </a:solidFill>
              </a:rPr>
              <a:t>is stimulated by the stretch of the heart wall that occurs </a:t>
            </a:r>
            <a:r>
              <a:rPr lang="en-US" dirty="0" smtClean="0">
                <a:solidFill>
                  <a:srgbClr val="FFFF00"/>
                </a:solidFill>
              </a:rPr>
              <a:t>in </a:t>
            </a:r>
            <a:r>
              <a:rPr lang="en-US" dirty="0">
                <a:solidFill>
                  <a:srgbClr val="FFFF00"/>
                </a:solidFill>
              </a:rPr>
              <a:t>heart failure. </a:t>
            </a:r>
            <a:r>
              <a:rPr lang="en-US" dirty="0">
                <a:solidFill>
                  <a:schemeClr val="bg1"/>
                </a:solidFill>
              </a:rPr>
              <a:t>Measurement of BNP in plasma has proven to </a:t>
            </a:r>
            <a:r>
              <a:rPr lang="en-US" dirty="0" smtClean="0">
                <a:solidFill>
                  <a:schemeClr val="bg1"/>
                </a:solidFill>
              </a:rPr>
              <a:t>be </a:t>
            </a:r>
            <a:r>
              <a:rPr lang="en-US" dirty="0">
                <a:solidFill>
                  <a:schemeClr val="bg1"/>
                </a:solidFill>
              </a:rPr>
              <a:t>clinically </a:t>
            </a:r>
            <a:r>
              <a:rPr lang="en-US" dirty="0" smtClean="0">
                <a:solidFill>
                  <a:schemeClr val="bg1"/>
                </a:solidFill>
              </a:rPr>
              <a:t>valuable</a:t>
            </a:r>
            <a:r>
              <a:rPr lang="fa-IR" dirty="0" smtClean="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149143818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0"/>
            <a:ext cx="7772400" cy="1143000"/>
          </a:xfrm>
        </p:spPr>
        <p:txBody>
          <a:bodyPr>
            <a:normAutofit/>
          </a:bodyPr>
          <a:lstStyle/>
          <a:p>
            <a:r>
              <a:rPr lang="en-US" dirty="0">
                <a:solidFill>
                  <a:srgbClr val="FFC000"/>
                </a:solidFill>
                <a:latin typeface="+mn-lt"/>
              </a:rPr>
              <a:t>Enzymes as Cardiovascular Risk Markers</a:t>
            </a:r>
          </a:p>
        </p:txBody>
      </p:sp>
      <p:sp>
        <p:nvSpPr>
          <p:cNvPr id="3" name="Content Placeholder 2"/>
          <p:cNvSpPr>
            <a:spLocks noGrp="1"/>
          </p:cNvSpPr>
          <p:nvPr>
            <p:ph sz="quarter" idx="1"/>
          </p:nvPr>
        </p:nvSpPr>
        <p:spPr>
          <a:xfrm>
            <a:off x="179512" y="1447800"/>
            <a:ext cx="8784976" cy="5293568"/>
          </a:xfrm>
        </p:spPr>
        <p:txBody>
          <a:bodyPr>
            <a:normAutofit/>
          </a:bodyPr>
          <a:lstStyle/>
          <a:p>
            <a:pPr algn="just" rtl="0"/>
            <a:r>
              <a:rPr lang="en-US" dirty="0" smtClean="0">
                <a:solidFill>
                  <a:schemeClr val="bg1"/>
                </a:solidFill>
              </a:rPr>
              <a:t>Enzymes</a:t>
            </a:r>
            <a:r>
              <a:rPr lang="fa-IR" dirty="0" smtClean="0">
                <a:solidFill>
                  <a:schemeClr val="bg1"/>
                </a:solidFill>
              </a:rPr>
              <a:t> </a:t>
            </a:r>
            <a:r>
              <a:rPr lang="en-US" dirty="0">
                <a:solidFill>
                  <a:schemeClr val="bg1"/>
                </a:solidFill>
              </a:rPr>
              <a:t>associated with future cardiovascular (CV) </a:t>
            </a:r>
            <a:r>
              <a:rPr lang="en-US" dirty="0" smtClean="0">
                <a:solidFill>
                  <a:schemeClr val="bg1"/>
                </a:solidFill>
              </a:rPr>
              <a:t>events</a:t>
            </a:r>
            <a:r>
              <a:rPr lang="fa-IR" dirty="0" smtClean="0">
                <a:solidFill>
                  <a:schemeClr val="bg1"/>
                </a:solidFill>
              </a:rPr>
              <a:t> </a:t>
            </a:r>
            <a:r>
              <a:rPr lang="en-US" dirty="0">
                <a:solidFill>
                  <a:schemeClr val="bg1"/>
                </a:solidFill>
              </a:rPr>
              <a:t>include lipoprotein-associated phospholipase </a:t>
            </a:r>
            <a:r>
              <a:rPr lang="en-US" dirty="0" smtClean="0">
                <a:solidFill>
                  <a:schemeClr val="bg1"/>
                </a:solidFill>
              </a:rPr>
              <a:t>A2</a:t>
            </a:r>
            <a:r>
              <a:rPr lang="fa-IR" dirty="0" smtClean="0">
                <a:solidFill>
                  <a:schemeClr val="bg1"/>
                </a:solidFill>
              </a:rPr>
              <a:t> </a:t>
            </a:r>
            <a:r>
              <a:rPr lang="en-US" dirty="0" smtClean="0">
                <a:solidFill>
                  <a:schemeClr val="bg1"/>
                </a:solidFill>
              </a:rPr>
              <a:t>and </a:t>
            </a:r>
            <a:r>
              <a:rPr lang="en-US" dirty="0">
                <a:solidFill>
                  <a:schemeClr val="bg1"/>
                </a:solidFill>
              </a:rPr>
              <a:t>myeloperoxidase</a:t>
            </a:r>
            <a:r>
              <a:rPr lang="en-US" dirty="0" smtClean="0">
                <a:solidFill>
                  <a:schemeClr val="bg1"/>
                </a:solidFill>
              </a:rPr>
              <a:t>.</a:t>
            </a:r>
            <a:endParaRPr lang="fa-IR" dirty="0" smtClean="0">
              <a:solidFill>
                <a:schemeClr val="bg1"/>
              </a:solidFill>
            </a:endParaRPr>
          </a:p>
          <a:p>
            <a:pPr algn="just" rtl="0"/>
            <a:r>
              <a:rPr lang="en-US" dirty="0">
                <a:solidFill>
                  <a:srgbClr val="FFC000"/>
                </a:solidFill>
              </a:rPr>
              <a:t>Lipoprotein-Associated Phospholipase A2</a:t>
            </a:r>
          </a:p>
          <a:p>
            <a:pPr algn="just" rtl="0"/>
            <a:r>
              <a:rPr lang="en-US" dirty="0">
                <a:solidFill>
                  <a:schemeClr val="bg1"/>
                </a:solidFill>
              </a:rPr>
              <a:t>Lipoprotein-associated phospholipase A2 (</a:t>
            </a:r>
            <a:r>
              <a:rPr lang="en-US" dirty="0" smtClean="0">
                <a:solidFill>
                  <a:schemeClr val="bg1"/>
                </a:solidFill>
              </a:rPr>
              <a:t>Lp-PLA2) </a:t>
            </a:r>
            <a:r>
              <a:rPr lang="en-US" dirty="0">
                <a:solidFill>
                  <a:schemeClr val="bg1"/>
                </a:solidFill>
              </a:rPr>
              <a:t>(EC </a:t>
            </a:r>
            <a:r>
              <a:rPr lang="en-US" dirty="0" smtClean="0">
                <a:solidFill>
                  <a:schemeClr val="bg1"/>
                </a:solidFill>
              </a:rPr>
              <a:t>3.1.1.47</a:t>
            </a:r>
            <a:r>
              <a:rPr lang="en-US" dirty="0">
                <a:solidFill>
                  <a:schemeClr val="bg1"/>
                </a:solidFill>
              </a:rPr>
              <a:t>; platelet-activating factor [PAF] </a:t>
            </a:r>
            <a:r>
              <a:rPr lang="en-US" dirty="0" err="1" smtClean="0">
                <a:solidFill>
                  <a:schemeClr val="bg1"/>
                </a:solidFill>
              </a:rPr>
              <a:t>acetylhydrolase</a:t>
            </a:r>
            <a:r>
              <a:rPr lang="en-US" dirty="0" smtClean="0">
                <a:solidFill>
                  <a:schemeClr val="bg1"/>
                </a:solidFill>
              </a:rPr>
              <a:t>)</a:t>
            </a:r>
            <a:r>
              <a:rPr lang="fa-IR" dirty="0" smtClean="0">
                <a:solidFill>
                  <a:schemeClr val="bg1"/>
                </a:solidFill>
              </a:rPr>
              <a:t> </a:t>
            </a:r>
            <a:r>
              <a:rPr lang="en-US" dirty="0" smtClean="0">
                <a:solidFill>
                  <a:schemeClr val="bg1"/>
                </a:solidFill>
              </a:rPr>
              <a:t>is </a:t>
            </a:r>
            <a:r>
              <a:rPr lang="en-US" dirty="0">
                <a:solidFill>
                  <a:schemeClr val="bg1"/>
                </a:solidFill>
              </a:rPr>
              <a:t>a member of the phospholipase </a:t>
            </a:r>
            <a:r>
              <a:rPr lang="en-US" dirty="0" smtClean="0">
                <a:solidFill>
                  <a:schemeClr val="bg1"/>
                </a:solidFill>
              </a:rPr>
              <a:t>A2</a:t>
            </a:r>
            <a:r>
              <a:rPr lang="fa-IR" dirty="0" smtClean="0">
                <a:solidFill>
                  <a:schemeClr val="bg1"/>
                </a:solidFill>
              </a:rPr>
              <a:t> </a:t>
            </a:r>
            <a:r>
              <a:rPr lang="en-US" dirty="0" smtClean="0">
                <a:solidFill>
                  <a:schemeClr val="bg1"/>
                </a:solidFill>
              </a:rPr>
              <a:t>superfamily</a:t>
            </a:r>
            <a:r>
              <a:rPr lang="en-US" dirty="0">
                <a:solidFill>
                  <a:schemeClr val="bg1"/>
                </a:solidFill>
              </a:rPr>
              <a:t>. It is produced mainly by (1) monocytes, (2) </a:t>
            </a:r>
            <a:r>
              <a:rPr lang="en-US" dirty="0" smtClean="0">
                <a:solidFill>
                  <a:schemeClr val="bg1"/>
                </a:solidFill>
              </a:rPr>
              <a:t>macrophages</a:t>
            </a:r>
            <a:r>
              <a:rPr lang="en-US" dirty="0">
                <a:solidFill>
                  <a:schemeClr val="bg1"/>
                </a:solidFill>
              </a:rPr>
              <a:t>, (3) T lymphocytes, and (4) mast cells and has been </a:t>
            </a:r>
            <a:r>
              <a:rPr lang="en-US" dirty="0" smtClean="0">
                <a:solidFill>
                  <a:schemeClr val="bg1"/>
                </a:solidFill>
              </a:rPr>
              <a:t>found </a:t>
            </a:r>
            <a:r>
              <a:rPr lang="en-US" dirty="0">
                <a:solidFill>
                  <a:schemeClr val="bg1"/>
                </a:solidFill>
              </a:rPr>
              <a:t>to be upregulated in atherosclerotic lesions, especially in </a:t>
            </a:r>
            <a:r>
              <a:rPr lang="en-US" dirty="0" smtClean="0">
                <a:solidFill>
                  <a:schemeClr val="bg1"/>
                </a:solidFill>
              </a:rPr>
              <a:t>complex </a:t>
            </a:r>
            <a:r>
              <a:rPr lang="en-US" dirty="0">
                <a:solidFill>
                  <a:schemeClr val="bg1"/>
                </a:solidFill>
              </a:rPr>
              <a:t>plaque prone to rupture. </a:t>
            </a:r>
            <a:r>
              <a:rPr lang="en-US" dirty="0" smtClean="0">
                <a:solidFill>
                  <a:schemeClr val="bg1"/>
                </a:solidFill>
              </a:rPr>
              <a:t>Lp-PLA2</a:t>
            </a:r>
            <a:r>
              <a:rPr lang="fa-IR" dirty="0" smtClean="0">
                <a:solidFill>
                  <a:schemeClr val="bg1"/>
                </a:solidFill>
              </a:rPr>
              <a:t> </a:t>
            </a:r>
            <a:r>
              <a:rPr lang="en-US" dirty="0" smtClean="0">
                <a:solidFill>
                  <a:schemeClr val="bg1"/>
                </a:solidFill>
              </a:rPr>
              <a:t>displays </a:t>
            </a:r>
            <a:r>
              <a:rPr lang="en-US" dirty="0" err="1" smtClean="0">
                <a:solidFill>
                  <a:schemeClr val="bg1"/>
                </a:solidFill>
              </a:rPr>
              <a:t>proatherogenic</a:t>
            </a:r>
            <a:r>
              <a:rPr lang="en-US" dirty="0" smtClean="0">
                <a:solidFill>
                  <a:schemeClr val="bg1"/>
                </a:solidFill>
              </a:rPr>
              <a:t> </a:t>
            </a:r>
            <a:r>
              <a:rPr lang="en-US" dirty="0">
                <a:solidFill>
                  <a:schemeClr val="bg1"/>
                </a:solidFill>
              </a:rPr>
              <a:t>properties by promoting modification of oxidized LDLs.</a:t>
            </a:r>
          </a:p>
        </p:txBody>
      </p:sp>
    </p:spTree>
    <p:extLst>
      <p:ext uri="{BB962C8B-B14F-4D97-AF65-F5344CB8AC3E}">
        <p14:creationId xmlns:p14="http://schemas.microsoft.com/office/powerpoint/2010/main" val="220405650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07504" y="116632"/>
            <a:ext cx="8928992" cy="6624736"/>
          </a:xfrm>
        </p:spPr>
        <p:txBody>
          <a:bodyPr/>
          <a:lstStyle/>
          <a:p>
            <a:pPr algn="just" rtl="0"/>
            <a:endParaRPr lang="fa-IR" dirty="0" smtClean="0">
              <a:solidFill>
                <a:schemeClr val="bg1"/>
              </a:solidFill>
            </a:endParaRPr>
          </a:p>
          <a:p>
            <a:pPr algn="just" rtl="0"/>
            <a:r>
              <a:rPr lang="en-US" dirty="0" smtClean="0">
                <a:solidFill>
                  <a:schemeClr val="bg1"/>
                </a:solidFill>
              </a:rPr>
              <a:t>Several </a:t>
            </a:r>
            <a:r>
              <a:rPr lang="en-US" dirty="0">
                <a:solidFill>
                  <a:schemeClr val="bg1"/>
                </a:solidFill>
              </a:rPr>
              <a:t>prospective epidemiologic studies have reported </a:t>
            </a:r>
            <a:r>
              <a:rPr lang="en-US" dirty="0" smtClean="0">
                <a:solidFill>
                  <a:srgbClr val="FFFF00"/>
                </a:solidFill>
              </a:rPr>
              <a:t>an </a:t>
            </a:r>
            <a:r>
              <a:rPr lang="en-US" dirty="0">
                <a:solidFill>
                  <a:srgbClr val="FFFF00"/>
                </a:solidFill>
              </a:rPr>
              <a:t>association between increased plasma concentrations of </a:t>
            </a:r>
            <a:r>
              <a:rPr lang="en-US" dirty="0" smtClean="0">
                <a:solidFill>
                  <a:srgbClr val="FFFF00"/>
                </a:solidFill>
              </a:rPr>
              <a:t>Lp-PLA2</a:t>
            </a:r>
            <a:r>
              <a:rPr lang="fa-IR" dirty="0" smtClean="0">
                <a:solidFill>
                  <a:srgbClr val="FFFF00"/>
                </a:solidFill>
              </a:rPr>
              <a:t> </a:t>
            </a:r>
            <a:r>
              <a:rPr lang="en-US" dirty="0" smtClean="0">
                <a:solidFill>
                  <a:srgbClr val="FFFF00"/>
                </a:solidFill>
              </a:rPr>
              <a:t>and </a:t>
            </a:r>
            <a:r>
              <a:rPr lang="en-US" dirty="0">
                <a:solidFill>
                  <a:srgbClr val="FFFF00"/>
                </a:solidFill>
              </a:rPr>
              <a:t>future coronary and cerebrovascular events. The </a:t>
            </a:r>
            <a:r>
              <a:rPr lang="en-US" dirty="0" smtClean="0">
                <a:solidFill>
                  <a:srgbClr val="FFFF00"/>
                </a:solidFill>
              </a:rPr>
              <a:t>strength </a:t>
            </a:r>
            <a:r>
              <a:rPr lang="en-US" dirty="0">
                <a:solidFill>
                  <a:srgbClr val="FFFF00"/>
                </a:solidFill>
              </a:rPr>
              <a:t>of association varies and is generally modest (hazard </a:t>
            </a:r>
            <a:r>
              <a:rPr lang="en-US" dirty="0" smtClean="0">
                <a:solidFill>
                  <a:srgbClr val="FFFF00"/>
                </a:solidFill>
              </a:rPr>
              <a:t>ratios </a:t>
            </a:r>
            <a:r>
              <a:rPr lang="en-US" dirty="0">
                <a:solidFill>
                  <a:srgbClr val="FFFF00"/>
                </a:solidFill>
              </a:rPr>
              <a:t>&lt;2)</a:t>
            </a:r>
            <a:r>
              <a:rPr lang="en-US" dirty="0">
                <a:solidFill>
                  <a:schemeClr val="bg1"/>
                </a:solidFill>
              </a:rPr>
              <a:t>. However, because some controversy persists as to its </a:t>
            </a:r>
            <a:r>
              <a:rPr lang="en-US" dirty="0" smtClean="0">
                <a:solidFill>
                  <a:schemeClr val="bg1"/>
                </a:solidFill>
              </a:rPr>
              <a:t>independence </a:t>
            </a:r>
            <a:r>
              <a:rPr lang="en-US" dirty="0">
                <a:solidFill>
                  <a:schemeClr val="bg1"/>
                </a:solidFill>
              </a:rPr>
              <a:t>from LDL cholesterol, no clear recommendation </a:t>
            </a:r>
            <a:r>
              <a:rPr lang="en-US" dirty="0" smtClean="0">
                <a:solidFill>
                  <a:schemeClr val="bg1"/>
                </a:solidFill>
              </a:rPr>
              <a:t>on </a:t>
            </a:r>
            <a:r>
              <a:rPr lang="en-US" dirty="0">
                <a:solidFill>
                  <a:schemeClr val="bg1"/>
                </a:solidFill>
              </a:rPr>
              <a:t>the clinical usefulness of </a:t>
            </a:r>
            <a:r>
              <a:rPr lang="en-US" dirty="0" smtClean="0">
                <a:solidFill>
                  <a:schemeClr val="bg1"/>
                </a:solidFill>
              </a:rPr>
              <a:t>Lp-PLA2</a:t>
            </a:r>
            <a:r>
              <a:rPr lang="fa-IR" dirty="0" smtClean="0">
                <a:solidFill>
                  <a:schemeClr val="bg1"/>
                </a:solidFill>
              </a:rPr>
              <a:t> </a:t>
            </a:r>
            <a:r>
              <a:rPr lang="en-US" dirty="0" smtClean="0">
                <a:solidFill>
                  <a:schemeClr val="bg1"/>
                </a:solidFill>
              </a:rPr>
              <a:t>can </a:t>
            </a:r>
            <a:r>
              <a:rPr lang="en-US" dirty="0">
                <a:solidFill>
                  <a:schemeClr val="bg1"/>
                </a:solidFill>
              </a:rPr>
              <a:t>be given until </a:t>
            </a:r>
            <a:r>
              <a:rPr lang="en-US" dirty="0" smtClean="0">
                <a:solidFill>
                  <a:schemeClr val="bg1"/>
                </a:solidFill>
              </a:rPr>
              <a:t>definitive </a:t>
            </a:r>
            <a:r>
              <a:rPr lang="en-US" dirty="0">
                <a:solidFill>
                  <a:schemeClr val="bg1"/>
                </a:solidFill>
              </a:rPr>
              <a:t>data document its incremental value above and beyond </a:t>
            </a:r>
            <a:r>
              <a:rPr lang="en-US" dirty="0" smtClean="0">
                <a:solidFill>
                  <a:schemeClr val="bg1"/>
                </a:solidFill>
              </a:rPr>
              <a:t>traditional </a:t>
            </a:r>
            <a:r>
              <a:rPr lang="en-US" dirty="0">
                <a:solidFill>
                  <a:schemeClr val="bg1"/>
                </a:solidFill>
              </a:rPr>
              <a:t>CV risk factors. A manual ELISA method for </a:t>
            </a:r>
            <a:r>
              <a:rPr lang="en-US" dirty="0" smtClean="0">
                <a:solidFill>
                  <a:schemeClr val="bg1"/>
                </a:solidFill>
              </a:rPr>
              <a:t>Lp-PLA2</a:t>
            </a:r>
            <a:r>
              <a:rPr lang="fa-IR" dirty="0" smtClean="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241148457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79512" y="116632"/>
            <a:ext cx="8784976" cy="6552728"/>
          </a:xfrm>
        </p:spPr>
        <p:txBody>
          <a:bodyPr/>
          <a:lstStyle/>
          <a:p>
            <a:pPr algn="l" rtl="0"/>
            <a:r>
              <a:rPr lang="en-US" dirty="0">
                <a:solidFill>
                  <a:srgbClr val="FFC000"/>
                </a:solidFill>
              </a:rPr>
              <a:t>Myeloperoxidase</a:t>
            </a:r>
          </a:p>
          <a:p>
            <a:pPr algn="just" rtl="0"/>
            <a:r>
              <a:rPr lang="en-US" dirty="0" smtClean="0">
                <a:solidFill>
                  <a:schemeClr val="bg1"/>
                </a:solidFill>
              </a:rPr>
              <a:t>Myeloperoxidase</a:t>
            </a:r>
            <a:r>
              <a:rPr lang="fa-IR" dirty="0" smtClean="0">
                <a:solidFill>
                  <a:schemeClr val="bg1"/>
                </a:solidFill>
              </a:rPr>
              <a:t> </a:t>
            </a:r>
            <a:r>
              <a:rPr lang="en-US" dirty="0" smtClean="0">
                <a:solidFill>
                  <a:schemeClr val="bg1"/>
                </a:solidFill>
              </a:rPr>
              <a:t>(</a:t>
            </a:r>
            <a:r>
              <a:rPr lang="en-US" dirty="0">
                <a:solidFill>
                  <a:schemeClr val="bg1"/>
                </a:solidFill>
              </a:rPr>
              <a:t>MPO) (EC 1.11.1.7; donor, hydrogen </a:t>
            </a:r>
            <a:r>
              <a:rPr lang="en-US" dirty="0" smtClean="0">
                <a:solidFill>
                  <a:schemeClr val="bg1"/>
                </a:solidFill>
              </a:rPr>
              <a:t>peroxide </a:t>
            </a:r>
            <a:r>
              <a:rPr lang="en-US" dirty="0">
                <a:solidFill>
                  <a:schemeClr val="bg1"/>
                </a:solidFill>
              </a:rPr>
              <a:t>oxidoreductase) is a member of the </a:t>
            </a:r>
            <a:r>
              <a:rPr lang="en-US" dirty="0" err="1">
                <a:solidFill>
                  <a:schemeClr val="bg1"/>
                </a:solidFill>
              </a:rPr>
              <a:t>heme</a:t>
            </a:r>
            <a:r>
              <a:rPr lang="en-US" dirty="0">
                <a:solidFill>
                  <a:schemeClr val="bg1"/>
                </a:solidFill>
              </a:rPr>
              <a:t> peroxidase </a:t>
            </a:r>
            <a:r>
              <a:rPr lang="en-US" dirty="0" smtClean="0">
                <a:solidFill>
                  <a:schemeClr val="bg1"/>
                </a:solidFill>
              </a:rPr>
              <a:t>superfamily</a:t>
            </a:r>
            <a:r>
              <a:rPr lang="en-US" dirty="0">
                <a:solidFill>
                  <a:schemeClr val="bg1"/>
                </a:solidFill>
              </a:rPr>
              <a:t>. It is a tetrameric </a:t>
            </a:r>
            <a:r>
              <a:rPr lang="en-US" dirty="0" smtClean="0">
                <a:solidFill>
                  <a:schemeClr val="bg1"/>
                </a:solidFill>
              </a:rPr>
              <a:t>hemoprotein </a:t>
            </a:r>
            <a:r>
              <a:rPr lang="en-US" dirty="0">
                <a:solidFill>
                  <a:schemeClr val="bg1"/>
                </a:solidFill>
              </a:rPr>
              <a:t>consisting of a pair of </a:t>
            </a:r>
            <a:r>
              <a:rPr lang="en-US" dirty="0" smtClean="0">
                <a:solidFill>
                  <a:schemeClr val="bg1"/>
                </a:solidFill>
              </a:rPr>
              <a:t>heavy </a:t>
            </a:r>
            <a:r>
              <a:rPr lang="en-US" dirty="0">
                <a:solidFill>
                  <a:schemeClr val="bg1"/>
                </a:solidFill>
              </a:rPr>
              <a:t>and </a:t>
            </a:r>
            <a:r>
              <a:rPr lang="en-US" dirty="0" smtClean="0">
                <a:solidFill>
                  <a:schemeClr val="bg1"/>
                </a:solidFill>
              </a:rPr>
              <a:t>light</a:t>
            </a:r>
            <a:r>
              <a:rPr lang="fa-IR" dirty="0" smtClean="0">
                <a:solidFill>
                  <a:schemeClr val="bg1"/>
                </a:solidFill>
              </a:rPr>
              <a:t> </a:t>
            </a:r>
            <a:r>
              <a:rPr lang="en-US" dirty="0" smtClean="0">
                <a:solidFill>
                  <a:schemeClr val="bg1"/>
                </a:solidFill>
              </a:rPr>
              <a:t>chains</a:t>
            </a:r>
            <a:r>
              <a:rPr lang="en-US" dirty="0">
                <a:solidFill>
                  <a:schemeClr val="bg1"/>
                </a:solidFill>
              </a:rPr>
              <a:t>. It is stored in </a:t>
            </a:r>
            <a:r>
              <a:rPr lang="en-US" dirty="0" err="1">
                <a:solidFill>
                  <a:schemeClr val="bg1"/>
                </a:solidFill>
              </a:rPr>
              <a:t>azurophilic</a:t>
            </a:r>
            <a:r>
              <a:rPr lang="en-US" dirty="0">
                <a:solidFill>
                  <a:schemeClr val="bg1"/>
                </a:solidFill>
              </a:rPr>
              <a:t> granules of </a:t>
            </a:r>
            <a:r>
              <a:rPr lang="en-US" dirty="0" err="1" smtClean="0">
                <a:solidFill>
                  <a:schemeClr val="bg1"/>
                </a:solidFill>
              </a:rPr>
              <a:t>polymorphonuclear</a:t>
            </a:r>
            <a:r>
              <a:rPr lang="en-US" dirty="0" smtClean="0">
                <a:solidFill>
                  <a:schemeClr val="bg1"/>
                </a:solidFill>
              </a:rPr>
              <a:t> </a:t>
            </a:r>
            <a:r>
              <a:rPr lang="en-US" dirty="0">
                <a:solidFill>
                  <a:schemeClr val="bg1"/>
                </a:solidFill>
              </a:rPr>
              <a:t>neutrophils and monocytes-macrophages; when </a:t>
            </a:r>
            <a:r>
              <a:rPr lang="en-US" dirty="0" smtClean="0">
                <a:solidFill>
                  <a:schemeClr val="bg1"/>
                </a:solidFill>
              </a:rPr>
              <a:t>released </a:t>
            </a:r>
            <a:r>
              <a:rPr lang="en-US" dirty="0">
                <a:solidFill>
                  <a:schemeClr val="bg1"/>
                </a:solidFill>
              </a:rPr>
              <a:t>(typically with inflammation), it catalyzes the </a:t>
            </a:r>
            <a:r>
              <a:rPr lang="en-US" dirty="0" smtClean="0">
                <a:solidFill>
                  <a:schemeClr val="bg1"/>
                </a:solidFill>
              </a:rPr>
              <a:t>conversion </a:t>
            </a:r>
            <a:r>
              <a:rPr lang="en-US" dirty="0">
                <a:solidFill>
                  <a:schemeClr val="bg1"/>
                </a:solidFill>
              </a:rPr>
              <a:t>of chloride anion and hydrogen peroxide to hypochlorite </a:t>
            </a:r>
            <a:r>
              <a:rPr lang="en-US" dirty="0" smtClean="0">
                <a:solidFill>
                  <a:schemeClr val="bg1"/>
                </a:solidFill>
              </a:rPr>
              <a:t>(</a:t>
            </a:r>
            <a:r>
              <a:rPr lang="en-US" dirty="0" err="1">
                <a:solidFill>
                  <a:schemeClr val="bg1"/>
                </a:solidFill>
              </a:rPr>
              <a:t>HOCl</a:t>
            </a:r>
            <a:r>
              <a:rPr lang="en-US" dirty="0">
                <a:solidFill>
                  <a:schemeClr val="bg1"/>
                </a:solidFill>
              </a:rPr>
              <a:t>), a metal ion–independent chlorinating oxidant that </a:t>
            </a:r>
            <a:r>
              <a:rPr lang="en-US" dirty="0" smtClean="0">
                <a:solidFill>
                  <a:schemeClr val="bg1"/>
                </a:solidFill>
              </a:rPr>
              <a:t>possesses </a:t>
            </a:r>
            <a:r>
              <a:rPr lang="en-US" dirty="0">
                <a:solidFill>
                  <a:schemeClr val="bg1"/>
                </a:solidFill>
              </a:rPr>
              <a:t>potent </a:t>
            </a:r>
            <a:r>
              <a:rPr lang="en-US" dirty="0" err="1">
                <a:solidFill>
                  <a:schemeClr val="bg1"/>
                </a:solidFill>
              </a:rPr>
              <a:t>microbicidal</a:t>
            </a:r>
            <a:r>
              <a:rPr lang="en-US" dirty="0">
                <a:solidFill>
                  <a:schemeClr val="bg1"/>
                </a:solidFill>
              </a:rPr>
              <a:t> activity. Thus it has a role in </a:t>
            </a:r>
            <a:r>
              <a:rPr lang="en-US" dirty="0" smtClean="0">
                <a:solidFill>
                  <a:schemeClr val="bg1"/>
                </a:solidFill>
              </a:rPr>
              <a:t>host </a:t>
            </a:r>
            <a:r>
              <a:rPr lang="en-US" dirty="0">
                <a:solidFill>
                  <a:schemeClr val="bg1"/>
                </a:solidFill>
              </a:rPr>
              <a:t>defense against pathogens.</a:t>
            </a:r>
          </a:p>
        </p:txBody>
      </p:sp>
    </p:spTree>
    <p:extLst>
      <p:ext uri="{BB962C8B-B14F-4D97-AF65-F5344CB8AC3E}">
        <p14:creationId xmlns:p14="http://schemas.microsoft.com/office/powerpoint/2010/main" val="336146010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79512" y="188640"/>
            <a:ext cx="8784976" cy="6480720"/>
          </a:xfrm>
        </p:spPr>
        <p:txBody>
          <a:bodyPr/>
          <a:lstStyle/>
          <a:p>
            <a:pPr algn="just" rtl="0"/>
            <a:r>
              <a:rPr lang="en-US" dirty="0">
                <a:solidFill>
                  <a:schemeClr val="bg1"/>
                </a:solidFill>
              </a:rPr>
              <a:t>It is surprising to note that MPO also may </a:t>
            </a:r>
            <a:r>
              <a:rPr lang="en-US" dirty="0">
                <a:solidFill>
                  <a:srgbClr val="FFFF00"/>
                </a:solidFill>
              </a:rPr>
              <a:t>have a causative </a:t>
            </a:r>
            <a:r>
              <a:rPr lang="en-US" dirty="0" smtClean="0">
                <a:solidFill>
                  <a:srgbClr val="FFFF00"/>
                </a:solidFill>
              </a:rPr>
              <a:t>role </a:t>
            </a:r>
            <a:r>
              <a:rPr lang="en-US" dirty="0">
                <a:solidFill>
                  <a:srgbClr val="FFFF00"/>
                </a:solidFill>
              </a:rPr>
              <a:t>in plaque destabilization through its ability to activate </a:t>
            </a:r>
            <a:r>
              <a:rPr lang="en-US" dirty="0" smtClean="0">
                <a:solidFill>
                  <a:srgbClr val="FFFF00"/>
                </a:solidFill>
              </a:rPr>
              <a:t>latent </a:t>
            </a:r>
            <a:r>
              <a:rPr lang="en-US" dirty="0">
                <a:solidFill>
                  <a:srgbClr val="FFFF00"/>
                </a:solidFill>
              </a:rPr>
              <a:t>metalloproteinases (MMPs). </a:t>
            </a:r>
            <a:r>
              <a:rPr lang="en-US" dirty="0">
                <a:solidFill>
                  <a:srgbClr val="FFC000"/>
                </a:solidFill>
              </a:rPr>
              <a:t>Infiltrating macrophages </a:t>
            </a:r>
            <a:r>
              <a:rPr lang="en-US" dirty="0" smtClean="0">
                <a:solidFill>
                  <a:srgbClr val="FFC000"/>
                </a:solidFill>
              </a:rPr>
              <a:t>and </a:t>
            </a:r>
            <a:r>
              <a:rPr lang="en-US" dirty="0">
                <a:solidFill>
                  <a:srgbClr val="FFC000"/>
                </a:solidFill>
              </a:rPr>
              <a:t>neutrophils </a:t>
            </a:r>
            <a:r>
              <a:rPr lang="en-US" dirty="0">
                <a:solidFill>
                  <a:schemeClr val="bg1"/>
                </a:solidFill>
              </a:rPr>
              <a:t>participate in the transformation of stable </a:t>
            </a:r>
            <a:r>
              <a:rPr lang="en-US" dirty="0" smtClean="0">
                <a:solidFill>
                  <a:schemeClr val="bg1"/>
                </a:solidFill>
              </a:rPr>
              <a:t>coronary </a:t>
            </a:r>
            <a:r>
              <a:rPr lang="en-US" dirty="0">
                <a:solidFill>
                  <a:schemeClr val="bg1"/>
                </a:solidFill>
              </a:rPr>
              <a:t>artery plaques to unstable lesions with a thin fibrous </a:t>
            </a:r>
            <a:r>
              <a:rPr lang="en-US" dirty="0" smtClean="0">
                <a:solidFill>
                  <a:schemeClr val="bg1"/>
                </a:solidFill>
              </a:rPr>
              <a:t>cap </a:t>
            </a:r>
            <a:r>
              <a:rPr lang="en-US" dirty="0">
                <a:solidFill>
                  <a:schemeClr val="bg1"/>
                </a:solidFill>
              </a:rPr>
              <a:t>through secretion of MMPs and MPO, which </a:t>
            </a:r>
            <a:r>
              <a:rPr lang="en-US" dirty="0">
                <a:solidFill>
                  <a:srgbClr val="FFC000"/>
                </a:solidFill>
              </a:rPr>
              <a:t>degrade the </a:t>
            </a:r>
            <a:r>
              <a:rPr lang="en-US" dirty="0" smtClean="0">
                <a:solidFill>
                  <a:srgbClr val="FFC000"/>
                </a:solidFill>
              </a:rPr>
              <a:t>collagen </a:t>
            </a:r>
            <a:r>
              <a:rPr lang="en-US" dirty="0">
                <a:solidFill>
                  <a:srgbClr val="FFC000"/>
                </a:solidFill>
              </a:rPr>
              <a:t>layer that protects </a:t>
            </a:r>
            <a:r>
              <a:rPr lang="en-US" dirty="0" err="1">
                <a:solidFill>
                  <a:srgbClr val="FFC000"/>
                </a:solidFill>
              </a:rPr>
              <a:t>atheromas</a:t>
            </a:r>
            <a:r>
              <a:rPr lang="en-US" dirty="0">
                <a:solidFill>
                  <a:srgbClr val="FFC000"/>
                </a:solidFill>
              </a:rPr>
              <a:t> from erosion or abrupt </a:t>
            </a:r>
            <a:r>
              <a:rPr lang="en-US" dirty="0" smtClean="0">
                <a:solidFill>
                  <a:srgbClr val="FFC000"/>
                </a:solidFill>
              </a:rPr>
              <a:t>rupture</a:t>
            </a:r>
            <a:r>
              <a:rPr lang="en-US" dirty="0">
                <a:solidFill>
                  <a:srgbClr val="FFC000"/>
                </a:solidFill>
              </a:rPr>
              <a:t>. </a:t>
            </a:r>
            <a:endParaRPr lang="fa-IR" dirty="0" smtClean="0">
              <a:solidFill>
                <a:srgbClr val="FFC000"/>
              </a:solidFill>
            </a:endParaRPr>
          </a:p>
          <a:p>
            <a:pPr algn="just" rtl="0"/>
            <a:r>
              <a:rPr lang="en-US" dirty="0">
                <a:solidFill>
                  <a:schemeClr val="bg1"/>
                </a:solidFill>
              </a:rPr>
              <a:t>Several epidemiologic studies indicate that MPO </a:t>
            </a:r>
            <a:r>
              <a:rPr lang="en-US" dirty="0" smtClean="0">
                <a:solidFill>
                  <a:schemeClr val="bg1"/>
                </a:solidFill>
              </a:rPr>
              <a:t>concentrations </a:t>
            </a:r>
            <a:r>
              <a:rPr lang="en-US" dirty="0">
                <a:solidFill>
                  <a:schemeClr val="bg1"/>
                </a:solidFill>
              </a:rPr>
              <a:t>in plasma may be an important CV risk marker, </a:t>
            </a:r>
            <a:r>
              <a:rPr lang="en-US" dirty="0" smtClean="0">
                <a:solidFill>
                  <a:schemeClr val="bg1"/>
                </a:solidFill>
              </a:rPr>
              <a:t>especially </a:t>
            </a:r>
            <a:r>
              <a:rPr lang="en-US" dirty="0">
                <a:solidFill>
                  <a:schemeClr val="bg1"/>
                </a:solidFill>
              </a:rPr>
              <a:t>in patients with unstable coronary artery disease. </a:t>
            </a:r>
          </a:p>
          <a:p>
            <a:pPr algn="just" rtl="0"/>
            <a:r>
              <a:rPr lang="en-US" dirty="0">
                <a:solidFill>
                  <a:schemeClr val="bg1"/>
                </a:solidFill>
              </a:rPr>
              <a:t>However, uncertainty continues regarding the additional </a:t>
            </a:r>
            <a:r>
              <a:rPr lang="en-US" dirty="0" smtClean="0">
                <a:solidFill>
                  <a:schemeClr val="bg1"/>
                </a:solidFill>
              </a:rPr>
              <a:t>benefits </a:t>
            </a:r>
            <a:r>
              <a:rPr lang="en-US" dirty="0">
                <a:solidFill>
                  <a:schemeClr val="bg1"/>
                </a:solidFill>
              </a:rPr>
              <a:t>conferred by MPO beyond those of standard cardiac biomarkers such as troponin.</a:t>
            </a:r>
          </a:p>
        </p:txBody>
      </p:sp>
    </p:spTree>
    <p:extLst>
      <p:ext uri="{BB962C8B-B14F-4D97-AF65-F5344CB8AC3E}">
        <p14:creationId xmlns:p14="http://schemas.microsoft.com/office/powerpoint/2010/main" val="1901017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07504" y="116632"/>
            <a:ext cx="8856984" cy="6480720"/>
          </a:xfrm>
        </p:spPr>
        <p:txBody>
          <a:bodyPr>
            <a:normAutofit/>
          </a:bodyPr>
          <a:lstStyle/>
          <a:p>
            <a:pPr algn="just" rtl="0"/>
            <a:endParaRPr lang="en-US" dirty="0" smtClean="0">
              <a:solidFill>
                <a:schemeClr val="bg1"/>
              </a:solidFill>
            </a:endParaRPr>
          </a:p>
          <a:p>
            <a:pPr algn="just" rtl="0"/>
            <a:r>
              <a:rPr lang="en-US" dirty="0" smtClean="0">
                <a:solidFill>
                  <a:schemeClr val="bg1"/>
                </a:solidFill>
              </a:rPr>
              <a:t>With </a:t>
            </a:r>
            <a:r>
              <a:rPr lang="en-US" dirty="0">
                <a:solidFill>
                  <a:schemeClr val="bg1"/>
                </a:solidFill>
              </a:rPr>
              <a:t>most forms of </a:t>
            </a:r>
            <a:r>
              <a:rPr lang="en-US" dirty="0">
                <a:solidFill>
                  <a:srgbClr val="FFC000"/>
                </a:solidFill>
              </a:rPr>
              <a:t>acute hepatocellular injury</a:t>
            </a:r>
            <a:r>
              <a:rPr lang="en-US" dirty="0">
                <a:solidFill>
                  <a:schemeClr val="bg1"/>
                </a:solidFill>
              </a:rPr>
              <a:t>, such as </a:t>
            </a:r>
            <a:r>
              <a:rPr lang="en-US" dirty="0" smtClean="0">
                <a:solidFill>
                  <a:schemeClr val="bg1"/>
                </a:solidFill>
              </a:rPr>
              <a:t>hepatitis</a:t>
            </a:r>
            <a:r>
              <a:rPr lang="en-US" dirty="0">
                <a:solidFill>
                  <a:schemeClr val="bg1"/>
                </a:solidFill>
              </a:rPr>
              <a:t>, </a:t>
            </a:r>
            <a:r>
              <a:rPr lang="en-US" dirty="0">
                <a:solidFill>
                  <a:srgbClr val="FFC000"/>
                </a:solidFill>
              </a:rPr>
              <a:t>AST will be higher </a:t>
            </a:r>
            <a:r>
              <a:rPr lang="en-US" dirty="0">
                <a:solidFill>
                  <a:schemeClr val="bg1"/>
                </a:solidFill>
              </a:rPr>
              <a:t>than ALT initially because of the higher activity </a:t>
            </a:r>
            <a:r>
              <a:rPr lang="en-US" dirty="0" smtClean="0">
                <a:solidFill>
                  <a:schemeClr val="bg1"/>
                </a:solidFill>
              </a:rPr>
              <a:t>of </a:t>
            </a:r>
            <a:r>
              <a:rPr lang="en-US" dirty="0">
                <a:solidFill>
                  <a:schemeClr val="bg1"/>
                </a:solidFill>
              </a:rPr>
              <a:t>AST in hepatocytes. Within 24 to 48 hours, particularly if ongoing </a:t>
            </a:r>
            <a:r>
              <a:rPr lang="en-US" dirty="0" smtClean="0">
                <a:solidFill>
                  <a:schemeClr val="bg1"/>
                </a:solidFill>
              </a:rPr>
              <a:t>damage </a:t>
            </a:r>
            <a:r>
              <a:rPr lang="en-US" dirty="0">
                <a:solidFill>
                  <a:schemeClr val="bg1"/>
                </a:solidFill>
              </a:rPr>
              <a:t>occurs, ALT will become higher than AST, based on its longer </a:t>
            </a:r>
            <a:r>
              <a:rPr lang="en-US" dirty="0" smtClean="0">
                <a:solidFill>
                  <a:schemeClr val="bg1"/>
                </a:solidFill>
              </a:rPr>
              <a:t>half-life. An </a:t>
            </a:r>
            <a:r>
              <a:rPr lang="en-US" dirty="0">
                <a:solidFill>
                  <a:schemeClr val="bg1"/>
                </a:solidFill>
              </a:rPr>
              <a:t>exception to these observations is seen in acute alcohol-induced </a:t>
            </a:r>
            <a:r>
              <a:rPr lang="en-US" dirty="0" smtClean="0">
                <a:solidFill>
                  <a:schemeClr val="bg1"/>
                </a:solidFill>
              </a:rPr>
              <a:t>hepatocyte </a:t>
            </a:r>
            <a:r>
              <a:rPr lang="en-US" dirty="0">
                <a:solidFill>
                  <a:schemeClr val="bg1"/>
                </a:solidFill>
              </a:rPr>
              <a:t>injury, as in </a:t>
            </a:r>
            <a:r>
              <a:rPr lang="en-US" dirty="0">
                <a:solidFill>
                  <a:srgbClr val="FFC000"/>
                </a:solidFill>
              </a:rPr>
              <a:t>alcoholic hepatitis</a:t>
            </a:r>
            <a:r>
              <a:rPr lang="en-US" dirty="0">
                <a:solidFill>
                  <a:schemeClr val="bg1"/>
                </a:solidFill>
              </a:rPr>
              <a:t>. Studies suggest that alcohol </a:t>
            </a:r>
            <a:r>
              <a:rPr lang="en-US" dirty="0" smtClean="0">
                <a:solidFill>
                  <a:schemeClr val="bg1"/>
                </a:solidFill>
              </a:rPr>
              <a:t>induces </a:t>
            </a:r>
            <a:r>
              <a:rPr lang="en-US" dirty="0">
                <a:solidFill>
                  <a:schemeClr val="bg1"/>
                </a:solidFill>
              </a:rPr>
              <a:t>mitochondrial damage, resulting in the release of mitochondrial </a:t>
            </a:r>
            <a:r>
              <a:rPr lang="en-US" dirty="0" smtClean="0">
                <a:solidFill>
                  <a:schemeClr val="bg1"/>
                </a:solidFill>
              </a:rPr>
              <a:t>AST</a:t>
            </a:r>
            <a:r>
              <a:rPr lang="en-US" dirty="0">
                <a:solidFill>
                  <a:schemeClr val="bg1"/>
                </a:solidFill>
              </a:rPr>
              <a:t>, which, besides being the predominant form of AST in hepatocytes, </a:t>
            </a:r>
            <a:r>
              <a:rPr lang="en-US" dirty="0" smtClean="0">
                <a:solidFill>
                  <a:schemeClr val="bg1"/>
                </a:solidFill>
              </a:rPr>
              <a:t>has </a:t>
            </a:r>
            <a:r>
              <a:rPr lang="en-US" dirty="0">
                <a:solidFill>
                  <a:schemeClr val="bg1"/>
                </a:solidFill>
              </a:rPr>
              <a:t>a significantly longer half-life than do </a:t>
            </a:r>
            <a:r>
              <a:rPr lang="en-US" dirty="0" err="1">
                <a:solidFill>
                  <a:schemeClr val="bg1"/>
                </a:solidFill>
              </a:rPr>
              <a:t>extramitochondrial</a:t>
            </a:r>
            <a:r>
              <a:rPr lang="en-US" dirty="0">
                <a:solidFill>
                  <a:schemeClr val="bg1"/>
                </a:solidFill>
              </a:rPr>
              <a:t> AST and </a:t>
            </a:r>
            <a:r>
              <a:rPr lang="en-US" dirty="0" smtClean="0">
                <a:solidFill>
                  <a:schemeClr val="bg1"/>
                </a:solidFill>
              </a:rPr>
              <a:t>ALT</a:t>
            </a:r>
            <a:r>
              <a:rPr lang="en-US" dirty="0">
                <a:solidFill>
                  <a:schemeClr val="bg1"/>
                </a:solidFill>
              </a:rPr>
              <a:t>. This frequently results in the </a:t>
            </a:r>
            <a:r>
              <a:rPr lang="en-US" dirty="0">
                <a:solidFill>
                  <a:srgbClr val="FFC000"/>
                </a:solidFill>
              </a:rPr>
              <a:t>disproportionate elevation of AST over </a:t>
            </a:r>
            <a:r>
              <a:rPr lang="en-US" dirty="0" smtClean="0">
                <a:solidFill>
                  <a:srgbClr val="FFC000"/>
                </a:solidFill>
              </a:rPr>
              <a:t>ALT</a:t>
            </a:r>
            <a:r>
              <a:rPr lang="en-US" dirty="0">
                <a:solidFill>
                  <a:schemeClr val="bg1"/>
                </a:solidFill>
              </a:rPr>
              <a:t>, yielding an AST/ALT quotient, also called the </a:t>
            </a:r>
            <a:r>
              <a:rPr lang="en-US" dirty="0" err="1">
                <a:solidFill>
                  <a:schemeClr val="bg1"/>
                </a:solidFill>
              </a:rPr>
              <a:t>DeRitis</a:t>
            </a:r>
            <a:r>
              <a:rPr lang="en-US" dirty="0">
                <a:solidFill>
                  <a:schemeClr val="bg1"/>
                </a:solidFill>
              </a:rPr>
              <a:t> ratio, of 3 to </a:t>
            </a:r>
            <a:r>
              <a:rPr lang="en-US" dirty="0" smtClean="0">
                <a:solidFill>
                  <a:schemeClr val="bg1"/>
                </a:solidFill>
              </a:rPr>
              <a:t>4:1 </a:t>
            </a:r>
            <a:r>
              <a:rPr lang="en-US" dirty="0">
                <a:solidFill>
                  <a:schemeClr val="bg1"/>
                </a:solidFill>
              </a:rPr>
              <a:t>in alcohol-induced liver disease.</a:t>
            </a:r>
          </a:p>
        </p:txBody>
      </p:sp>
    </p:spTree>
    <p:extLst>
      <p:ext uri="{BB962C8B-B14F-4D97-AF65-F5344CB8AC3E}">
        <p14:creationId xmlns:p14="http://schemas.microsoft.com/office/powerpoint/2010/main" val="288941929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79512" y="116632"/>
            <a:ext cx="8784976" cy="6552728"/>
          </a:xfrm>
        </p:spPr>
        <p:txBody>
          <a:bodyPr/>
          <a:lstStyle/>
          <a:p>
            <a:pPr algn="just" rtl="0"/>
            <a:endParaRPr lang="en-US" dirty="0" smtClean="0">
              <a:solidFill>
                <a:schemeClr val="bg1"/>
              </a:solidFill>
            </a:endParaRPr>
          </a:p>
          <a:p>
            <a:pPr algn="just" rtl="0"/>
            <a:r>
              <a:rPr lang="en-US" dirty="0" smtClean="0">
                <a:solidFill>
                  <a:schemeClr val="bg1"/>
                </a:solidFill>
              </a:rPr>
              <a:t>Increased </a:t>
            </a:r>
            <a:r>
              <a:rPr lang="en-US" dirty="0">
                <a:solidFill>
                  <a:schemeClr val="bg1"/>
                </a:solidFill>
              </a:rPr>
              <a:t>MPO is not likely to </a:t>
            </a:r>
            <a:r>
              <a:rPr lang="en-US" dirty="0" smtClean="0">
                <a:solidFill>
                  <a:schemeClr val="bg1"/>
                </a:solidFill>
              </a:rPr>
              <a:t>be </a:t>
            </a:r>
            <a:r>
              <a:rPr lang="en-US" dirty="0">
                <a:solidFill>
                  <a:schemeClr val="bg1"/>
                </a:solidFill>
              </a:rPr>
              <a:t>specific for cardiac disease, as activation of neutrophils and </a:t>
            </a:r>
            <a:r>
              <a:rPr lang="en-US" dirty="0" smtClean="0">
                <a:solidFill>
                  <a:schemeClr val="bg1"/>
                </a:solidFill>
              </a:rPr>
              <a:t>macrophages </a:t>
            </a:r>
            <a:r>
              <a:rPr lang="en-US" dirty="0">
                <a:solidFill>
                  <a:schemeClr val="bg1"/>
                </a:solidFill>
              </a:rPr>
              <a:t>can occur in any (1) infectious, (2) </a:t>
            </a:r>
            <a:r>
              <a:rPr lang="en-US" dirty="0" smtClean="0">
                <a:solidFill>
                  <a:schemeClr val="bg1"/>
                </a:solidFill>
              </a:rPr>
              <a:t>inflammatory</a:t>
            </a:r>
            <a:r>
              <a:rPr lang="en-US" dirty="0">
                <a:solidFill>
                  <a:schemeClr val="bg1"/>
                </a:solidFill>
              </a:rPr>
              <a:t>, or (3) infiltrative disease process</a:t>
            </a:r>
            <a:r>
              <a:rPr lang="en-US" dirty="0" smtClean="0">
                <a:solidFill>
                  <a:schemeClr val="bg1"/>
                </a:solidFill>
              </a:rPr>
              <a:t>.</a:t>
            </a:r>
            <a:endParaRPr lang="fa-IR" dirty="0" smtClean="0">
              <a:solidFill>
                <a:schemeClr val="bg1"/>
              </a:solidFill>
            </a:endParaRPr>
          </a:p>
          <a:p>
            <a:pPr algn="just" rtl="0"/>
            <a:r>
              <a:rPr lang="en-US" dirty="0">
                <a:solidFill>
                  <a:schemeClr val="bg1"/>
                </a:solidFill>
              </a:rPr>
              <a:t>MPO mass assays based on sandwich ELISA methods have </a:t>
            </a:r>
            <a:r>
              <a:rPr lang="en-US" dirty="0" smtClean="0">
                <a:solidFill>
                  <a:schemeClr val="bg1"/>
                </a:solidFill>
              </a:rPr>
              <a:t>been </a:t>
            </a:r>
            <a:r>
              <a:rPr lang="en-US" dirty="0">
                <a:solidFill>
                  <a:schemeClr val="bg1"/>
                </a:solidFill>
              </a:rPr>
              <a:t>developed and are commercially available</a:t>
            </a:r>
            <a:r>
              <a:rPr lang="en-US" dirty="0" smtClean="0">
                <a:solidFill>
                  <a:schemeClr val="bg1"/>
                </a:solidFill>
              </a:rPr>
              <a:t>.</a:t>
            </a:r>
            <a:endParaRPr lang="fa-IR" dirty="0" smtClean="0">
              <a:solidFill>
                <a:schemeClr val="bg1"/>
              </a:solidFill>
            </a:endParaRPr>
          </a:p>
          <a:p>
            <a:pPr algn="just" rtl="0"/>
            <a:r>
              <a:rPr lang="en-US" dirty="0">
                <a:solidFill>
                  <a:schemeClr val="bg1"/>
                </a:solidFill>
              </a:rPr>
              <a:t>An MPO concentration of 640 </a:t>
            </a:r>
            <a:r>
              <a:rPr lang="en-US" dirty="0" err="1">
                <a:solidFill>
                  <a:schemeClr val="bg1"/>
                </a:solidFill>
              </a:rPr>
              <a:t>pmol</a:t>
            </a:r>
            <a:r>
              <a:rPr lang="en-US" dirty="0">
                <a:solidFill>
                  <a:schemeClr val="bg1"/>
                </a:solidFill>
              </a:rPr>
              <a:t>/L, which was reported </a:t>
            </a:r>
            <a:r>
              <a:rPr lang="en-US" dirty="0" smtClean="0">
                <a:solidFill>
                  <a:schemeClr val="bg1"/>
                </a:solidFill>
              </a:rPr>
              <a:t>as </a:t>
            </a:r>
            <a:r>
              <a:rPr lang="en-US" dirty="0">
                <a:solidFill>
                  <a:schemeClr val="bg1"/>
                </a:solidFill>
              </a:rPr>
              <a:t>the URL, is not influenced by sex or </a:t>
            </a:r>
            <a:r>
              <a:rPr lang="en-US" dirty="0" smtClean="0">
                <a:solidFill>
                  <a:schemeClr val="bg1"/>
                </a:solidFill>
              </a:rPr>
              <a:t>age</a:t>
            </a:r>
            <a:r>
              <a:rPr lang="fa-IR" dirty="0" smtClean="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30256348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5258</TotalTime>
  <Words>7311</Words>
  <Application>Microsoft Office PowerPoint</Application>
  <PresentationFormat>On-screen Show (4:3)</PresentationFormat>
  <Paragraphs>347</Paragraphs>
  <Slides>90</Slides>
  <Notes>0</Notes>
  <HiddenSlides>0</HiddenSlides>
  <MMClips>0</MMClips>
  <ScaleCrop>false</ScaleCrop>
  <HeadingPairs>
    <vt:vector size="4" baseType="variant">
      <vt:variant>
        <vt:lpstr>Theme</vt:lpstr>
      </vt:variant>
      <vt:variant>
        <vt:i4>1</vt:i4>
      </vt:variant>
      <vt:variant>
        <vt:lpstr>Slide Titles</vt:lpstr>
      </vt:variant>
      <vt:variant>
        <vt:i4>90</vt:i4>
      </vt:variant>
    </vt:vector>
  </HeadingPairs>
  <TitlesOfParts>
    <vt:vector size="91" baseType="lpstr">
      <vt:lpstr>Equity</vt:lpstr>
      <vt:lpstr>       Liver and Cardiac Enzymes and Drug Interference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Diagnosis of acute myocardial infarction</vt:lpstr>
      <vt:lpstr>Electrocardiogram</vt:lpstr>
      <vt:lpstr>PowerPoint Presentation</vt:lpstr>
      <vt:lpstr>PowerPoint Presentation</vt:lpstr>
      <vt:lpstr>Cardiac markers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Creatine kinase-2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Enzymes as Cardiovascular Risk Markers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Endocrinology</dc:title>
  <dc:creator>RAHIMI</dc:creator>
  <cp:lastModifiedBy>a</cp:lastModifiedBy>
  <cp:revision>329</cp:revision>
  <dcterms:created xsi:type="dcterms:W3CDTF">2016-09-18T09:39:24Z</dcterms:created>
  <dcterms:modified xsi:type="dcterms:W3CDTF">2019-01-11T19:03:50Z</dcterms:modified>
</cp:coreProperties>
</file>