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25" r:id="rId2"/>
    <p:sldId id="626" r:id="rId3"/>
    <p:sldId id="632" r:id="rId4"/>
    <p:sldId id="636" r:id="rId5"/>
    <p:sldId id="637" r:id="rId6"/>
    <p:sldId id="639" r:id="rId7"/>
    <p:sldId id="641" r:id="rId8"/>
    <p:sldId id="649" r:id="rId9"/>
    <p:sldId id="647" r:id="rId10"/>
    <p:sldId id="261" r:id="rId11"/>
    <p:sldId id="262" r:id="rId12"/>
    <p:sldId id="326" r:id="rId13"/>
    <p:sldId id="349" r:id="rId14"/>
    <p:sldId id="650" r:id="rId15"/>
    <p:sldId id="265" r:id="rId16"/>
    <p:sldId id="645" r:id="rId17"/>
    <p:sldId id="328" r:id="rId18"/>
    <p:sldId id="329" r:id="rId19"/>
    <p:sldId id="652" r:id="rId20"/>
    <p:sldId id="268" r:id="rId21"/>
    <p:sldId id="654" r:id="rId22"/>
    <p:sldId id="269" r:id="rId23"/>
    <p:sldId id="353" r:id="rId24"/>
    <p:sldId id="656" r:id="rId25"/>
    <p:sldId id="271" r:id="rId26"/>
    <p:sldId id="355" r:id="rId27"/>
    <p:sldId id="658" r:id="rId28"/>
    <p:sldId id="273" r:id="rId29"/>
    <p:sldId id="357" r:id="rId30"/>
    <p:sldId id="660" r:id="rId31"/>
    <p:sldId id="274" r:id="rId32"/>
    <p:sldId id="335" r:id="rId33"/>
    <p:sldId id="662" r:id="rId34"/>
    <p:sldId id="276" r:id="rId35"/>
    <p:sldId id="376" r:id="rId36"/>
    <p:sldId id="664" r:id="rId37"/>
    <p:sldId id="278" r:id="rId38"/>
    <p:sldId id="378" r:id="rId39"/>
    <p:sldId id="666" r:id="rId40"/>
    <p:sldId id="281" r:id="rId41"/>
    <p:sldId id="380" r:id="rId42"/>
    <p:sldId id="668" r:id="rId43"/>
    <p:sldId id="283" r:id="rId44"/>
    <p:sldId id="382" r:id="rId45"/>
    <p:sldId id="682" r:id="rId46"/>
    <p:sldId id="284" r:id="rId47"/>
    <p:sldId id="386" r:id="rId48"/>
    <p:sldId id="684" r:id="rId49"/>
    <p:sldId id="285" r:id="rId50"/>
    <p:sldId id="388" r:id="rId51"/>
    <p:sldId id="670" r:id="rId52"/>
    <p:sldId id="485" r:id="rId53"/>
    <p:sldId id="512" r:id="rId54"/>
    <p:sldId id="672" r:id="rId55"/>
    <p:sldId id="486" r:id="rId56"/>
    <p:sldId id="515" r:id="rId57"/>
    <p:sldId id="674" r:id="rId58"/>
    <p:sldId id="487" r:id="rId59"/>
    <p:sldId id="513" r:id="rId60"/>
    <p:sldId id="676" r:id="rId61"/>
    <p:sldId id="516" r:id="rId62"/>
    <p:sldId id="517" r:id="rId63"/>
    <p:sldId id="678" r:id="rId64"/>
    <p:sldId id="518" r:id="rId65"/>
    <p:sldId id="519" r:id="rId66"/>
    <p:sldId id="520" r:id="rId67"/>
    <p:sldId id="686" r:id="rId68"/>
    <p:sldId id="502" r:id="rId69"/>
    <p:sldId id="521" r:id="rId70"/>
    <p:sldId id="688" r:id="rId71"/>
    <p:sldId id="504" r:id="rId72"/>
    <p:sldId id="522" r:id="rId73"/>
    <p:sldId id="690" r:id="rId74"/>
    <p:sldId id="506" r:id="rId75"/>
    <p:sldId id="523" r:id="rId76"/>
    <p:sldId id="538" r:id="rId77"/>
    <p:sldId id="692" r:id="rId78"/>
    <p:sldId id="508" r:id="rId79"/>
    <p:sldId id="524" r:id="rId80"/>
    <p:sldId id="540" r:id="rId81"/>
    <p:sldId id="694" r:id="rId82"/>
    <p:sldId id="525" r:id="rId83"/>
    <p:sldId id="532" r:id="rId84"/>
    <p:sldId id="542" r:id="rId85"/>
    <p:sldId id="562" r:id="rId86"/>
    <p:sldId id="696" r:id="rId87"/>
    <p:sldId id="552" r:id="rId88"/>
    <p:sldId id="553" r:id="rId89"/>
    <p:sldId id="527" r:id="rId90"/>
    <p:sldId id="565" r:id="rId91"/>
    <p:sldId id="567" r:id="rId92"/>
    <p:sldId id="572" r:id="rId93"/>
    <p:sldId id="578" r:id="rId94"/>
    <p:sldId id="568" r:id="rId95"/>
    <p:sldId id="575" r:id="rId96"/>
    <p:sldId id="574" r:id="rId97"/>
    <p:sldId id="579" r:id="rId98"/>
    <p:sldId id="576" r:id="rId99"/>
    <p:sldId id="583" r:id="rId100"/>
    <p:sldId id="588" r:id="rId101"/>
    <p:sldId id="585" r:id="rId102"/>
    <p:sldId id="580" r:id="rId103"/>
    <p:sldId id="591" r:id="rId104"/>
    <p:sldId id="590" r:id="rId105"/>
    <p:sldId id="589" r:id="rId106"/>
    <p:sldId id="587" r:id="rId107"/>
    <p:sldId id="586" r:id="rId108"/>
    <p:sldId id="592" r:id="rId109"/>
    <p:sldId id="563" r:id="rId110"/>
    <p:sldId id="536" r:id="rId111"/>
    <p:sldId id="548" r:id="rId112"/>
    <p:sldId id="593" r:id="rId113"/>
    <p:sldId id="595" r:id="rId114"/>
    <p:sldId id="597" r:id="rId115"/>
    <p:sldId id="680" r:id="rId116"/>
    <p:sldId id="599" r:id="rId117"/>
    <p:sldId id="613" r:id="rId118"/>
    <p:sldId id="604" r:id="rId119"/>
    <p:sldId id="601" r:id="rId120"/>
    <p:sldId id="614" r:id="rId121"/>
    <p:sldId id="616" r:id="rId122"/>
    <p:sldId id="606" r:id="rId123"/>
    <p:sldId id="624" r:id="rId124"/>
    <p:sldId id="603" r:id="rId125"/>
    <p:sldId id="607" r:id="rId126"/>
    <p:sldId id="623" r:id="rId127"/>
    <p:sldId id="608" r:id="rId128"/>
    <p:sldId id="621" r:id="rId129"/>
    <p:sldId id="609" r:id="rId130"/>
    <p:sldId id="610" r:id="rId131"/>
    <p:sldId id="617" r:id="rId132"/>
    <p:sldId id="619" r:id="rId133"/>
    <p:sldId id="618" r:id="rId134"/>
    <p:sldId id="605" r:id="rId135"/>
    <p:sldId id="411" r:id="rId136"/>
    <p:sldId id="412" r:id="rId137"/>
    <p:sldId id="697" r:id="rId138"/>
    <p:sldId id="484" r:id="rId139"/>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99AB60-3190-44F4-809D-D80F9024C7A1}">
          <p14:sldIdLst>
            <p14:sldId id="625"/>
            <p14:sldId id="626"/>
            <p14:sldId id="632"/>
            <p14:sldId id="636"/>
            <p14:sldId id="637"/>
            <p14:sldId id="639"/>
            <p14:sldId id="641"/>
            <p14:sldId id="649"/>
            <p14:sldId id="647"/>
            <p14:sldId id="261"/>
            <p14:sldId id="262"/>
            <p14:sldId id="326"/>
            <p14:sldId id="349"/>
            <p14:sldId id="650"/>
            <p14:sldId id="265"/>
            <p14:sldId id="645"/>
            <p14:sldId id="328"/>
            <p14:sldId id="329"/>
            <p14:sldId id="652"/>
            <p14:sldId id="268"/>
            <p14:sldId id="654"/>
            <p14:sldId id="269"/>
            <p14:sldId id="353"/>
            <p14:sldId id="656"/>
            <p14:sldId id="271"/>
            <p14:sldId id="355"/>
            <p14:sldId id="658"/>
            <p14:sldId id="273"/>
            <p14:sldId id="357"/>
            <p14:sldId id="660"/>
            <p14:sldId id="274"/>
            <p14:sldId id="335"/>
            <p14:sldId id="662"/>
            <p14:sldId id="276"/>
            <p14:sldId id="376"/>
            <p14:sldId id="664"/>
            <p14:sldId id="278"/>
            <p14:sldId id="378"/>
            <p14:sldId id="666"/>
            <p14:sldId id="281"/>
            <p14:sldId id="380"/>
            <p14:sldId id="668"/>
            <p14:sldId id="283"/>
            <p14:sldId id="382"/>
            <p14:sldId id="682"/>
            <p14:sldId id="284"/>
            <p14:sldId id="386"/>
          </p14:sldIdLst>
        </p14:section>
        <p14:section name="Untitled Section" id="{2E25DA4F-8514-4208-AEBC-6EBDF0E64587}">
          <p14:sldIdLst>
            <p14:sldId id="684"/>
            <p14:sldId id="285"/>
            <p14:sldId id="388"/>
            <p14:sldId id="670"/>
            <p14:sldId id="485"/>
            <p14:sldId id="512"/>
            <p14:sldId id="672"/>
            <p14:sldId id="486"/>
            <p14:sldId id="515"/>
            <p14:sldId id="674"/>
            <p14:sldId id="487"/>
            <p14:sldId id="513"/>
            <p14:sldId id="676"/>
            <p14:sldId id="516"/>
            <p14:sldId id="517"/>
            <p14:sldId id="678"/>
            <p14:sldId id="518"/>
            <p14:sldId id="519"/>
            <p14:sldId id="520"/>
            <p14:sldId id="686"/>
            <p14:sldId id="502"/>
            <p14:sldId id="521"/>
            <p14:sldId id="688"/>
            <p14:sldId id="504"/>
            <p14:sldId id="522"/>
            <p14:sldId id="690"/>
            <p14:sldId id="506"/>
            <p14:sldId id="523"/>
            <p14:sldId id="538"/>
            <p14:sldId id="692"/>
            <p14:sldId id="508"/>
            <p14:sldId id="524"/>
            <p14:sldId id="540"/>
            <p14:sldId id="694"/>
            <p14:sldId id="525"/>
            <p14:sldId id="532"/>
            <p14:sldId id="542"/>
            <p14:sldId id="562"/>
            <p14:sldId id="696"/>
            <p14:sldId id="552"/>
            <p14:sldId id="553"/>
            <p14:sldId id="527"/>
            <p14:sldId id="565"/>
            <p14:sldId id="567"/>
            <p14:sldId id="572"/>
            <p14:sldId id="578"/>
            <p14:sldId id="568"/>
            <p14:sldId id="575"/>
            <p14:sldId id="574"/>
            <p14:sldId id="579"/>
            <p14:sldId id="576"/>
            <p14:sldId id="583"/>
            <p14:sldId id="588"/>
            <p14:sldId id="585"/>
            <p14:sldId id="580"/>
            <p14:sldId id="591"/>
            <p14:sldId id="590"/>
            <p14:sldId id="589"/>
            <p14:sldId id="587"/>
            <p14:sldId id="586"/>
            <p14:sldId id="592"/>
            <p14:sldId id="563"/>
            <p14:sldId id="536"/>
            <p14:sldId id="548"/>
            <p14:sldId id="593"/>
            <p14:sldId id="595"/>
            <p14:sldId id="597"/>
            <p14:sldId id="680"/>
            <p14:sldId id="599"/>
            <p14:sldId id="613"/>
            <p14:sldId id="604"/>
            <p14:sldId id="601"/>
            <p14:sldId id="614"/>
            <p14:sldId id="616"/>
            <p14:sldId id="606"/>
            <p14:sldId id="624"/>
            <p14:sldId id="603"/>
            <p14:sldId id="607"/>
            <p14:sldId id="623"/>
            <p14:sldId id="608"/>
            <p14:sldId id="621"/>
            <p14:sldId id="609"/>
            <p14:sldId id="610"/>
            <p14:sldId id="617"/>
            <p14:sldId id="619"/>
            <p14:sldId id="618"/>
            <p14:sldId id="605"/>
            <p14:sldId id="411"/>
            <p14:sldId id="412"/>
            <p14:sldId id="697"/>
            <p14:sldId id="48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4692" autoAdjust="0"/>
  </p:normalViewPr>
  <p:slideViewPr>
    <p:cSldViewPr snapToGrid="0">
      <p:cViewPr varScale="1">
        <p:scale>
          <a:sx n="74" d="100"/>
          <a:sy n="74" d="100"/>
        </p:scale>
        <p:origin x="24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DC27F-31F1-4E10-B8CE-14AEA25C9A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296043DA-94B2-4C66-B1B0-B787771815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CF609670-A15F-4896-8B60-98381D2703AD}"/>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5" name="Footer Placeholder 4">
            <a:extLst>
              <a:ext uri="{FF2B5EF4-FFF2-40B4-BE49-F238E27FC236}">
                <a16:creationId xmlns:a16="http://schemas.microsoft.com/office/drawing/2014/main" id="{B25692A0-6452-43B5-8E95-470FCA090768}"/>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F0EFC5F2-153B-43E1-A044-D9EFF0BD2AC9}"/>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2251952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26F5-F624-4095-B0BA-5683806E5C39}"/>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4655A5BB-8FDB-443A-A278-4A6B2DE498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D031751E-F8A8-4C37-837F-2BFE5995D0AF}"/>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5" name="Footer Placeholder 4">
            <a:extLst>
              <a:ext uri="{FF2B5EF4-FFF2-40B4-BE49-F238E27FC236}">
                <a16:creationId xmlns:a16="http://schemas.microsoft.com/office/drawing/2014/main" id="{F2F937FA-040C-4501-AE7C-FA3F16B41D50}"/>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AB8F289F-5174-46EB-A37A-FD84F1FA6230}"/>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173602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64C56-B158-4DE8-B9B8-A0596E00CC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4DBADC9C-3E07-4AF5-9F44-A799F60C9B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064C49E3-58F6-4308-9AA0-572A4A29D5CC}"/>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5" name="Footer Placeholder 4">
            <a:extLst>
              <a:ext uri="{FF2B5EF4-FFF2-40B4-BE49-F238E27FC236}">
                <a16:creationId xmlns:a16="http://schemas.microsoft.com/office/drawing/2014/main" id="{8B9B5EB9-4F82-4BA4-ADFE-A1677176D0DC}"/>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6D1A4D66-4A7A-46E5-BA7D-DF642595AD5A}"/>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302556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093F-4DC1-4E73-BDB7-57C1414BBEAA}"/>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3D6E2B2F-57A1-491C-9B94-A2B91C4FA2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B5B13684-CF91-4A57-9FF6-1A16570A7250}"/>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5" name="Footer Placeholder 4">
            <a:extLst>
              <a:ext uri="{FF2B5EF4-FFF2-40B4-BE49-F238E27FC236}">
                <a16:creationId xmlns:a16="http://schemas.microsoft.com/office/drawing/2014/main" id="{11A008F8-9609-47EF-8FBA-00B9D04CBCE9}"/>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49423F69-4315-4E17-9765-804895F6A0D3}"/>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389561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35553-5D2B-466F-9715-43997AA571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13DB8B42-A603-42AE-907C-37B6A18792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F69AE3-2E63-4CB9-9980-77D961C32198}"/>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5" name="Footer Placeholder 4">
            <a:extLst>
              <a:ext uri="{FF2B5EF4-FFF2-40B4-BE49-F238E27FC236}">
                <a16:creationId xmlns:a16="http://schemas.microsoft.com/office/drawing/2014/main" id="{1F5FE334-EBAA-4511-90D7-3EDF291F1CA9}"/>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2E72CBE4-4CF9-4F61-AC85-4E177B56D161}"/>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1960550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6E19-2AFA-4F72-A9A5-B413CC9516B6}"/>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5F610217-0BD6-4455-AD17-B3BACB7C63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9F6834EA-079C-4E24-845F-91C374A344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1E7C2F90-3AEC-4E7A-91F5-64DDC43A3070}"/>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6" name="Footer Placeholder 5">
            <a:extLst>
              <a:ext uri="{FF2B5EF4-FFF2-40B4-BE49-F238E27FC236}">
                <a16:creationId xmlns:a16="http://schemas.microsoft.com/office/drawing/2014/main" id="{884C4216-0F0B-41CB-9548-447A1B1AD9AF}"/>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E132F4EF-A169-4F5C-8837-4B318BA2D489}"/>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56359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75FF-2D1E-476B-8B60-70FEE3D3EF23}"/>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6A5C0C5D-1CF3-4A8C-819F-206EA9D6F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09B08B-62AE-46C4-9F3D-8E00C8597B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4761DC3E-69D4-451B-AAA7-4FA118400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0E7FED-BDC8-4048-96F8-C8DE51EC23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00F2B76E-F4FC-44F0-8417-A3C8293E3D93}"/>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8" name="Footer Placeholder 7">
            <a:extLst>
              <a:ext uri="{FF2B5EF4-FFF2-40B4-BE49-F238E27FC236}">
                <a16:creationId xmlns:a16="http://schemas.microsoft.com/office/drawing/2014/main" id="{9B07C97D-4E86-45EB-8556-8FF455BF90D4}"/>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A85A75A9-2D83-482A-8D24-53EC100B6CDA}"/>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69124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F973-2805-41D3-802D-FC4862090298}"/>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6AB8A2FE-206F-4478-8531-D1D98C81F77E}"/>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4" name="Footer Placeholder 3">
            <a:extLst>
              <a:ext uri="{FF2B5EF4-FFF2-40B4-BE49-F238E27FC236}">
                <a16:creationId xmlns:a16="http://schemas.microsoft.com/office/drawing/2014/main" id="{49D07C8F-4692-4D17-98CF-23E92949B6DD}"/>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D7760401-38CB-4CE1-BC78-DA1D0B80E6AC}"/>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2390976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C3968-6ED7-4B49-8C49-2001ABEB02F1}"/>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3" name="Footer Placeholder 2">
            <a:extLst>
              <a:ext uri="{FF2B5EF4-FFF2-40B4-BE49-F238E27FC236}">
                <a16:creationId xmlns:a16="http://schemas.microsoft.com/office/drawing/2014/main" id="{2FA7E77C-F0CE-46B2-B820-A5558E77C922}"/>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725303EB-D16E-4E9E-920D-46416541E1A9}"/>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306994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6636-5FF5-42A0-9554-BD7E00640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143A45CC-8B31-45CD-8886-8E275C66C3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65AE1732-14F7-41FF-A392-9BCF2916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99FF64-CCE2-47E1-A078-1AC0220860BE}"/>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6" name="Footer Placeholder 5">
            <a:extLst>
              <a:ext uri="{FF2B5EF4-FFF2-40B4-BE49-F238E27FC236}">
                <a16:creationId xmlns:a16="http://schemas.microsoft.com/office/drawing/2014/main" id="{8900FC64-50FB-40D5-8F71-1D22BBCB0693}"/>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7E8362B6-0913-48A4-B66B-9BCFBA785DA2}"/>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66071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86D0B-7DD3-4BD6-B349-BEDD6BA5D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A98BCEA8-31C0-448D-AECC-532596ACC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49088AEF-227D-4639-A58A-55CEA14A8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37C93-57A6-43E4-9AB6-F1C21C8D0491}"/>
              </a:ext>
            </a:extLst>
          </p:cNvPr>
          <p:cNvSpPr>
            <a:spLocks noGrp="1"/>
          </p:cNvSpPr>
          <p:nvPr>
            <p:ph type="dt" sz="half" idx="10"/>
          </p:nvPr>
        </p:nvSpPr>
        <p:spPr/>
        <p:txBody>
          <a:bodyPr/>
          <a:lstStyle/>
          <a:p>
            <a:fld id="{1FA3E656-03E4-47BB-97B9-BCDC26A1CEEA}" type="datetimeFigureOut">
              <a:rPr lang="fa-IR" smtClean="0"/>
              <a:t>1440/12/15</a:t>
            </a:fld>
            <a:endParaRPr lang="fa-IR"/>
          </a:p>
        </p:txBody>
      </p:sp>
      <p:sp>
        <p:nvSpPr>
          <p:cNvPr id="6" name="Footer Placeholder 5">
            <a:extLst>
              <a:ext uri="{FF2B5EF4-FFF2-40B4-BE49-F238E27FC236}">
                <a16:creationId xmlns:a16="http://schemas.microsoft.com/office/drawing/2014/main" id="{7504B0B9-3F9F-476F-B52A-074CD70B91C2}"/>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B0610C0A-536A-4902-9FD0-9B8A2C8EF024}"/>
              </a:ext>
            </a:extLst>
          </p:cNvPr>
          <p:cNvSpPr>
            <a:spLocks noGrp="1"/>
          </p:cNvSpPr>
          <p:nvPr>
            <p:ph type="sldNum" sz="quarter" idx="12"/>
          </p:nvPr>
        </p:nvSpPr>
        <p:spPr/>
        <p:txBody>
          <a:bodyPr/>
          <a:lstStyle/>
          <a:p>
            <a:fld id="{9DBBDF31-F60D-4C89-A2EF-838503D65378}" type="slidenum">
              <a:rPr lang="fa-IR" smtClean="0"/>
              <a:t>‹#›</a:t>
            </a:fld>
            <a:endParaRPr lang="fa-IR"/>
          </a:p>
        </p:txBody>
      </p:sp>
    </p:spTree>
    <p:extLst>
      <p:ext uri="{BB962C8B-B14F-4D97-AF65-F5344CB8AC3E}">
        <p14:creationId xmlns:p14="http://schemas.microsoft.com/office/powerpoint/2010/main" val="1897267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EC2B44-1466-49CB-935F-32E059A120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AD032D3C-901E-4DF3-B482-C13EA047F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647484E0-43DD-411E-9776-FFE1B284D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3E656-03E4-47BB-97B9-BCDC26A1CEEA}" type="datetimeFigureOut">
              <a:rPr lang="fa-IR" smtClean="0"/>
              <a:t>1440/12/15</a:t>
            </a:fld>
            <a:endParaRPr lang="fa-IR"/>
          </a:p>
        </p:txBody>
      </p:sp>
      <p:sp>
        <p:nvSpPr>
          <p:cNvPr id="5" name="Footer Placeholder 4">
            <a:extLst>
              <a:ext uri="{FF2B5EF4-FFF2-40B4-BE49-F238E27FC236}">
                <a16:creationId xmlns:a16="http://schemas.microsoft.com/office/drawing/2014/main" id="{81765F89-CDC9-4C76-93D5-A7E0B6C431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13BC43C5-CDF6-4164-801E-3FB6FBAFB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BDF31-F60D-4C89-A2EF-838503D65378}" type="slidenum">
              <a:rPr lang="fa-IR" smtClean="0"/>
              <a:t>‹#›</a:t>
            </a:fld>
            <a:endParaRPr lang="fa-IR"/>
          </a:p>
        </p:txBody>
      </p:sp>
    </p:spTree>
    <p:extLst>
      <p:ext uri="{BB962C8B-B14F-4D97-AF65-F5344CB8AC3E}">
        <p14:creationId xmlns:p14="http://schemas.microsoft.com/office/powerpoint/2010/main" val="87807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0.png"/></Relationships>
</file>

<file path=ppt/slides/_rels/slide13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41669"/>
            <a:ext cx="9851265" cy="6413678"/>
          </a:xfrm>
        </p:spPr>
      </p:pic>
    </p:spTree>
    <p:extLst>
      <p:ext uri="{BB962C8B-B14F-4D97-AF65-F5344CB8AC3E}">
        <p14:creationId xmlns:p14="http://schemas.microsoft.com/office/powerpoint/2010/main" val="2572113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0AF5-D0D6-40AB-B0CB-BF7AE55951B9}"/>
              </a:ext>
            </a:extLst>
          </p:cNvPr>
          <p:cNvSpPr>
            <a:spLocks noGrp="1"/>
          </p:cNvSpPr>
          <p:nvPr>
            <p:ph type="title"/>
          </p:nvPr>
        </p:nvSpPr>
        <p:spPr/>
        <p:txBody>
          <a:bodyPr/>
          <a:lstStyle/>
          <a:p>
            <a:r>
              <a:rPr lang="fa-IR" dirty="0"/>
              <a:t>اریتروسیت ها  </a:t>
            </a:r>
          </a:p>
        </p:txBody>
      </p:sp>
      <p:sp>
        <p:nvSpPr>
          <p:cNvPr id="3" name="Content Placeholder 2">
            <a:extLst>
              <a:ext uri="{FF2B5EF4-FFF2-40B4-BE49-F238E27FC236}">
                <a16:creationId xmlns:a16="http://schemas.microsoft.com/office/drawing/2014/main" id="{2B97C3F1-235A-416F-9DC6-430018A9E485}"/>
              </a:ext>
            </a:extLst>
          </p:cNvPr>
          <p:cNvSpPr>
            <a:spLocks noGrp="1"/>
          </p:cNvSpPr>
          <p:nvPr>
            <p:ph idx="1"/>
          </p:nvPr>
        </p:nvSpPr>
        <p:spPr/>
        <p:txBody>
          <a:bodyPr/>
          <a:lstStyle/>
          <a:p>
            <a:pPr algn="r" rtl="1"/>
            <a:r>
              <a:rPr lang="fa-IR" dirty="0"/>
              <a:t>منشا گرفته از هر قسمت دستگاه ادراری از گلو مرول ها تا مجرای خارجی </a:t>
            </a:r>
          </a:p>
          <a:p>
            <a:pPr algn="r" rtl="1"/>
            <a:r>
              <a:rPr lang="fa-IR" dirty="0"/>
              <a:t>در ادرار تازه ظاهرطبیعی .رنگ پریده یا متمایل به زرد دارد و صاف و مقعرالرفین </a:t>
            </a:r>
          </a:p>
          <a:p>
            <a:pPr algn="r" rtl="1"/>
            <a:r>
              <a:rPr lang="fa-IR" dirty="0"/>
              <a:t>و هسته ندارند .</a:t>
            </a:r>
          </a:p>
          <a:p>
            <a:pPr algn="r" rtl="1"/>
            <a:r>
              <a:rPr lang="fa-IR" dirty="0"/>
              <a:t>در ادرار رقیق متورم و لیز میشوند .</a:t>
            </a:r>
          </a:p>
          <a:p>
            <a:pPr algn="r" rtl="1"/>
            <a:r>
              <a:rPr lang="en-US" dirty="0"/>
              <a:t>Ghost cell</a:t>
            </a:r>
            <a:r>
              <a:rPr lang="fa-IR" dirty="0"/>
              <a:t> غشا های سلول اریتروسیت خالی شده می باشند . </a:t>
            </a:r>
          </a:p>
          <a:p>
            <a:pPr algn="r" rtl="1"/>
            <a:r>
              <a:rPr lang="fa-IR" dirty="0"/>
              <a:t>در ادرار غلیظ خار دار میشوند .</a:t>
            </a:r>
          </a:p>
          <a:p>
            <a:pPr algn="r" rtl="1"/>
            <a:r>
              <a:rPr lang="fa-IR" dirty="0"/>
              <a:t>تعداد زیادی اریتروسیت همراه با سیلندرگلبول قرمز در ادرار منشا کلیوی خونریزی </a:t>
            </a:r>
          </a:p>
          <a:p>
            <a:pPr algn="r" rtl="1"/>
            <a:r>
              <a:rPr lang="fa-IR" dirty="0"/>
              <a:t>وجود اریتروسیت های  تغییر شکل یافته و کنگره دار در تشخیص خونریزی گلومرولی</a:t>
            </a:r>
          </a:p>
        </p:txBody>
      </p:sp>
    </p:spTree>
    <p:extLst>
      <p:ext uri="{BB962C8B-B14F-4D97-AF65-F5344CB8AC3E}">
        <p14:creationId xmlns:p14="http://schemas.microsoft.com/office/powerpoint/2010/main" val="17906052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55CF-C329-4B09-9AFF-5EE7D2F5B2BE}"/>
              </a:ext>
            </a:extLst>
          </p:cNvPr>
          <p:cNvSpPr>
            <a:spLocks noGrp="1"/>
          </p:cNvSpPr>
          <p:nvPr>
            <p:ph type="title"/>
          </p:nvPr>
        </p:nvSpPr>
        <p:spPr/>
        <p:txBody>
          <a:bodyPr/>
          <a:lstStyle/>
          <a:p>
            <a:endParaRPr lang="fa-IR" dirty="0"/>
          </a:p>
        </p:txBody>
      </p:sp>
      <p:pic>
        <p:nvPicPr>
          <p:cNvPr id="4" name="Content Placeholder 3" descr="http://www.pathguy.com/sol/17244.jpg">
            <a:extLst>
              <a:ext uri="{FF2B5EF4-FFF2-40B4-BE49-F238E27FC236}">
                <a16:creationId xmlns:a16="http://schemas.microsoft.com/office/drawing/2014/main" id="{FA8ADEA3-5091-4239-BBDE-B5ACF2089B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9491" y="1825625"/>
            <a:ext cx="657301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library.med.utah.edu/WebPath/TUTORIAL/URINE/URINE06.gif">
            <a:extLst>
              <a:ext uri="{FF2B5EF4-FFF2-40B4-BE49-F238E27FC236}">
                <a16:creationId xmlns:a16="http://schemas.microsoft.com/office/drawing/2014/main" id="{66D99B36-5196-4ADC-921D-8F740969FA71}"/>
              </a:ext>
            </a:extLst>
          </p:cNvPr>
          <p:cNvPicPr>
            <a:picLocks noChangeAspect="1" noChangeArrowheads="1"/>
          </p:cNvPicPr>
          <p:nvPr/>
        </p:nvPicPr>
        <p:blipFill>
          <a:blip r:embed="rId3"/>
          <a:srcRect/>
          <a:stretch>
            <a:fillRect/>
          </a:stretch>
        </p:blipFill>
        <p:spPr bwMode="auto">
          <a:xfrm>
            <a:off x="4038600" y="365125"/>
            <a:ext cx="4114800" cy="1325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41806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E8F0-ECF2-4D8D-8A08-91EA704027A2}"/>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51D9219-95E2-44D7-B943-A5FE11029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4"/>
            <a:ext cx="8158692" cy="6492875"/>
          </a:xfrm>
        </p:spPr>
      </p:pic>
    </p:spTree>
    <p:extLst>
      <p:ext uri="{BB962C8B-B14F-4D97-AF65-F5344CB8AC3E}">
        <p14:creationId xmlns:p14="http://schemas.microsoft.com/office/powerpoint/2010/main" val="9479422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لکوسیتی                         </a:t>
            </a:r>
            <a:endParaRPr lang="en-US" dirty="0"/>
          </a:p>
        </p:txBody>
      </p:sp>
      <p:sp>
        <p:nvSpPr>
          <p:cNvPr id="3" name="Content Placeholder 2"/>
          <p:cNvSpPr>
            <a:spLocks noGrp="1"/>
          </p:cNvSpPr>
          <p:nvPr>
            <p:ph idx="1"/>
          </p:nvPr>
        </p:nvSpPr>
        <p:spPr/>
        <p:txBody>
          <a:bodyPr/>
          <a:lstStyle/>
          <a:p>
            <a:pPr algn="r" rtl="1"/>
            <a:r>
              <a:rPr lang="fa-IR" dirty="0" smtClean="0"/>
              <a:t>وقتی که لکوسیتهای چند هسته ای در داخل یک سیلندر قرار بگیرید نتیجه آن یک سیلندر </a:t>
            </a:r>
          </a:p>
          <a:p>
            <a:pPr algn="r" rtl="1"/>
            <a:r>
              <a:rPr lang="fa-IR" dirty="0" smtClean="0"/>
              <a:t>چرکی با گلبول سفید می شود .گلبول های سفید معمولا در اثرحرکات آمیبی از بین سلولهای اپی تلیال لوله ها وارد نفرون و از آن طریق نهایتا داخل جریان ادرار میشوند . </a:t>
            </a:r>
          </a:p>
          <a:p>
            <a:pPr algn="r" rtl="1"/>
            <a:r>
              <a:rPr lang="fa-IR" dirty="0" smtClean="0"/>
              <a:t>بنا براین امراض کلیوی که بیشتر از همه در آنها سیلندر گلبول سفید در ادرار دیده میشوند :</a:t>
            </a:r>
          </a:p>
          <a:p>
            <a:pPr algn="r" rtl="1"/>
            <a:r>
              <a:rPr lang="fa-IR" dirty="0" smtClean="0"/>
              <a:t>پیلونفریت حاد . نفریت بینابینی و نفریت لوپوسی </a:t>
            </a:r>
            <a:endParaRPr lang="en-US" dirty="0"/>
          </a:p>
        </p:txBody>
      </p:sp>
    </p:spTree>
    <p:extLst>
      <p:ext uri="{BB962C8B-B14F-4D97-AF65-F5344CB8AC3E}">
        <p14:creationId xmlns:p14="http://schemas.microsoft.com/office/powerpoint/2010/main" val="62900525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5F4D-D58B-4F4D-ADC4-1FDE7945A408}"/>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5FF03FBE-8268-4514-8E05-C2E9BB7887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2766" y="666572"/>
            <a:ext cx="8014126" cy="5811140"/>
          </a:xfrm>
        </p:spPr>
      </p:pic>
    </p:spTree>
    <p:extLst>
      <p:ext uri="{BB962C8B-B14F-4D97-AF65-F5344CB8AC3E}">
        <p14:creationId xmlns:p14="http://schemas.microsoft.com/office/powerpoint/2010/main" val="5787593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648A-BF16-4D38-B876-2621928D8D32}"/>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723E06B3-1F0E-45C7-9CF9-3901E8AABE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9338" y="282011"/>
            <a:ext cx="8340696" cy="5894952"/>
          </a:xfrm>
        </p:spPr>
      </p:pic>
    </p:spTree>
    <p:extLst>
      <p:ext uri="{BB962C8B-B14F-4D97-AF65-F5344CB8AC3E}">
        <p14:creationId xmlns:p14="http://schemas.microsoft.com/office/powerpoint/2010/main" val="22935913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E203-032C-496F-838B-925B26FF4185}"/>
              </a:ext>
            </a:extLst>
          </p:cNvPr>
          <p:cNvSpPr>
            <a:spLocks noGrp="1"/>
          </p:cNvSpPr>
          <p:nvPr>
            <p:ph type="title"/>
          </p:nvPr>
        </p:nvSpPr>
        <p:spPr/>
        <p:txBody>
          <a:bodyPr/>
          <a:lstStyle/>
          <a:p>
            <a:endParaRPr lang="fa-IR" dirty="0"/>
          </a:p>
        </p:txBody>
      </p:sp>
      <p:pic>
        <p:nvPicPr>
          <p:cNvPr id="4" name="Content Placeholder 3" descr="Image result for white blood cell casts in urine">
            <a:extLst>
              <a:ext uri="{FF2B5EF4-FFF2-40B4-BE49-F238E27FC236}">
                <a16:creationId xmlns:a16="http://schemas.microsoft.com/office/drawing/2014/main" id="{58B5A356-EEAF-4F2F-9F66-AC652BD175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1944" y="2461188"/>
            <a:ext cx="4819828" cy="335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library.med.utah.edu/WebPath/TUTORIAL/URINE/URINE05.gif">
            <a:extLst>
              <a:ext uri="{FF2B5EF4-FFF2-40B4-BE49-F238E27FC236}">
                <a16:creationId xmlns:a16="http://schemas.microsoft.com/office/drawing/2014/main" id="{8ADD5FDC-D3BF-4A58-9ADE-2805F2659608}"/>
              </a:ext>
            </a:extLst>
          </p:cNvPr>
          <p:cNvPicPr>
            <a:picLocks noChangeAspect="1" noChangeArrowheads="1"/>
          </p:cNvPicPr>
          <p:nvPr/>
        </p:nvPicPr>
        <p:blipFill>
          <a:blip r:embed="rId3"/>
          <a:srcRect/>
          <a:stretch>
            <a:fillRect/>
          </a:stretch>
        </p:blipFill>
        <p:spPr bwMode="auto">
          <a:xfrm>
            <a:off x="4038600" y="365126"/>
            <a:ext cx="4114800" cy="1448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78948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F2A-626D-4006-9BE7-DA30D2FB6EF4}"/>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23F8C566-20A9-49A1-8149-FE9CCDBC15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8158692" cy="5811838"/>
          </a:xfrm>
        </p:spPr>
      </p:pic>
    </p:spTree>
    <p:extLst>
      <p:ext uri="{BB962C8B-B14F-4D97-AF65-F5344CB8AC3E}">
        <p14:creationId xmlns:p14="http://schemas.microsoft.com/office/powerpoint/2010/main" val="32109209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B2D9-EFEA-4524-922B-E5DDB22D800B}"/>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DAE0210-0605-47B7-8A34-6F4C75A815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011" y="532014"/>
            <a:ext cx="8597881" cy="6325985"/>
          </a:xfrm>
        </p:spPr>
      </p:pic>
    </p:spTree>
    <p:extLst>
      <p:ext uri="{BB962C8B-B14F-4D97-AF65-F5344CB8AC3E}">
        <p14:creationId xmlns:p14="http://schemas.microsoft.com/office/powerpoint/2010/main" val="20566968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دانه دار                         </a:t>
            </a:r>
            <a:endParaRPr lang="en-US" dirty="0"/>
          </a:p>
        </p:txBody>
      </p:sp>
      <p:sp>
        <p:nvSpPr>
          <p:cNvPr id="3" name="Content Placeholder 2"/>
          <p:cNvSpPr>
            <a:spLocks noGrp="1"/>
          </p:cNvSpPr>
          <p:nvPr>
            <p:ph idx="1"/>
          </p:nvPr>
        </p:nvSpPr>
        <p:spPr/>
        <p:txBody>
          <a:bodyPr/>
          <a:lstStyle/>
          <a:p>
            <a:pPr algn="r" rtl="1"/>
            <a:r>
              <a:rPr lang="fa-IR" dirty="0" smtClean="0"/>
              <a:t>در نتیجه دژنراسیون سیلندرهای سلولی یا جمع شدن مستقیم پروتئین های سرم در داخل </a:t>
            </a:r>
          </a:p>
          <a:p>
            <a:pPr algn="r" rtl="1"/>
            <a:r>
              <a:rPr lang="fa-IR" dirty="0" smtClean="0"/>
              <a:t>ماتریکس موکو پروتئین تام  هور سفال ایجاد شود . این تغییر به صورت دانه دار شدن سیتوپلاسم .تجزیه انهدام هسته و تجزیه غشا سلول تظاهر می کند .</a:t>
            </a:r>
            <a:endParaRPr lang="en-US" dirty="0"/>
          </a:p>
        </p:txBody>
      </p:sp>
    </p:spTree>
    <p:extLst>
      <p:ext uri="{BB962C8B-B14F-4D97-AF65-F5344CB8AC3E}">
        <p14:creationId xmlns:p14="http://schemas.microsoft.com/office/powerpoint/2010/main" val="41893717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7583-B38F-460A-ACA2-31C39847846F}"/>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DB9DFEC1-72A4-4876-9908-43530BFC93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120" y="731520"/>
            <a:ext cx="8048202" cy="5708333"/>
          </a:xfrm>
        </p:spPr>
      </p:pic>
    </p:spTree>
    <p:extLst>
      <p:ext uri="{BB962C8B-B14F-4D97-AF65-F5344CB8AC3E}">
        <p14:creationId xmlns:p14="http://schemas.microsoft.com/office/powerpoint/2010/main" val="4215962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05D94-8589-4F5A-91B5-CE24EB53EEF2}"/>
              </a:ext>
            </a:extLst>
          </p:cNvPr>
          <p:cNvSpPr>
            <a:spLocks noGrp="1"/>
          </p:cNvSpPr>
          <p:nvPr>
            <p:ph type="title"/>
          </p:nvPr>
        </p:nvSpPr>
        <p:spPr/>
        <p:txBody>
          <a:bodyPr/>
          <a:lstStyle/>
          <a:p>
            <a:endParaRPr lang="fa-IR"/>
          </a:p>
        </p:txBody>
      </p:sp>
      <p:sp>
        <p:nvSpPr>
          <p:cNvPr id="3" name="Content Placeholder 2">
            <a:extLst>
              <a:ext uri="{FF2B5EF4-FFF2-40B4-BE49-F238E27FC236}">
                <a16:creationId xmlns:a16="http://schemas.microsoft.com/office/drawing/2014/main" id="{918D9C0C-7D6E-4B8F-A0C1-109C1E91BBF7}"/>
              </a:ext>
            </a:extLst>
          </p:cNvPr>
          <p:cNvSpPr>
            <a:spLocks noGrp="1"/>
          </p:cNvSpPr>
          <p:nvPr>
            <p:ph idx="1"/>
          </p:nvPr>
        </p:nvSpPr>
        <p:spPr/>
        <p:txBody>
          <a:bodyPr/>
          <a:lstStyle/>
          <a:p>
            <a:pPr algn="r" rtl="1"/>
            <a:r>
              <a:rPr lang="fa-IR" dirty="0"/>
              <a:t>موقعی که 80 درصد اریتروسیت ها از نظر شکل طبیعی باشند می باید برای آنها منشا </a:t>
            </a:r>
          </a:p>
          <a:p>
            <a:pPr algn="r" rtl="1"/>
            <a:r>
              <a:rPr lang="fa-IR" dirty="0"/>
              <a:t>غیر گلومرولی را مطرح کرد . </a:t>
            </a:r>
          </a:p>
        </p:txBody>
      </p:sp>
    </p:spTree>
    <p:extLst>
      <p:ext uri="{BB962C8B-B14F-4D97-AF65-F5344CB8AC3E}">
        <p14:creationId xmlns:p14="http://schemas.microsoft.com/office/powerpoint/2010/main" val="25121953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45E12-466A-4CFF-919F-842E84C54C3D}"/>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AECDEE64-4353-464A-A089-247A051430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002" y="1076771"/>
            <a:ext cx="6663890" cy="4674550"/>
          </a:xfrm>
        </p:spPr>
      </p:pic>
    </p:spTree>
    <p:extLst>
      <p:ext uri="{BB962C8B-B14F-4D97-AF65-F5344CB8AC3E}">
        <p14:creationId xmlns:p14="http://schemas.microsoft.com/office/powerpoint/2010/main" val="38192936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8B40-B712-4127-A609-091496A2709E}"/>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E14E3C87-F1AE-4797-B8CA-C231DB9919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0625112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سلول های پوششی                    </a:t>
            </a:r>
            <a:endParaRPr lang="en-US" dirty="0"/>
          </a:p>
        </p:txBody>
      </p:sp>
      <p:sp>
        <p:nvSpPr>
          <p:cNvPr id="3" name="Content Placeholder 2"/>
          <p:cNvSpPr>
            <a:spLocks noGrp="1"/>
          </p:cNvSpPr>
          <p:nvPr>
            <p:ph idx="1"/>
          </p:nvPr>
        </p:nvSpPr>
        <p:spPr/>
        <p:txBody>
          <a:bodyPr/>
          <a:lstStyle/>
          <a:p>
            <a:pPr algn="r" rtl="1"/>
            <a:r>
              <a:rPr lang="fa-IR" dirty="0" smtClean="0"/>
              <a:t>این سیلندر درنتیجه توقف و کنده شدن سلولهای اپی تلیال لوله های کلیوی تشکیل میشود .</a:t>
            </a:r>
          </a:p>
          <a:p>
            <a:pPr algn="r" rtl="1"/>
            <a:r>
              <a:rPr lang="fa-IR" dirty="0" smtClean="0"/>
              <a:t>بندرت در ادرار دیده میشود .زیرا بیماری های کلیوی که ابتدا لوله ها را درگیر کرده و نکروز ایجاد کند نادر هستند .</a:t>
            </a:r>
          </a:p>
          <a:p>
            <a:pPr algn="r" rtl="1"/>
            <a:r>
              <a:rPr lang="fa-IR" dirty="0" smtClean="0"/>
              <a:t>سلولهای اپی تلیا ل ممکن است به صورت ردیف های موازی به صورت سیلندر مرتب شده باشدیا به صورت تصادفی مرتب شوند. سلولها در اندازه های مختلف وبه اشکال متفاوت ودر مراحل دژنراسیون مختلف دیده میشود .</a:t>
            </a:r>
          </a:p>
          <a:p>
            <a:pPr algn="r" rtl="1"/>
            <a:r>
              <a:rPr lang="fa-IR" dirty="0" smtClean="0"/>
              <a:t>بعد از اینکه کلیه در برابرمواد سمی برای کلیه (نفروتوکسیک ) یا ویروسهایی مثل  </a:t>
            </a:r>
          </a:p>
          <a:p>
            <a:pPr algn="r" rtl="1"/>
            <a:r>
              <a:rPr lang="fa-IR" dirty="0" smtClean="0"/>
              <a:t>سیتو مگالوویروس و هپاتیت .مزمن کلیوی شدید </a:t>
            </a:r>
          </a:p>
        </p:txBody>
      </p:sp>
    </p:spTree>
    <p:extLst>
      <p:ext uri="{BB962C8B-B14F-4D97-AF65-F5344CB8AC3E}">
        <p14:creationId xmlns:p14="http://schemas.microsoft.com/office/powerpoint/2010/main" val="9408983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0C20-EB3E-4DC7-BFA4-F66246F7139E}"/>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5CF1E2F4-312C-4FCD-A083-6F7E8E6168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7307" y="461473"/>
            <a:ext cx="9861847" cy="5715490"/>
          </a:xfrm>
        </p:spPr>
      </p:pic>
    </p:spTree>
    <p:extLst>
      <p:ext uri="{BB962C8B-B14F-4D97-AF65-F5344CB8AC3E}">
        <p14:creationId xmlns:p14="http://schemas.microsoft.com/office/powerpoint/2010/main" val="9596312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27D4-8D15-4254-B827-05963DD97751}"/>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E3F1F350-751A-4FD2-8023-A73561174A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0972" y="427290"/>
            <a:ext cx="8631252" cy="5766765"/>
          </a:xfrm>
        </p:spPr>
      </p:pic>
    </p:spTree>
    <p:extLst>
      <p:ext uri="{BB962C8B-B14F-4D97-AF65-F5344CB8AC3E}">
        <p14:creationId xmlns:p14="http://schemas.microsoft.com/office/powerpoint/2010/main" val="307323252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BF8D-7E9F-4BCB-8BDE-9619FD04C983}"/>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5E3D6785-AE25-48F2-ADA2-E0D9CB1259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675" y="365125"/>
            <a:ext cx="8925059" cy="5811838"/>
          </a:xfrm>
        </p:spPr>
      </p:pic>
    </p:spTree>
    <p:extLst>
      <p:ext uri="{BB962C8B-B14F-4D97-AF65-F5344CB8AC3E}">
        <p14:creationId xmlns:p14="http://schemas.microsoft.com/office/powerpoint/2010/main" val="3561290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مومی </a:t>
            </a:r>
            <a:endParaRPr lang="en-US" dirty="0"/>
          </a:p>
        </p:txBody>
      </p:sp>
      <p:sp>
        <p:nvSpPr>
          <p:cNvPr id="3" name="Content Placeholder 2"/>
          <p:cNvSpPr>
            <a:spLocks noGrp="1"/>
          </p:cNvSpPr>
          <p:nvPr>
            <p:ph idx="1"/>
          </p:nvPr>
        </p:nvSpPr>
        <p:spPr/>
        <p:txBody>
          <a:bodyPr/>
          <a:lstStyle/>
          <a:p>
            <a:pPr algn="r" rtl="1"/>
            <a:r>
              <a:rPr lang="fa-IR" dirty="0" smtClean="0"/>
              <a:t>ضریب انکسار نوری بالایی دارند . به رنگهای زرد .خاکستری و یا بی رنگ هستند .</a:t>
            </a:r>
          </a:p>
          <a:p>
            <a:pPr algn="r" rtl="1"/>
            <a:r>
              <a:rPr lang="fa-IR" dirty="0" smtClean="0"/>
              <a:t>ظاهر یک دست صاف دارند .پهن کوتاه با انتهای شکسته یا نوک دار و کناره های ترک دار یا دندانه دار</a:t>
            </a:r>
          </a:p>
          <a:p>
            <a:pPr algn="r" rtl="1"/>
            <a:r>
              <a:rPr lang="fa-IR" dirty="0" smtClean="0"/>
              <a:t>در نتیجه دژنراسیون سیلندارهای دندانه دار ایجاد میشوند . </a:t>
            </a:r>
          </a:p>
          <a:p>
            <a:pPr algn="r" rtl="1"/>
            <a:r>
              <a:rPr lang="fa-IR" dirty="0" smtClean="0"/>
              <a:t>در بیماران با فشارخون بدخیم .نارسایی مزمن شدید کلیوی .بیماری کلیوی حاد .</a:t>
            </a:r>
            <a:endParaRPr lang="en-US" dirty="0"/>
          </a:p>
        </p:txBody>
      </p:sp>
    </p:spTree>
    <p:extLst>
      <p:ext uri="{BB962C8B-B14F-4D97-AF65-F5344CB8AC3E}">
        <p14:creationId xmlns:p14="http://schemas.microsoft.com/office/powerpoint/2010/main" val="1086320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5012-3F10-4F38-B9E4-5C6226525A56}"/>
              </a:ext>
            </a:extLst>
          </p:cNvPr>
          <p:cNvSpPr>
            <a:spLocks noGrp="1"/>
          </p:cNvSpPr>
          <p:nvPr>
            <p:ph type="title"/>
          </p:nvPr>
        </p:nvSpPr>
        <p:spPr/>
        <p:txBody>
          <a:bodyPr/>
          <a:lstStyle/>
          <a:p>
            <a:endParaRPr lang="fa-IR" dirty="0"/>
          </a:p>
        </p:txBody>
      </p:sp>
      <p:pic>
        <p:nvPicPr>
          <p:cNvPr id="5" name="Content Placeholder 4">
            <a:extLst>
              <a:ext uri="{FF2B5EF4-FFF2-40B4-BE49-F238E27FC236}">
                <a16:creationId xmlns:a16="http://schemas.microsoft.com/office/drawing/2014/main" id="{E9C6FC51-E044-45D3-B245-AF095D7496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3945" y="525101"/>
            <a:ext cx="8109652" cy="5296278"/>
          </a:xfrm>
        </p:spPr>
      </p:pic>
    </p:spTree>
    <p:extLst>
      <p:ext uri="{BB962C8B-B14F-4D97-AF65-F5344CB8AC3E}">
        <p14:creationId xmlns:p14="http://schemas.microsoft.com/office/powerpoint/2010/main" val="137500719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BC76-F507-4FEC-9841-73DDCACD3913}"/>
              </a:ext>
            </a:extLst>
          </p:cNvPr>
          <p:cNvSpPr>
            <a:spLocks noGrp="1"/>
          </p:cNvSpPr>
          <p:nvPr>
            <p:ph type="title"/>
          </p:nvPr>
        </p:nvSpPr>
        <p:spPr>
          <a:xfrm>
            <a:off x="804017" y="288213"/>
            <a:ext cx="10515600" cy="1325563"/>
          </a:xfrm>
        </p:spPr>
        <p:txBody>
          <a:bodyPr/>
          <a:lstStyle/>
          <a:p>
            <a:endParaRPr lang="fa-IR"/>
          </a:p>
        </p:txBody>
      </p:sp>
      <p:pic>
        <p:nvPicPr>
          <p:cNvPr id="5" name="Content Placeholder 4">
            <a:extLst>
              <a:ext uri="{FF2B5EF4-FFF2-40B4-BE49-F238E27FC236}">
                <a16:creationId xmlns:a16="http://schemas.microsoft.com/office/drawing/2014/main" id="{8FD37269-5CD6-4682-8B24-59DF4CE38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473" y="213645"/>
            <a:ext cx="8535419" cy="5963318"/>
          </a:xfrm>
        </p:spPr>
      </p:pic>
    </p:spTree>
    <p:extLst>
      <p:ext uri="{BB962C8B-B14F-4D97-AF65-F5344CB8AC3E}">
        <p14:creationId xmlns:p14="http://schemas.microsoft.com/office/powerpoint/2010/main" val="37847502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چربی                           </a:t>
            </a:r>
            <a:endParaRPr lang="en-US" dirty="0"/>
          </a:p>
        </p:txBody>
      </p:sp>
      <p:sp>
        <p:nvSpPr>
          <p:cNvPr id="3" name="Content Placeholder 2"/>
          <p:cNvSpPr>
            <a:spLocks noGrp="1"/>
          </p:cNvSpPr>
          <p:nvPr>
            <p:ph idx="1"/>
          </p:nvPr>
        </p:nvSpPr>
        <p:spPr/>
        <p:txBody>
          <a:bodyPr/>
          <a:lstStyle/>
          <a:p>
            <a:pPr algn="r" rtl="1"/>
            <a:r>
              <a:rPr lang="fa-IR" dirty="0" smtClean="0"/>
              <a:t>سیلندر چربی ممکن است فقط حاوی چند قطره چربی در ماتریکس هیالن باشد و یا تمامااز گلبول چربی در اندازه های مختلف بوجود آمده باشد .  </a:t>
            </a:r>
          </a:p>
          <a:p>
            <a:pPr algn="r" rtl="1"/>
            <a:r>
              <a:rPr lang="fa-IR" dirty="0" smtClean="0"/>
              <a:t>سیلندرهای چربی زمانی که درنژاسیون چربی اپی تلیوم لوله ای ایجاد شود دیده میشود .</a:t>
            </a:r>
          </a:p>
          <a:p>
            <a:pPr algn="r" rtl="1"/>
            <a:r>
              <a:rPr lang="fa-IR" dirty="0" smtClean="0"/>
              <a:t>در بیمارهای درنژاتیو لوله ای .سندرم نفروتیک . دیابتی . نفروز لیپیدی و لوپوس                          </a:t>
            </a:r>
            <a:endParaRPr lang="en-US" dirty="0"/>
          </a:p>
        </p:txBody>
      </p:sp>
    </p:spTree>
    <p:extLst>
      <p:ext uri="{BB962C8B-B14F-4D97-AF65-F5344CB8AC3E}">
        <p14:creationId xmlns:p14="http://schemas.microsoft.com/office/powerpoint/2010/main" val="3465141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FCA7-43B5-4F54-857A-7DA4CEB4A714}"/>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10A87522-1726-4AAF-86ED-CBB4314D12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6074"/>
            <a:ext cx="9859027" cy="6425852"/>
          </a:xfrm>
        </p:spPr>
      </p:pic>
    </p:spTree>
    <p:extLst>
      <p:ext uri="{BB962C8B-B14F-4D97-AF65-F5344CB8AC3E}">
        <p14:creationId xmlns:p14="http://schemas.microsoft.com/office/powerpoint/2010/main" val="363963866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51FBB-13C0-4F9E-9EB9-BD6A5D2F1EF8}"/>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6E656CC4-BF00-49A0-AD42-86B0C89C74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0692" y="434566"/>
            <a:ext cx="8383509" cy="5742397"/>
          </a:xfrm>
        </p:spPr>
      </p:pic>
    </p:spTree>
    <p:extLst>
      <p:ext uri="{BB962C8B-B14F-4D97-AF65-F5344CB8AC3E}">
        <p14:creationId xmlns:p14="http://schemas.microsoft.com/office/powerpoint/2010/main" val="15489096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7D32-0C08-4288-94FD-40BDABA75719}"/>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A40C2A63-0F4D-4B56-A971-F541FCB0D1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0281" y="416459"/>
            <a:ext cx="8754701" cy="5760504"/>
          </a:xfrm>
        </p:spPr>
      </p:pic>
    </p:spTree>
    <p:extLst>
      <p:ext uri="{BB962C8B-B14F-4D97-AF65-F5344CB8AC3E}">
        <p14:creationId xmlns:p14="http://schemas.microsoft.com/office/powerpoint/2010/main" val="103673665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95E7-27BE-47E6-BC5D-6C8705AF2BAB}"/>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0F39F882-1D65-46D3-BA87-A6BB2A7385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660" t="12633" r="8794"/>
          <a:stretch/>
        </p:blipFill>
        <p:spPr>
          <a:xfrm>
            <a:off x="1674976" y="418744"/>
            <a:ext cx="8836350" cy="8171644"/>
          </a:xfrm>
        </p:spPr>
      </p:pic>
    </p:spTree>
    <p:extLst>
      <p:ext uri="{BB962C8B-B14F-4D97-AF65-F5344CB8AC3E}">
        <p14:creationId xmlns:p14="http://schemas.microsoft.com/office/powerpoint/2010/main" val="354610162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229A-CC32-443D-9FFC-57452AAC96B6}"/>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3457E89-6C99-491B-9157-069EB7D945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8155663" cy="5811838"/>
          </a:xfrm>
        </p:spPr>
      </p:pic>
    </p:spTree>
    <p:extLst>
      <p:ext uri="{BB962C8B-B14F-4D97-AF65-F5344CB8AC3E}">
        <p14:creationId xmlns:p14="http://schemas.microsoft.com/office/powerpoint/2010/main" val="31767682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هموسیدرین                       </a:t>
            </a:r>
            <a:endParaRPr lang="en-US" dirty="0"/>
          </a:p>
        </p:txBody>
      </p:sp>
      <p:sp>
        <p:nvSpPr>
          <p:cNvPr id="3" name="Content Placeholder 2"/>
          <p:cNvSpPr>
            <a:spLocks noGrp="1"/>
          </p:cNvSpPr>
          <p:nvPr>
            <p:ph idx="1"/>
          </p:nvPr>
        </p:nvSpPr>
        <p:spPr/>
        <p:txBody>
          <a:bodyPr/>
          <a:lstStyle/>
          <a:p>
            <a:pPr algn="r" rtl="1"/>
            <a:r>
              <a:rPr lang="fa-IR" dirty="0" smtClean="0"/>
              <a:t>منشائ هموسیدرین در این نوع سیلندر  سلولهای لوله های کلیوی مملو از رنگدانه های </a:t>
            </a:r>
          </a:p>
          <a:p>
            <a:pPr algn="r" rtl="1"/>
            <a:endParaRPr lang="fa-IR" dirty="0" smtClean="0"/>
          </a:p>
          <a:p>
            <a:pPr algn="r" rtl="1"/>
            <a:r>
              <a:rPr lang="fa-IR" dirty="0" smtClean="0"/>
              <a:t>هموسیدرین می باشند که به دنبال کنده شدن در ماتریکس سیلندر قرار می گیرند . </a:t>
            </a:r>
            <a:endParaRPr lang="en-US" dirty="0"/>
          </a:p>
        </p:txBody>
      </p:sp>
    </p:spTree>
    <p:extLst>
      <p:ext uri="{BB962C8B-B14F-4D97-AF65-F5344CB8AC3E}">
        <p14:creationId xmlns:p14="http://schemas.microsoft.com/office/powerpoint/2010/main" val="161384217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کریستالی                         </a:t>
            </a:r>
            <a:endParaRPr lang="en-US" dirty="0"/>
          </a:p>
        </p:txBody>
      </p:sp>
      <p:sp>
        <p:nvSpPr>
          <p:cNvPr id="3" name="Content Placeholder 2"/>
          <p:cNvSpPr>
            <a:spLocks noGrp="1"/>
          </p:cNvSpPr>
          <p:nvPr>
            <p:ph idx="1"/>
          </p:nvPr>
        </p:nvSpPr>
        <p:spPr/>
        <p:txBody>
          <a:bodyPr/>
          <a:lstStyle/>
          <a:p>
            <a:pPr algn="r" rtl="1"/>
            <a:r>
              <a:rPr lang="fa-IR" dirty="0" smtClean="0"/>
              <a:t>بندرت کریستال های حاوی اورات .اگزالات کلسیم و سولفامیدها دیده می شود .          </a:t>
            </a:r>
          </a:p>
          <a:p>
            <a:pPr algn="r" rtl="1"/>
            <a:r>
              <a:rPr lang="fa-IR" dirty="0" smtClean="0"/>
              <a:t>در این سیلندر ها ماتریکس دیده می شود و توده های کریستالی که در حرارت اطاق </a:t>
            </a:r>
          </a:p>
          <a:p>
            <a:pPr algn="r" rtl="1"/>
            <a:r>
              <a:rPr lang="fa-IR" dirty="0" smtClean="0"/>
              <a:t>تشکیل می شوند بدقت تشخیص داده می شود .دلالت بر رسوب کریستال ها در لوله ها </a:t>
            </a:r>
          </a:p>
          <a:p>
            <a:pPr algn="r" rtl="1"/>
            <a:r>
              <a:rPr lang="fa-IR" dirty="0" smtClean="0"/>
              <a:t>دارد .در این حالت انداد ایجاد شده و هماچوری که احتما لا مربوط به آسیب حاد عضلانی دیده می شوند .ممکن است در نا رسایی حاد کلیه هم دیده میشود .</a:t>
            </a:r>
            <a:endParaRPr lang="en-US" dirty="0"/>
          </a:p>
        </p:txBody>
      </p:sp>
    </p:spTree>
    <p:extLst>
      <p:ext uri="{BB962C8B-B14F-4D97-AF65-F5344CB8AC3E}">
        <p14:creationId xmlns:p14="http://schemas.microsoft.com/office/powerpoint/2010/main" val="203065320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FFB9-1BDF-48AD-9C93-BEAD8AD733C0}"/>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3B0B3E3-E1DC-4C65-8237-BD652803B5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560" y="470781"/>
            <a:ext cx="8727541" cy="5115208"/>
          </a:xfrm>
        </p:spPr>
      </p:pic>
    </p:spTree>
    <p:extLst>
      <p:ext uri="{BB962C8B-B14F-4D97-AF65-F5344CB8AC3E}">
        <p14:creationId xmlns:p14="http://schemas.microsoft.com/office/powerpoint/2010/main" val="149763393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میو گلوبین                            </a:t>
            </a:r>
            <a:endParaRPr lang="en-US" dirty="0"/>
          </a:p>
        </p:txBody>
      </p:sp>
      <p:sp>
        <p:nvSpPr>
          <p:cNvPr id="3" name="Content Placeholder 2"/>
          <p:cNvSpPr>
            <a:spLocks noGrp="1"/>
          </p:cNvSpPr>
          <p:nvPr>
            <p:ph idx="1"/>
          </p:nvPr>
        </p:nvSpPr>
        <p:spPr/>
        <p:txBody>
          <a:bodyPr/>
          <a:lstStyle/>
          <a:p>
            <a:pPr algn="r" rtl="1"/>
            <a:r>
              <a:rPr lang="fa-IR" dirty="0" smtClean="0"/>
              <a:t>رنگ این سیلندرها قرمز متمایل به قهوه ای بوده و همراه با میو گلوبینوری به دنبال </a:t>
            </a:r>
          </a:p>
          <a:p>
            <a:pPr algn="r" rtl="1"/>
            <a:endParaRPr lang="fa-IR" dirty="0" smtClean="0"/>
          </a:p>
          <a:p>
            <a:pPr algn="r" rtl="1"/>
            <a:r>
              <a:rPr lang="fa-IR" dirty="0" smtClean="0"/>
              <a:t>آسیب حاد عضلانی و نارسائی حاد کلیه هم دیده میشود . </a:t>
            </a:r>
            <a:endParaRPr lang="en-US" dirty="0"/>
          </a:p>
        </p:txBody>
      </p:sp>
    </p:spTree>
    <p:extLst>
      <p:ext uri="{BB962C8B-B14F-4D97-AF65-F5344CB8AC3E}">
        <p14:creationId xmlns:p14="http://schemas.microsoft.com/office/powerpoint/2010/main" val="378494066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4F90-B1B7-4C66-881F-D549DCFE87B2}"/>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EB5231D8-FD08-4D4F-B098-F07584255D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8136" y="1825625"/>
            <a:ext cx="5795727" cy="4351338"/>
          </a:xfrm>
        </p:spPr>
      </p:pic>
    </p:spTree>
    <p:extLst>
      <p:ext uri="{BB962C8B-B14F-4D97-AF65-F5344CB8AC3E}">
        <p14:creationId xmlns:p14="http://schemas.microsoft.com/office/powerpoint/2010/main" val="428690894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بیلیروبینی                       </a:t>
            </a:r>
            <a:endParaRPr lang="en-US" dirty="0"/>
          </a:p>
        </p:txBody>
      </p:sp>
      <p:sp>
        <p:nvSpPr>
          <p:cNvPr id="3" name="Content Placeholder 2"/>
          <p:cNvSpPr>
            <a:spLocks noGrp="1"/>
          </p:cNvSpPr>
          <p:nvPr>
            <p:ph idx="1"/>
          </p:nvPr>
        </p:nvSpPr>
        <p:spPr/>
        <p:txBody>
          <a:bodyPr/>
          <a:lstStyle/>
          <a:p>
            <a:pPr algn="r" rtl="1"/>
            <a:r>
              <a:rPr lang="fa-IR" dirty="0" smtClean="0"/>
              <a:t>زمانی که یرقان انسدادی وجود داشته باشد بیلی روبین در ادرار دیده میشود . که در این </a:t>
            </a:r>
          </a:p>
          <a:p>
            <a:pPr algn="r" rtl="1"/>
            <a:r>
              <a:rPr lang="fa-IR" dirty="0" smtClean="0"/>
              <a:t>حالت سیلندرها را به رنگ زرد قهو ه ای تند در می آورد . </a:t>
            </a:r>
            <a:endParaRPr lang="en-US" dirty="0"/>
          </a:p>
        </p:txBody>
      </p:sp>
    </p:spTree>
    <p:extLst>
      <p:ext uri="{BB962C8B-B14F-4D97-AF65-F5344CB8AC3E}">
        <p14:creationId xmlns:p14="http://schemas.microsoft.com/office/powerpoint/2010/main" val="3156835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831A-05A4-49B9-B667-A17B3FB963CD}"/>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0B7CC14C-7411-4BC7-9BEE-5B1B0B0569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5693" y="365125"/>
            <a:ext cx="9920614" cy="6127750"/>
          </a:xfrm>
        </p:spPr>
      </p:pic>
    </p:spTree>
    <p:extLst>
      <p:ext uri="{BB962C8B-B14F-4D97-AF65-F5344CB8AC3E}">
        <p14:creationId xmlns:p14="http://schemas.microsoft.com/office/powerpoint/2010/main" val="7213973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 ر  مخلوط                          </a:t>
            </a:r>
            <a:endParaRPr lang="en-US" dirty="0"/>
          </a:p>
        </p:txBody>
      </p:sp>
      <p:sp>
        <p:nvSpPr>
          <p:cNvPr id="3" name="Content Placeholder 2"/>
          <p:cNvSpPr>
            <a:spLocks noGrp="1"/>
          </p:cNvSpPr>
          <p:nvPr>
            <p:ph idx="1"/>
          </p:nvPr>
        </p:nvSpPr>
        <p:spPr/>
        <p:txBody>
          <a:bodyPr/>
          <a:lstStyle/>
          <a:p>
            <a:pPr algn="r" rtl="1"/>
            <a:r>
              <a:rPr lang="fa-IR" dirty="0" smtClean="0"/>
              <a:t>زمانی که سلو لهای پوششی لوله ها و لکوسیت در یک سیلندر باشند . </a:t>
            </a:r>
          </a:p>
          <a:p>
            <a:pPr algn="r" rtl="1"/>
            <a:r>
              <a:rPr lang="fa-IR" dirty="0"/>
              <a:t> </a:t>
            </a:r>
            <a:r>
              <a:rPr lang="fa-IR" dirty="0" smtClean="0"/>
              <a:t>به بیماری لو له ای –بینابینی اشاره دارد .</a:t>
            </a:r>
            <a:endParaRPr lang="en-US" dirty="0"/>
          </a:p>
        </p:txBody>
      </p:sp>
    </p:spTree>
    <p:extLst>
      <p:ext uri="{BB962C8B-B14F-4D97-AF65-F5344CB8AC3E}">
        <p14:creationId xmlns:p14="http://schemas.microsoft.com/office/powerpoint/2010/main" val="16655737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6E0A-827E-4E48-B606-1B49BF3DB279}"/>
              </a:ext>
            </a:extLst>
          </p:cNvPr>
          <p:cNvSpPr>
            <a:spLocks noGrp="1"/>
          </p:cNvSpPr>
          <p:nvPr>
            <p:ph type="title"/>
          </p:nvPr>
        </p:nvSpPr>
        <p:spPr/>
        <p:txBody>
          <a:bodyPr/>
          <a:lstStyle/>
          <a:p>
            <a:endParaRPr lang="fa-IR" dirty="0"/>
          </a:p>
        </p:txBody>
      </p:sp>
      <p:pic>
        <p:nvPicPr>
          <p:cNvPr id="5" name="Content Placeholder 4">
            <a:extLst>
              <a:ext uri="{FF2B5EF4-FFF2-40B4-BE49-F238E27FC236}">
                <a16:creationId xmlns:a16="http://schemas.microsoft.com/office/drawing/2014/main" id="{0D66E98D-D813-40D9-BE49-83AC034066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6742" y="479834"/>
            <a:ext cx="8562315" cy="5660915"/>
          </a:xfrm>
        </p:spPr>
      </p:pic>
    </p:spTree>
    <p:extLst>
      <p:ext uri="{BB962C8B-B14F-4D97-AF65-F5344CB8AC3E}">
        <p14:creationId xmlns:p14="http://schemas.microsoft.com/office/powerpoint/2010/main" val="26054718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316D7-55BF-4BAF-AD21-8DCC4CE516B1}"/>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AA8FC8BD-C2C5-42B7-A7BF-FDFCB05A46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3656" y="651850"/>
            <a:ext cx="8347294" cy="5525113"/>
          </a:xfrm>
        </p:spPr>
      </p:pic>
    </p:spTree>
    <p:extLst>
      <p:ext uri="{BB962C8B-B14F-4D97-AF65-F5344CB8AC3E}">
        <p14:creationId xmlns:p14="http://schemas.microsoft.com/office/powerpoint/2010/main" val="419634827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6C3A-41B0-4AA5-B5C3-822BA04705CB}"/>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C7563A03-B3F6-4302-B0E7-F2DBDE4D34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9457" y="697117"/>
            <a:ext cx="7541538" cy="5479846"/>
          </a:xfrm>
        </p:spPr>
      </p:pic>
    </p:spTree>
    <p:extLst>
      <p:ext uri="{BB962C8B-B14F-4D97-AF65-F5344CB8AC3E}">
        <p14:creationId xmlns:p14="http://schemas.microsoft.com/office/powerpoint/2010/main" val="57406944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76D3-0C5C-4C20-A811-E179B33DB312}"/>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F5017D80-724F-4B1C-8236-4FF9CE6274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6034" y="290557"/>
            <a:ext cx="8150858" cy="5886406"/>
          </a:xfrm>
        </p:spPr>
      </p:pic>
    </p:spTree>
    <p:extLst>
      <p:ext uri="{BB962C8B-B14F-4D97-AF65-F5344CB8AC3E}">
        <p14:creationId xmlns:p14="http://schemas.microsoft.com/office/powerpoint/2010/main" val="237696173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403A-61E9-4EE3-9A1D-C8A791C9D5F2}"/>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F3964F82-D92F-4FF2-ADB0-A14466B25E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55596394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8052-EF15-4081-9040-1A6123D8279F}"/>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A9F83B0C-812A-411A-BB45-E4A932799C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59668893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RINE+SEDIMENTS+DEPARTMENT+OF+PATHOLOGY+AND+LABORATORY+DIAGNOSI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0462" y="708338"/>
            <a:ext cx="9259910" cy="5468625"/>
          </a:xfrm>
        </p:spPr>
      </p:pic>
    </p:spTree>
    <p:extLst>
      <p:ext uri="{BB962C8B-B14F-4D97-AF65-F5344CB8AC3E}">
        <p14:creationId xmlns:p14="http://schemas.microsoft.com/office/powerpoint/2010/main" val="1035055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62E7-7496-46ED-9973-26AA2AB7BA2A}"/>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DD85E68-9290-45BB-A998-0E8DD400CC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 y="365125"/>
            <a:ext cx="8803363" cy="6127750"/>
          </a:xfrm>
        </p:spPr>
      </p:pic>
    </p:spTree>
    <p:extLst>
      <p:ext uri="{BB962C8B-B14F-4D97-AF65-F5344CB8AC3E}">
        <p14:creationId xmlns:p14="http://schemas.microsoft.com/office/powerpoint/2010/main" val="1528048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DC71-C35D-4F91-B70F-A6A63FF98AFA}"/>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45321BBA-0E9B-4556-8952-C1471E00F8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8794" y="365125"/>
            <a:ext cx="9852338" cy="5811838"/>
          </a:xfrm>
        </p:spPr>
      </p:pic>
    </p:spTree>
    <p:extLst>
      <p:ext uri="{BB962C8B-B14F-4D97-AF65-F5344CB8AC3E}">
        <p14:creationId xmlns:p14="http://schemas.microsoft.com/office/powerpoint/2010/main" val="1471925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D510-840A-4D34-9D21-EDB90F79ED80}"/>
              </a:ext>
            </a:extLst>
          </p:cNvPr>
          <p:cNvSpPr>
            <a:spLocks noGrp="1"/>
          </p:cNvSpPr>
          <p:nvPr>
            <p:ph type="title"/>
          </p:nvPr>
        </p:nvSpPr>
        <p:spPr/>
        <p:txBody>
          <a:bodyPr/>
          <a:lstStyle/>
          <a:p>
            <a:r>
              <a:rPr lang="fa-IR" dirty="0"/>
              <a:t>لکوسیت                                    </a:t>
            </a:r>
          </a:p>
        </p:txBody>
      </p:sp>
      <p:sp>
        <p:nvSpPr>
          <p:cNvPr id="3" name="Content Placeholder 2">
            <a:extLst>
              <a:ext uri="{FF2B5EF4-FFF2-40B4-BE49-F238E27FC236}">
                <a16:creationId xmlns:a16="http://schemas.microsoft.com/office/drawing/2014/main" id="{CEFFD339-2459-4B67-AEFD-C2F74C0B9404}"/>
              </a:ext>
            </a:extLst>
          </p:cNvPr>
          <p:cNvSpPr>
            <a:spLocks noGrp="1"/>
          </p:cNvSpPr>
          <p:nvPr>
            <p:ph idx="1"/>
          </p:nvPr>
        </p:nvSpPr>
        <p:spPr/>
        <p:txBody>
          <a:bodyPr/>
          <a:lstStyle/>
          <a:p>
            <a:pPr algn="r" rtl="1"/>
            <a:r>
              <a:rPr lang="fa-IR" dirty="0"/>
              <a:t>از هر جای دستگاه ادراری از گلومرول ها تا مجرای خارجی وارد ادرار میشود . </a:t>
            </a:r>
          </a:p>
          <a:p>
            <a:pPr algn="r" rtl="1"/>
            <a:r>
              <a:rPr lang="fa-IR" dirty="0"/>
              <a:t>بزرگتر از اریتروسیت اما کوچکتر از سلولهای اپی تلیال کلیوی </a:t>
            </a:r>
          </a:p>
          <a:p>
            <a:pPr algn="r" rtl="1"/>
            <a:r>
              <a:rPr lang="fa-IR" dirty="0"/>
              <a:t>معمولا گرد و به رنگ خاکستری تیره یا سبز متمایل به زرد است .</a:t>
            </a:r>
          </a:p>
          <a:p>
            <a:pPr algn="r" rtl="1"/>
            <a:r>
              <a:rPr lang="fa-IR" dirty="0"/>
              <a:t>در ادرار غلیظ شکننده میشوند . در ادرار رقیق قدری متورم شده ودانه های آن حرکت براونی را نشان خواهند داد .به این سلولها سلولهای درخشان گویند . </a:t>
            </a:r>
          </a:p>
          <a:p>
            <a:pPr algn="r" rtl="1"/>
            <a:r>
              <a:rPr lang="fa-IR" dirty="0"/>
              <a:t>افزایش لکوسیت ادرار با روند التهابی کلیوی یا مجاور دستگاه ادراری است .</a:t>
            </a:r>
          </a:p>
          <a:p>
            <a:pPr algn="r" rtl="1"/>
            <a:r>
              <a:rPr lang="fa-IR"/>
              <a:t>تومورهای مثانه و روند التهابی مزمن یا حاد موضعی </a:t>
            </a:r>
            <a:endParaRPr lang="fa-IR" dirty="0"/>
          </a:p>
          <a:p>
            <a:pPr algn="r" rtl="1"/>
            <a:endParaRPr lang="fa-IR" dirty="0"/>
          </a:p>
        </p:txBody>
      </p:sp>
    </p:spTree>
    <p:extLst>
      <p:ext uri="{BB962C8B-B14F-4D97-AF65-F5344CB8AC3E}">
        <p14:creationId xmlns:p14="http://schemas.microsoft.com/office/powerpoint/2010/main" val="4243071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B958-2C81-496B-8216-B97DC8FFE4CC}"/>
              </a:ext>
            </a:extLst>
          </p:cNvPr>
          <p:cNvSpPr>
            <a:spLocks noGrp="1"/>
          </p:cNvSpPr>
          <p:nvPr>
            <p:ph type="title"/>
          </p:nvPr>
        </p:nvSpPr>
        <p:spPr/>
        <p:txBody>
          <a:bodyPr/>
          <a:lstStyle/>
          <a:p>
            <a:r>
              <a:rPr lang="en-US" dirty="0" smtClean="0"/>
              <a:t>WBC</a:t>
            </a:r>
            <a:endParaRPr lang="fa-IR" dirty="0"/>
          </a:p>
        </p:txBody>
      </p:sp>
      <p:pic>
        <p:nvPicPr>
          <p:cNvPr id="5" name="Content Placeholder 4">
            <a:extLst>
              <a:ext uri="{FF2B5EF4-FFF2-40B4-BE49-F238E27FC236}">
                <a16:creationId xmlns:a16="http://schemas.microsoft.com/office/drawing/2014/main" id="{C953ACCF-4AFA-47AE-B26E-C85776C1A2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4295" t="19458" b="34979"/>
          <a:stretch/>
        </p:blipFill>
        <p:spPr>
          <a:xfrm>
            <a:off x="2021983" y="1184856"/>
            <a:ext cx="6971880" cy="5447764"/>
          </a:xfrm>
        </p:spPr>
      </p:pic>
    </p:spTree>
    <p:extLst>
      <p:ext uri="{BB962C8B-B14F-4D97-AF65-F5344CB8AC3E}">
        <p14:creationId xmlns:p14="http://schemas.microsoft.com/office/powerpoint/2010/main" val="2502669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C2D8-2E6A-4C5A-B3FF-F8B918307716}"/>
              </a:ext>
            </a:extLst>
          </p:cNvPr>
          <p:cNvSpPr>
            <a:spLocks noGrp="1"/>
          </p:cNvSpPr>
          <p:nvPr>
            <p:ph type="title"/>
          </p:nvPr>
        </p:nvSpPr>
        <p:spPr/>
        <p:txBody>
          <a:bodyPr/>
          <a:lstStyle/>
          <a:p>
            <a:r>
              <a:rPr lang="en-US" dirty="0"/>
              <a:t>WBC</a:t>
            </a:r>
            <a:endParaRPr lang="fa-IR" dirty="0"/>
          </a:p>
        </p:txBody>
      </p:sp>
      <p:pic>
        <p:nvPicPr>
          <p:cNvPr id="5" name="Content Placeholder 4">
            <a:extLst>
              <a:ext uri="{FF2B5EF4-FFF2-40B4-BE49-F238E27FC236}">
                <a16:creationId xmlns:a16="http://schemas.microsoft.com/office/drawing/2014/main" id="{E7859517-16C0-421B-B470-6FE07BF47A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8136" y="365125"/>
            <a:ext cx="8389519" cy="5811838"/>
          </a:xfrm>
        </p:spPr>
      </p:pic>
    </p:spTree>
    <p:extLst>
      <p:ext uri="{BB962C8B-B14F-4D97-AF65-F5344CB8AC3E}">
        <p14:creationId xmlns:p14="http://schemas.microsoft.com/office/powerpoint/2010/main" val="3541005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93C3E-A256-4092-9C4C-8E6914AE5D7D}"/>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76E9CBF-94E0-47ED-A7EC-3FBEBA3B24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5116" y="365124"/>
            <a:ext cx="9112469" cy="6492875"/>
          </a:xfrm>
        </p:spPr>
      </p:pic>
    </p:spTree>
    <p:extLst>
      <p:ext uri="{BB962C8B-B14F-4D97-AF65-F5344CB8AC3E}">
        <p14:creationId xmlns:p14="http://schemas.microsoft.com/office/powerpoint/2010/main" val="4102643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7EB9-6B42-439E-81D9-8755E0167BCC}"/>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FF90BE26-0080-425A-9FF9-0FFBAA52A7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1978" y="365125"/>
            <a:ext cx="9298546" cy="5811838"/>
          </a:xfrm>
        </p:spPr>
      </p:pic>
    </p:spTree>
    <p:extLst>
      <p:ext uri="{BB962C8B-B14F-4D97-AF65-F5344CB8AC3E}">
        <p14:creationId xmlns:p14="http://schemas.microsoft.com/office/powerpoint/2010/main" val="444750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158-3BA9-4571-B35F-3FCE1B3A89AF}"/>
              </a:ext>
            </a:extLst>
          </p:cNvPr>
          <p:cNvSpPr>
            <a:spLocks noGrp="1"/>
          </p:cNvSpPr>
          <p:nvPr>
            <p:ph type="title"/>
          </p:nvPr>
        </p:nvSpPr>
        <p:spPr/>
        <p:txBody>
          <a:bodyPr/>
          <a:lstStyle/>
          <a:p>
            <a:endParaRPr lang="fa-IR" dirty="0"/>
          </a:p>
        </p:txBody>
      </p:sp>
      <p:pic>
        <p:nvPicPr>
          <p:cNvPr id="5" name="Content Placeholder 4">
            <a:extLst>
              <a:ext uri="{FF2B5EF4-FFF2-40B4-BE49-F238E27FC236}">
                <a16:creationId xmlns:a16="http://schemas.microsoft.com/office/drawing/2014/main" id="{40E169CC-EF32-47CF-A2AA-7545A2E6FE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700" y="365124"/>
            <a:ext cx="11214100" cy="6492875"/>
          </a:xfrm>
        </p:spPr>
      </p:pic>
    </p:spTree>
    <p:extLst>
      <p:ext uri="{BB962C8B-B14F-4D97-AF65-F5344CB8AC3E}">
        <p14:creationId xmlns:p14="http://schemas.microsoft.com/office/powerpoint/2010/main" val="1956996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6416D-641C-40B7-9CB6-E2B14A360D3C}"/>
              </a:ext>
            </a:extLst>
          </p:cNvPr>
          <p:cNvSpPr>
            <a:spLocks noGrp="1"/>
          </p:cNvSpPr>
          <p:nvPr>
            <p:ph type="title"/>
          </p:nvPr>
        </p:nvSpPr>
        <p:spPr/>
        <p:txBody>
          <a:bodyPr/>
          <a:lstStyle/>
          <a:p>
            <a:r>
              <a:rPr lang="fa-IR" dirty="0"/>
              <a:t>سلولهای پوششی                        </a:t>
            </a:r>
          </a:p>
        </p:txBody>
      </p:sp>
      <p:sp>
        <p:nvSpPr>
          <p:cNvPr id="3" name="Content Placeholder 2">
            <a:extLst>
              <a:ext uri="{FF2B5EF4-FFF2-40B4-BE49-F238E27FC236}">
                <a16:creationId xmlns:a16="http://schemas.microsoft.com/office/drawing/2014/main" id="{91F2FA02-2E78-4817-B4E8-FA23EE63614F}"/>
              </a:ext>
            </a:extLst>
          </p:cNvPr>
          <p:cNvSpPr>
            <a:spLocks noGrp="1"/>
          </p:cNvSpPr>
          <p:nvPr>
            <p:ph idx="1"/>
          </p:nvPr>
        </p:nvSpPr>
        <p:spPr/>
        <p:txBody>
          <a:bodyPr/>
          <a:lstStyle/>
          <a:p>
            <a:pPr algn="r" rtl="1"/>
            <a:r>
              <a:rPr lang="fa-IR" dirty="0"/>
              <a:t>از هر نقطه دستگاه ادراری وتناسلی از لوله پیچیده تا مجرا خارجی و یا از واژن منشا</a:t>
            </a:r>
          </a:p>
          <a:p>
            <a:pPr algn="r" rtl="1"/>
            <a:r>
              <a:rPr lang="fa-IR" dirty="0"/>
              <a:t> گرفته باشد .</a:t>
            </a:r>
          </a:p>
          <a:p>
            <a:pPr algn="r" rtl="1"/>
            <a:endParaRPr lang="fa-IR" dirty="0"/>
          </a:p>
          <a:p>
            <a:pPr algn="r" rtl="1"/>
            <a:r>
              <a:rPr lang="fa-IR" dirty="0"/>
              <a:t>دلالت بر التهاب قسمتی از دستگاه ادرار میکند .</a:t>
            </a:r>
          </a:p>
          <a:p>
            <a:pPr algn="r" rtl="1"/>
            <a:r>
              <a:rPr lang="fa-IR" dirty="0"/>
              <a:t>1- سلولهای اپی تلیال لوله ای </a:t>
            </a:r>
          </a:p>
          <a:p>
            <a:pPr algn="r" rtl="1"/>
            <a:r>
              <a:rPr lang="fa-IR" dirty="0"/>
              <a:t>2- سلو لهای اپی تلیال بینابینی </a:t>
            </a:r>
          </a:p>
          <a:p>
            <a:pPr algn="r" rtl="1"/>
            <a:r>
              <a:rPr lang="fa-IR" dirty="0"/>
              <a:t>3- سلو لهای </a:t>
            </a:r>
            <a:r>
              <a:rPr lang="fa-IR" dirty="0" smtClean="0"/>
              <a:t>سنگفرشی </a:t>
            </a:r>
            <a:endParaRPr lang="fa-IR" dirty="0"/>
          </a:p>
        </p:txBody>
      </p:sp>
    </p:spTree>
    <p:extLst>
      <p:ext uri="{BB962C8B-B14F-4D97-AF65-F5344CB8AC3E}">
        <p14:creationId xmlns:p14="http://schemas.microsoft.com/office/powerpoint/2010/main" val="206964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1A5B-D2E1-4C3D-9113-ADEAD51889D0}"/>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CA1DB526-E85F-41EF-916D-F751C22F5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403" y="365125"/>
            <a:ext cx="9311425" cy="5811838"/>
          </a:xfrm>
        </p:spPr>
      </p:pic>
    </p:spTree>
    <p:extLst>
      <p:ext uri="{BB962C8B-B14F-4D97-AF65-F5344CB8AC3E}">
        <p14:creationId xmlns:p14="http://schemas.microsoft.com/office/powerpoint/2010/main" val="1276860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E896-9B6D-4B70-9BDE-28936EC4041D}"/>
              </a:ext>
            </a:extLst>
          </p:cNvPr>
          <p:cNvSpPr>
            <a:spLocks noGrp="1"/>
          </p:cNvSpPr>
          <p:nvPr>
            <p:ph type="title"/>
          </p:nvPr>
        </p:nvSpPr>
        <p:spPr/>
        <p:txBody>
          <a:bodyPr/>
          <a:lstStyle/>
          <a:p>
            <a:r>
              <a:rPr lang="fa-IR" dirty="0"/>
              <a:t>سلولهای پوششی لوله ای </a:t>
            </a:r>
          </a:p>
        </p:txBody>
      </p:sp>
      <p:sp>
        <p:nvSpPr>
          <p:cNvPr id="3" name="Content Placeholder 2">
            <a:extLst>
              <a:ext uri="{FF2B5EF4-FFF2-40B4-BE49-F238E27FC236}">
                <a16:creationId xmlns:a16="http://schemas.microsoft.com/office/drawing/2014/main" id="{44D97882-D6F0-40CD-B9DA-C1765843FB6F}"/>
              </a:ext>
            </a:extLst>
          </p:cNvPr>
          <p:cNvSpPr>
            <a:spLocks noGrp="1"/>
          </p:cNvSpPr>
          <p:nvPr>
            <p:ph idx="1"/>
          </p:nvPr>
        </p:nvSpPr>
        <p:spPr/>
        <p:txBody>
          <a:bodyPr/>
          <a:lstStyle/>
          <a:p>
            <a:pPr algn="r" rtl="1"/>
            <a:r>
              <a:rPr lang="fa-IR" dirty="0"/>
              <a:t>قدری بزرگتر از لکوسیت ها هستند و یک هسته گرد و بزر گ دارند .پهن مکعبی یا </a:t>
            </a:r>
          </a:p>
          <a:p>
            <a:pPr algn="r" rtl="1"/>
            <a:endParaRPr lang="fa-IR" dirty="0"/>
          </a:p>
          <a:p>
            <a:pPr algn="r" rtl="1"/>
            <a:r>
              <a:rPr lang="fa-IR" dirty="0"/>
              <a:t>استوانه ای شکل باشند . </a:t>
            </a:r>
          </a:p>
          <a:p>
            <a:pPr algn="r" rtl="1"/>
            <a:endParaRPr lang="fa-IR" dirty="0"/>
          </a:p>
          <a:p>
            <a:pPr algn="r" rtl="1"/>
            <a:r>
              <a:rPr lang="fa-IR" dirty="0"/>
              <a:t>ضایعه لولهای را مطرح می کند . پیلونفریت . نکروز حاد لوله ای </a:t>
            </a:r>
          </a:p>
        </p:txBody>
      </p:sp>
    </p:spTree>
    <p:extLst>
      <p:ext uri="{BB962C8B-B14F-4D97-AF65-F5344CB8AC3E}">
        <p14:creationId xmlns:p14="http://schemas.microsoft.com/office/powerpoint/2010/main" val="4150784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1FF4-838A-4A35-815F-DF9BB63C944A}"/>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DF6CDCC6-5F3D-46EC-A861-0E2A86AFAC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2055" y="365125"/>
            <a:ext cx="7924837" cy="5811838"/>
          </a:xfrm>
        </p:spPr>
      </p:pic>
    </p:spTree>
    <p:extLst>
      <p:ext uri="{BB962C8B-B14F-4D97-AF65-F5344CB8AC3E}">
        <p14:creationId xmlns:p14="http://schemas.microsoft.com/office/powerpoint/2010/main" val="3097498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3F106-2C87-4B7F-9F14-D22F71EC9E76}"/>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AA0E54D0-5EDB-416A-AA73-E704617769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099" y="365125"/>
            <a:ext cx="9504607" cy="5811838"/>
          </a:xfrm>
        </p:spPr>
      </p:pic>
    </p:spTree>
    <p:extLst>
      <p:ext uri="{BB962C8B-B14F-4D97-AF65-F5344CB8AC3E}">
        <p14:creationId xmlns:p14="http://schemas.microsoft.com/office/powerpoint/2010/main" val="2826295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7FF2-6C56-46EA-ADD7-CB9D85593847}"/>
              </a:ext>
            </a:extLst>
          </p:cNvPr>
          <p:cNvSpPr>
            <a:spLocks noGrp="1"/>
          </p:cNvSpPr>
          <p:nvPr>
            <p:ph type="title"/>
          </p:nvPr>
        </p:nvSpPr>
        <p:spPr/>
        <p:txBody>
          <a:bodyPr/>
          <a:lstStyle/>
          <a:p>
            <a:r>
              <a:rPr lang="fa-IR" dirty="0"/>
              <a:t>سلولهای اپی تلیال بینابینی                 </a:t>
            </a:r>
          </a:p>
        </p:txBody>
      </p:sp>
      <p:sp>
        <p:nvSpPr>
          <p:cNvPr id="3" name="Content Placeholder 2">
            <a:extLst>
              <a:ext uri="{FF2B5EF4-FFF2-40B4-BE49-F238E27FC236}">
                <a16:creationId xmlns:a16="http://schemas.microsoft.com/office/drawing/2014/main" id="{30D788B8-4573-44EA-ABAB-283A301D8AA7}"/>
              </a:ext>
            </a:extLst>
          </p:cNvPr>
          <p:cNvSpPr>
            <a:spLocks noGrp="1"/>
          </p:cNvSpPr>
          <p:nvPr>
            <p:ph idx="1"/>
          </p:nvPr>
        </p:nvSpPr>
        <p:spPr/>
        <p:txBody>
          <a:bodyPr/>
          <a:lstStyle/>
          <a:p>
            <a:pPr algn="r" rtl="1"/>
            <a:r>
              <a:rPr lang="fa-IR" dirty="0"/>
              <a:t>دو تا چهار برابر بزرگتر از لکوسیت ها .گرد یا گلابی شکل  . دارای دو هسته هستند </a:t>
            </a:r>
          </a:p>
          <a:p>
            <a:pPr algn="r" rtl="1"/>
            <a:endParaRPr lang="fa-IR" dirty="0"/>
          </a:p>
          <a:p>
            <a:pPr algn="r" rtl="1"/>
            <a:r>
              <a:rPr lang="fa-IR" dirty="0"/>
              <a:t>از لگنچه تا قسمت پیشا براه </a:t>
            </a:r>
          </a:p>
        </p:txBody>
      </p:sp>
    </p:spTree>
    <p:extLst>
      <p:ext uri="{BB962C8B-B14F-4D97-AF65-F5344CB8AC3E}">
        <p14:creationId xmlns:p14="http://schemas.microsoft.com/office/powerpoint/2010/main" val="1242416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6AF3-C047-4979-9C93-DA18A58CBF97}"/>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F15D9810-7098-4F0D-9B58-217736C500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6648" y="583324"/>
            <a:ext cx="9333186" cy="5593639"/>
          </a:xfrm>
        </p:spPr>
      </p:pic>
    </p:spTree>
    <p:extLst>
      <p:ext uri="{BB962C8B-B14F-4D97-AF65-F5344CB8AC3E}">
        <p14:creationId xmlns:p14="http://schemas.microsoft.com/office/powerpoint/2010/main" val="3520716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FA8E-74BD-428B-AC2C-EE62ED1DE507}"/>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EA40A545-C1E9-442E-9D72-74E644F520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5008" y="502276"/>
            <a:ext cx="9736429" cy="6181859"/>
          </a:xfrm>
        </p:spPr>
      </p:pic>
    </p:spTree>
    <p:extLst>
      <p:ext uri="{BB962C8B-B14F-4D97-AF65-F5344CB8AC3E}">
        <p14:creationId xmlns:p14="http://schemas.microsoft.com/office/powerpoint/2010/main" val="1276048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4434-9441-445C-BF49-FF3444627219}"/>
              </a:ext>
            </a:extLst>
          </p:cNvPr>
          <p:cNvSpPr>
            <a:spLocks noGrp="1"/>
          </p:cNvSpPr>
          <p:nvPr>
            <p:ph type="title"/>
          </p:nvPr>
        </p:nvSpPr>
        <p:spPr/>
        <p:txBody>
          <a:bodyPr/>
          <a:lstStyle/>
          <a:p>
            <a:r>
              <a:rPr lang="fa-IR" dirty="0"/>
              <a:t>سلولهای  اپی تلیال  سنگفرشی                 </a:t>
            </a:r>
          </a:p>
        </p:txBody>
      </p:sp>
      <p:sp>
        <p:nvSpPr>
          <p:cNvPr id="3" name="Content Placeholder 2">
            <a:extLst>
              <a:ext uri="{FF2B5EF4-FFF2-40B4-BE49-F238E27FC236}">
                <a16:creationId xmlns:a16="http://schemas.microsoft.com/office/drawing/2014/main" id="{7AB48550-CC3F-4F56-B15C-E29D4AEB13AD}"/>
              </a:ext>
            </a:extLst>
          </p:cNvPr>
          <p:cNvSpPr>
            <a:spLocks noGrp="1"/>
          </p:cNvSpPr>
          <p:nvPr>
            <p:ph idx="1"/>
          </p:nvPr>
        </p:nvSpPr>
        <p:spPr/>
        <p:txBody>
          <a:bodyPr/>
          <a:lstStyle/>
          <a:p>
            <a:pPr algn="r" rtl="1"/>
            <a:r>
              <a:rPr lang="fa-IR" dirty="0"/>
              <a:t>بزرگ .پهن با شکل نا منظم هستند که هسته مرکزی کوچکی با سیتوپلاسم فراوان </a:t>
            </a:r>
          </a:p>
          <a:p>
            <a:pPr algn="r" rtl="1"/>
            <a:endParaRPr lang="fa-IR" dirty="0"/>
          </a:p>
          <a:p>
            <a:pPr algn="r" rtl="1"/>
            <a:r>
              <a:rPr lang="fa-IR" dirty="0"/>
              <a:t>در مجرای خارجی واژن دیده میشود . </a:t>
            </a:r>
          </a:p>
          <a:p>
            <a:pPr algn="r" rtl="1"/>
            <a:endParaRPr lang="fa-IR" dirty="0"/>
          </a:p>
        </p:txBody>
      </p:sp>
    </p:spTree>
    <p:extLst>
      <p:ext uri="{BB962C8B-B14F-4D97-AF65-F5344CB8AC3E}">
        <p14:creationId xmlns:p14="http://schemas.microsoft.com/office/powerpoint/2010/main" val="14647912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72CE3-BF86-4D53-80E6-23D1020DA84C}"/>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4B34E533-48AA-4E4C-AACF-0E8060C1EF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8158692" cy="6127750"/>
          </a:xfrm>
        </p:spPr>
      </p:pic>
    </p:spTree>
    <p:extLst>
      <p:ext uri="{BB962C8B-B14F-4D97-AF65-F5344CB8AC3E}">
        <p14:creationId xmlns:p14="http://schemas.microsoft.com/office/powerpoint/2010/main" val="2219232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9644-A7A8-46D8-8B85-EB6AE4B011AB}"/>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F963C690-A952-4A53-AB6B-108CECE179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966" y="416459"/>
            <a:ext cx="9451818" cy="5760504"/>
          </a:xfrm>
        </p:spPr>
      </p:pic>
    </p:spTree>
    <p:extLst>
      <p:ext uri="{BB962C8B-B14F-4D97-AF65-F5344CB8AC3E}">
        <p14:creationId xmlns:p14="http://schemas.microsoft.com/office/powerpoint/2010/main" val="40115328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2530-6239-4961-9F76-C62CE3E1944B}"/>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703A51A4-A26C-44A9-BF66-D2CCE9DD15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3493" y="476518"/>
            <a:ext cx="9414455" cy="5700445"/>
          </a:xfrm>
        </p:spPr>
      </p:pic>
    </p:spTree>
    <p:extLst>
      <p:ext uri="{BB962C8B-B14F-4D97-AF65-F5344CB8AC3E}">
        <p14:creationId xmlns:p14="http://schemas.microsoft.com/office/powerpoint/2010/main" val="3412164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C19A-0D8D-4D1C-877A-64EA4DD3EAC3}"/>
              </a:ext>
            </a:extLst>
          </p:cNvPr>
          <p:cNvSpPr>
            <a:spLocks noGrp="1"/>
          </p:cNvSpPr>
          <p:nvPr>
            <p:ph type="title"/>
          </p:nvPr>
        </p:nvSpPr>
        <p:spPr/>
        <p:txBody>
          <a:bodyPr/>
          <a:lstStyle/>
          <a:p>
            <a:r>
              <a:rPr lang="fa-IR" dirty="0"/>
              <a:t>بلورها                             </a:t>
            </a:r>
          </a:p>
        </p:txBody>
      </p:sp>
      <p:sp>
        <p:nvSpPr>
          <p:cNvPr id="3" name="Content Placeholder 2">
            <a:extLst>
              <a:ext uri="{FF2B5EF4-FFF2-40B4-BE49-F238E27FC236}">
                <a16:creationId xmlns:a16="http://schemas.microsoft.com/office/drawing/2014/main" id="{2A239FA2-798F-42A4-A05D-420A4CBD4D3F}"/>
              </a:ext>
            </a:extLst>
          </p:cNvPr>
          <p:cNvSpPr>
            <a:spLocks noGrp="1"/>
          </p:cNvSpPr>
          <p:nvPr>
            <p:ph idx="1"/>
          </p:nvPr>
        </p:nvSpPr>
        <p:spPr/>
        <p:txBody>
          <a:bodyPr/>
          <a:lstStyle/>
          <a:p>
            <a:pPr algn="r" rtl="1"/>
            <a:r>
              <a:rPr lang="fa-IR" dirty="0"/>
              <a:t>فوق اشباع شدن ادرار از ماده بلوری </a:t>
            </a:r>
          </a:p>
          <a:p>
            <a:pPr algn="r" rtl="1"/>
            <a:r>
              <a:rPr lang="fa-IR" dirty="0"/>
              <a:t>تغییر خواص حلالیت ماده بلوری </a:t>
            </a:r>
          </a:p>
          <a:p>
            <a:pPr algn="r" rtl="1"/>
            <a:r>
              <a:rPr lang="en-US" dirty="0"/>
              <a:t>PH </a:t>
            </a:r>
            <a:endParaRPr lang="fa-IR" dirty="0"/>
          </a:p>
        </p:txBody>
      </p:sp>
    </p:spTree>
    <p:extLst>
      <p:ext uri="{BB962C8B-B14F-4D97-AF65-F5344CB8AC3E}">
        <p14:creationId xmlns:p14="http://schemas.microsoft.com/office/powerpoint/2010/main" val="1528675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A455-B81D-4E65-AC1E-91177993B2AA}"/>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1FEF140A-9662-49F2-9253-BF1F8DECBD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8155663" cy="6127750"/>
          </a:xfrm>
        </p:spPr>
      </p:pic>
    </p:spTree>
    <p:extLst>
      <p:ext uri="{BB962C8B-B14F-4D97-AF65-F5344CB8AC3E}">
        <p14:creationId xmlns:p14="http://schemas.microsoft.com/office/powerpoint/2010/main" val="2767321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90D8-6893-481B-A3AB-0F854E4ECB81}"/>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D32D9ED7-421B-4308-89EB-8563EC4A69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1824" y="365125"/>
            <a:ext cx="9543246" cy="5811838"/>
          </a:xfrm>
        </p:spPr>
      </p:pic>
    </p:spTree>
    <p:extLst>
      <p:ext uri="{BB962C8B-B14F-4D97-AF65-F5344CB8AC3E}">
        <p14:creationId xmlns:p14="http://schemas.microsoft.com/office/powerpoint/2010/main" val="1905950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BFB4-86EB-4ECC-B702-A88A1F256EBC}"/>
              </a:ext>
            </a:extLst>
          </p:cNvPr>
          <p:cNvSpPr>
            <a:spLocks noGrp="1"/>
          </p:cNvSpPr>
          <p:nvPr>
            <p:ph type="title"/>
          </p:nvPr>
        </p:nvSpPr>
        <p:spPr/>
        <p:txBody>
          <a:bodyPr/>
          <a:lstStyle/>
          <a:p>
            <a:r>
              <a:rPr lang="fa-IR" dirty="0"/>
              <a:t>کریستا لهای  اسید اوریک                  </a:t>
            </a:r>
          </a:p>
        </p:txBody>
      </p:sp>
      <p:sp>
        <p:nvSpPr>
          <p:cNvPr id="3" name="Content Placeholder 2">
            <a:extLst>
              <a:ext uri="{FF2B5EF4-FFF2-40B4-BE49-F238E27FC236}">
                <a16:creationId xmlns:a16="http://schemas.microsoft.com/office/drawing/2014/main" id="{570C4D75-7B03-4054-9237-9178A23EAE33}"/>
              </a:ext>
            </a:extLst>
          </p:cNvPr>
          <p:cNvSpPr>
            <a:spLocks noGrp="1"/>
          </p:cNvSpPr>
          <p:nvPr>
            <p:ph idx="1"/>
          </p:nvPr>
        </p:nvSpPr>
        <p:spPr/>
        <p:txBody>
          <a:bodyPr/>
          <a:lstStyle/>
          <a:p>
            <a:pPr algn="r" rtl="1"/>
            <a:r>
              <a:rPr lang="fa-IR" dirty="0"/>
              <a:t>شکل الماسی یا منشور لوزی مانند می باشد </a:t>
            </a:r>
          </a:p>
          <a:p>
            <a:pPr algn="r" rtl="1"/>
            <a:endParaRPr lang="fa-IR" dirty="0"/>
          </a:p>
          <a:p>
            <a:pPr algn="r" rtl="1"/>
            <a:r>
              <a:rPr lang="fa-IR" dirty="0"/>
              <a:t>معمولا با رنگدانه های ادراری رنگی می شوند بنا براین زرد یا قرمز متمایل به قهوه ای </a:t>
            </a:r>
          </a:p>
          <a:p>
            <a:pPr algn="r" rtl="1"/>
            <a:endParaRPr lang="fa-IR" dirty="0"/>
          </a:p>
          <a:p>
            <a:pPr algn="r" rtl="1"/>
            <a:r>
              <a:rPr lang="fa-IR" dirty="0"/>
              <a:t>در سود حل میشود .</a:t>
            </a:r>
          </a:p>
          <a:p>
            <a:pPr algn="r" rtl="1"/>
            <a:endParaRPr lang="fa-IR" dirty="0"/>
          </a:p>
          <a:p>
            <a:pPr algn="r" rtl="1"/>
            <a:r>
              <a:rPr lang="fa-IR" dirty="0"/>
              <a:t>نقرس . متابولیسم زیاد پورین ها .</a:t>
            </a:r>
            <a:r>
              <a:rPr lang="fa-IR" dirty="0" smtClean="0"/>
              <a:t>شرای</a:t>
            </a:r>
            <a:r>
              <a:rPr lang="fa-IR" dirty="0"/>
              <a:t>ط</a:t>
            </a:r>
            <a:r>
              <a:rPr lang="fa-IR" dirty="0" smtClean="0"/>
              <a:t> </a:t>
            </a:r>
            <a:r>
              <a:rPr lang="fa-IR" dirty="0"/>
              <a:t>تب دار حاد . نفریت مزمن </a:t>
            </a:r>
          </a:p>
        </p:txBody>
      </p:sp>
    </p:spTree>
    <p:extLst>
      <p:ext uri="{BB962C8B-B14F-4D97-AF65-F5344CB8AC3E}">
        <p14:creationId xmlns:p14="http://schemas.microsoft.com/office/powerpoint/2010/main" val="3734610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7E41-2D0E-44A8-9AB3-AE13E8C79CFA}"/>
              </a:ext>
            </a:extLst>
          </p:cNvPr>
          <p:cNvSpPr>
            <a:spLocks noGrp="1"/>
          </p:cNvSpPr>
          <p:nvPr>
            <p:ph type="title"/>
          </p:nvPr>
        </p:nvSpPr>
        <p:spPr/>
        <p:txBody>
          <a:bodyPr/>
          <a:lstStyle/>
          <a:p>
            <a:endParaRPr lang="fa-IR" dirty="0"/>
          </a:p>
        </p:txBody>
      </p:sp>
      <p:pic>
        <p:nvPicPr>
          <p:cNvPr id="5" name="Content Placeholder 4">
            <a:extLst>
              <a:ext uri="{FF2B5EF4-FFF2-40B4-BE49-F238E27FC236}">
                <a16:creationId xmlns:a16="http://schemas.microsoft.com/office/drawing/2014/main" id="{7EC82DF1-F20C-4337-A735-EA517E43BF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365124"/>
            <a:ext cx="9582807" cy="6492875"/>
          </a:xfrm>
        </p:spPr>
      </p:pic>
    </p:spTree>
    <p:extLst>
      <p:ext uri="{BB962C8B-B14F-4D97-AF65-F5344CB8AC3E}">
        <p14:creationId xmlns:p14="http://schemas.microsoft.com/office/powerpoint/2010/main" val="20060153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61CF-36ED-4F6D-AA6E-7D1413BD067A}"/>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5448771C-593C-4B72-80C3-AEAAD83DD6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130" y="365125"/>
            <a:ext cx="9659155" cy="5811838"/>
          </a:xfrm>
        </p:spPr>
      </p:pic>
    </p:spTree>
    <p:extLst>
      <p:ext uri="{BB962C8B-B14F-4D97-AF65-F5344CB8AC3E}">
        <p14:creationId xmlns:p14="http://schemas.microsoft.com/office/powerpoint/2010/main" val="6904150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F5874-23A0-4CFB-BE8D-A2C95DDC9E02}"/>
              </a:ext>
            </a:extLst>
          </p:cNvPr>
          <p:cNvSpPr>
            <a:spLocks noGrp="1"/>
          </p:cNvSpPr>
          <p:nvPr>
            <p:ph type="title"/>
          </p:nvPr>
        </p:nvSpPr>
        <p:spPr/>
        <p:txBody>
          <a:bodyPr/>
          <a:lstStyle/>
          <a:p>
            <a:r>
              <a:rPr lang="fa-IR" dirty="0"/>
              <a:t> کریستا ل های   اگزالات کلسیم                    </a:t>
            </a:r>
          </a:p>
        </p:txBody>
      </p:sp>
      <p:sp>
        <p:nvSpPr>
          <p:cNvPr id="3" name="Content Placeholder 2">
            <a:extLst>
              <a:ext uri="{FF2B5EF4-FFF2-40B4-BE49-F238E27FC236}">
                <a16:creationId xmlns:a16="http://schemas.microsoft.com/office/drawing/2014/main" id="{65A434E3-E32C-4246-A33D-408CD5FDAA07}"/>
              </a:ext>
            </a:extLst>
          </p:cNvPr>
          <p:cNvSpPr>
            <a:spLocks noGrp="1"/>
          </p:cNvSpPr>
          <p:nvPr>
            <p:ph idx="1"/>
          </p:nvPr>
        </p:nvSpPr>
        <p:spPr/>
        <p:txBody>
          <a:bodyPr/>
          <a:lstStyle/>
          <a:p>
            <a:pPr algn="r" rtl="1"/>
            <a:r>
              <a:rPr lang="fa-IR" dirty="0"/>
              <a:t>بی رنگ هشت ضلعی یا پاکتی شکل که شبیه مربعهایی هستند که بوسیله خطوطی .قطرها به همدیگر وصل شده اند .</a:t>
            </a:r>
          </a:p>
          <a:p>
            <a:pPr algn="r" rtl="1"/>
            <a:r>
              <a:rPr lang="fa-IR" dirty="0"/>
              <a:t>در </a:t>
            </a:r>
            <a:r>
              <a:rPr lang="en-US" dirty="0"/>
              <a:t>HCL </a:t>
            </a:r>
            <a:r>
              <a:rPr lang="fa-IR" dirty="0"/>
              <a:t> محلول ولی در استیک اسید نا محلول </a:t>
            </a:r>
          </a:p>
          <a:p>
            <a:pPr algn="r" rtl="1"/>
            <a:endParaRPr lang="fa-IR" dirty="0"/>
          </a:p>
          <a:p>
            <a:pPr algn="r" rtl="1"/>
            <a:r>
              <a:rPr lang="fa-IR" dirty="0"/>
              <a:t>مصرف غذا </a:t>
            </a:r>
          </a:p>
          <a:p>
            <a:pPr algn="r" rtl="1"/>
            <a:endParaRPr lang="fa-IR" dirty="0"/>
          </a:p>
          <a:p>
            <a:pPr algn="r" rtl="1"/>
            <a:r>
              <a:rPr lang="fa-IR" dirty="0"/>
              <a:t>مسمومیت با اتیلن . دیابت شیرین .بیماری کبدی و بیماری کلیوی مزمن شدید </a:t>
            </a:r>
          </a:p>
          <a:p>
            <a:pPr algn="r" rtl="1"/>
            <a:r>
              <a:rPr lang="fa-IR" dirty="0"/>
              <a:t>مصرف ویتامین </a:t>
            </a:r>
            <a:r>
              <a:rPr lang="en-US" dirty="0"/>
              <a:t>C</a:t>
            </a:r>
            <a:r>
              <a:rPr lang="fa-IR" dirty="0"/>
              <a:t> </a:t>
            </a:r>
          </a:p>
        </p:txBody>
      </p:sp>
    </p:spTree>
    <p:extLst>
      <p:ext uri="{BB962C8B-B14F-4D97-AF65-F5344CB8AC3E}">
        <p14:creationId xmlns:p14="http://schemas.microsoft.com/office/powerpoint/2010/main" val="3383994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C3531-9CA3-490B-99D0-E674603AEC3C}"/>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F2B45783-E27C-48D5-82F9-7565B769EA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8158692" cy="6382516"/>
          </a:xfrm>
        </p:spPr>
      </p:pic>
    </p:spTree>
    <p:extLst>
      <p:ext uri="{BB962C8B-B14F-4D97-AF65-F5344CB8AC3E}">
        <p14:creationId xmlns:p14="http://schemas.microsoft.com/office/powerpoint/2010/main" val="1857044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7CDC-7EFE-44C9-BBB7-716CF3864362}"/>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3968D0D8-3FFD-47EF-8B56-ECE68BD0FC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583" y="365124"/>
            <a:ext cx="9285667" cy="6177343"/>
          </a:xfrm>
        </p:spPr>
      </p:pic>
    </p:spTree>
    <p:extLst>
      <p:ext uri="{BB962C8B-B14F-4D97-AF65-F5344CB8AC3E}">
        <p14:creationId xmlns:p14="http://schemas.microsoft.com/office/powerpoint/2010/main" val="2788002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BB3BC-82B6-43BA-BABB-F08D0E0101EF}"/>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91F68AB6-2C61-4F69-8F88-E9CF8D8FAF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950" y="497941"/>
            <a:ext cx="9125894" cy="5679022"/>
          </a:xfrm>
        </p:spPr>
      </p:pic>
    </p:spTree>
    <p:extLst>
      <p:ext uri="{BB962C8B-B14F-4D97-AF65-F5344CB8AC3E}">
        <p14:creationId xmlns:p14="http://schemas.microsoft.com/office/powerpoint/2010/main" val="15363982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FFF1-A498-4EAE-93A5-03888EC434B7}"/>
              </a:ext>
            </a:extLst>
          </p:cNvPr>
          <p:cNvSpPr>
            <a:spLocks noGrp="1"/>
          </p:cNvSpPr>
          <p:nvPr>
            <p:ph type="title"/>
          </p:nvPr>
        </p:nvSpPr>
        <p:spPr/>
        <p:txBody>
          <a:bodyPr/>
          <a:lstStyle/>
          <a:p>
            <a:r>
              <a:rPr lang="fa-IR" dirty="0"/>
              <a:t>اورات آمورف                       </a:t>
            </a:r>
          </a:p>
        </p:txBody>
      </p:sp>
      <p:sp>
        <p:nvSpPr>
          <p:cNvPr id="3" name="Content Placeholder 2">
            <a:extLst>
              <a:ext uri="{FF2B5EF4-FFF2-40B4-BE49-F238E27FC236}">
                <a16:creationId xmlns:a16="http://schemas.microsoft.com/office/drawing/2014/main" id="{62160790-72F8-45B1-80F0-844C9C56B137}"/>
              </a:ext>
            </a:extLst>
          </p:cNvPr>
          <p:cNvSpPr>
            <a:spLocks noGrp="1"/>
          </p:cNvSpPr>
          <p:nvPr>
            <p:ph idx="1"/>
          </p:nvPr>
        </p:nvSpPr>
        <p:spPr/>
        <p:txBody>
          <a:bodyPr/>
          <a:lstStyle/>
          <a:p>
            <a:pPr algn="r" rtl="1"/>
            <a:r>
              <a:rPr lang="fa-IR" dirty="0"/>
              <a:t>به شکل آمورف غیر کریستال </a:t>
            </a:r>
          </a:p>
          <a:p>
            <a:pPr algn="r" rtl="1"/>
            <a:endParaRPr lang="fa-IR" dirty="0"/>
          </a:p>
          <a:p>
            <a:pPr algn="r" rtl="1"/>
            <a:r>
              <a:rPr lang="fa-IR" dirty="0"/>
              <a:t>دانه های زرد متمایل به قرمز هستند .این گرانول ها </a:t>
            </a:r>
            <a:r>
              <a:rPr lang="fa-IR" dirty="0" smtClean="0"/>
              <a:t>جمع  شده و </a:t>
            </a:r>
            <a:r>
              <a:rPr lang="fa-IR" dirty="0"/>
              <a:t>به رشته های موکوس </a:t>
            </a:r>
          </a:p>
          <a:p>
            <a:pPr algn="r" rtl="1"/>
            <a:endParaRPr lang="fa-IR" dirty="0"/>
          </a:p>
          <a:p>
            <a:pPr algn="r" rtl="1"/>
            <a:r>
              <a:rPr lang="fa-IR" dirty="0"/>
              <a:t>می چسبند .با اسیدی کردن ادرار با اسید استیک تبدیل به کریستال اسید اوریک میشوند .</a:t>
            </a:r>
          </a:p>
          <a:p>
            <a:pPr algn="r" rtl="1"/>
            <a:endParaRPr lang="fa-IR" dirty="0"/>
          </a:p>
          <a:p>
            <a:pPr algn="r" rtl="1"/>
            <a:r>
              <a:rPr lang="fa-IR" dirty="0"/>
              <a:t>اهمیت کلینیکی ندارد .</a:t>
            </a:r>
          </a:p>
        </p:txBody>
      </p:sp>
    </p:spTree>
    <p:extLst>
      <p:ext uri="{BB962C8B-B14F-4D97-AF65-F5344CB8AC3E}">
        <p14:creationId xmlns:p14="http://schemas.microsoft.com/office/powerpoint/2010/main" val="8411646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5455-9369-4D5F-B719-1753EA9590A2}"/>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02C95F44-DC51-40FD-9A20-4A71003E42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814" y="365125"/>
            <a:ext cx="8360078" cy="5811838"/>
          </a:xfrm>
        </p:spPr>
      </p:pic>
    </p:spTree>
    <p:extLst>
      <p:ext uri="{BB962C8B-B14F-4D97-AF65-F5344CB8AC3E}">
        <p14:creationId xmlns:p14="http://schemas.microsoft.com/office/powerpoint/2010/main" val="848717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93BF-7AAD-4646-A334-5FA1E489D43E}"/>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41C07876-28D7-418C-A8E4-2737DC514D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037" y="455277"/>
            <a:ext cx="9826579" cy="5811838"/>
          </a:xfrm>
        </p:spPr>
      </p:pic>
    </p:spTree>
    <p:extLst>
      <p:ext uri="{BB962C8B-B14F-4D97-AF65-F5344CB8AC3E}">
        <p14:creationId xmlns:p14="http://schemas.microsoft.com/office/powerpoint/2010/main" val="10789685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CCCC-1050-4CF8-AECC-8E3FF8E77FBA}"/>
              </a:ext>
            </a:extLst>
          </p:cNvPr>
          <p:cNvSpPr>
            <a:spLocks noGrp="1"/>
          </p:cNvSpPr>
          <p:nvPr>
            <p:ph type="title"/>
          </p:nvPr>
        </p:nvSpPr>
        <p:spPr/>
        <p:txBody>
          <a:bodyPr/>
          <a:lstStyle/>
          <a:p>
            <a:r>
              <a:rPr lang="fa-IR" dirty="0"/>
              <a:t>اسید هیپوریک                         </a:t>
            </a:r>
          </a:p>
        </p:txBody>
      </p:sp>
      <p:sp>
        <p:nvSpPr>
          <p:cNvPr id="3" name="Content Placeholder 2">
            <a:extLst>
              <a:ext uri="{FF2B5EF4-FFF2-40B4-BE49-F238E27FC236}">
                <a16:creationId xmlns:a16="http://schemas.microsoft.com/office/drawing/2014/main" id="{D3F845A6-CA7A-4024-BB12-EBE8997BA8B7}"/>
              </a:ext>
            </a:extLst>
          </p:cNvPr>
          <p:cNvSpPr>
            <a:spLocks noGrp="1"/>
          </p:cNvSpPr>
          <p:nvPr>
            <p:ph idx="1"/>
          </p:nvPr>
        </p:nvSpPr>
        <p:spPr/>
        <p:txBody>
          <a:bodyPr/>
          <a:lstStyle/>
          <a:p>
            <a:pPr algn="r" rtl="1"/>
            <a:r>
              <a:rPr lang="fa-IR" dirty="0"/>
              <a:t>زرد متمایل به قهوه ای یا بی رنگ و به شکل منشور یا صفحات کشیده هستند . </a:t>
            </a:r>
          </a:p>
          <a:p>
            <a:pPr algn="r" rtl="1"/>
            <a:endParaRPr lang="fa-IR" dirty="0"/>
          </a:p>
          <a:p>
            <a:pPr algn="r" rtl="1"/>
            <a:r>
              <a:rPr lang="fa-IR" dirty="0"/>
              <a:t>بقدری نازک است که به شکل سوزن در می آیند و با همدیگر به صورت خوشه دیده</a:t>
            </a:r>
          </a:p>
          <a:p>
            <a:pPr algn="r" rtl="1"/>
            <a:endParaRPr lang="fa-IR" dirty="0"/>
          </a:p>
          <a:p>
            <a:pPr algn="r" rtl="1"/>
            <a:r>
              <a:rPr lang="fa-IR" dirty="0"/>
              <a:t> می شوند .</a:t>
            </a:r>
          </a:p>
          <a:p>
            <a:pPr algn="r" rtl="1"/>
            <a:endParaRPr lang="fa-IR" dirty="0"/>
          </a:p>
          <a:p>
            <a:pPr algn="r" rtl="1"/>
            <a:r>
              <a:rPr lang="fa-IR"/>
              <a:t>اهمیت کلینیکی ندارند .</a:t>
            </a:r>
            <a:endParaRPr lang="fa-IR" dirty="0"/>
          </a:p>
        </p:txBody>
      </p:sp>
    </p:spTree>
    <p:extLst>
      <p:ext uri="{BB962C8B-B14F-4D97-AF65-F5344CB8AC3E}">
        <p14:creationId xmlns:p14="http://schemas.microsoft.com/office/powerpoint/2010/main" val="40908345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D23D3-FDFF-4086-A43E-4DE610A8D9FB}"/>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A32AFF8-ECF9-45A7-8AF9-C202FD08CF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121" y="435836"/>
            <a:ext cx="8227771" cy="5741127"/>
          </a:xfrm>
        </p:spPr>
      </p:pic>
    </p:spTree>
    <p:extLst>
      <p:ext uri="{BB962C8B-B14F-4D97-AF65-F5344CB8AC3E}">
        <p14:creationId xmlns:p14="http://schemas.microsoft.com/office/powerpoint/2010/main" val="26983632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A31B-20F6-45B3-81C0-C25A7F1870A3}"/>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9380997B-E3A2-4B8A-9177-EA4DFF5639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7285" y="262094"/>
            <a:ext cx="8281115" cy="5811838"/>
          </a:xfrm>
        </p:spPr>
      </p:pic>
    </p:spTree>
    <p:extLst>
      <p:ext uri="{BB962C8B-B14F-4D97-AF65-F5344CB8AC3E}">
        <p14:creationId xmlns:p14="http://schemas.microsoft.com/office/powerpoint/2010/main" val="26884136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F709-B85B-48C2-9E81-5E758AA02AFD}"/>
              </a:ext>
            </a:extLst>
          </p:cNvPr>
          <p:cNvSpPr>
            <a:spLocks noGrp="1"/>
          </p:cNvSpPr>
          <p:nvPr>
            <p:ph type="title"/>
          </p:nvPr>
        </p:nvSpPr>
        <p:spPr/>
        <p:txBody>
          <a:bodyPr/>
          <a:lstStyle/>
          <a:p>
            <a:r>
              <a:rPr lang="fa-IR" dirty="0" smtClean="0"/>
              <a:t>اورات سدیم                              </a:t>
            </a:r>
            <a:endParaRPr lang="fa-IR" dirty="0"/>
          </a:p>
        </p:txBody>
      </p:sp>
      <p:sp>
        <p:nvSpPr>
          <p:cNvPr id="3" name="Content Placeholder 2">
            <a:extLst>
              <a:ext uri="{FF2B5EF4-FFF2-40B4-BE49-F238E27FC236}">
                <a16:creationId xmlns:a16="http://schemas.microsoft.com/office/drawing/2014/main" id="{44DE8918-2122-472B-A3CF-F32E647868D2}"/>
              </a:ext>
            </a:extLst>
          </p:cNvPr>
          <p:cNvSpPr>
            <a:spLocks noGrp="1"/>
          </p:cNvSpPr>
          <p:nvPr>
            <p:ph idx="1"/>
          </p:nvPr>
        </p:nvSpPr>
        <p:spPr/>
        <p:txBody>
          <a:bodyPr/>
          <a:lstStyle/>
          <a:p>
            <a:pPr algn="r" rtl="1"/>
            <a:r>
              <a:rPr lang="fa-IR" dirty="0" smtClean="0"/>
              <a:t>به صورت آمورف یا کریستالی دیده میشود بی رنگ یا متمایل به زرد ویا به شکل منشورهای باریکی هستند که به صورت دسته های خوشه ظاهر می شوند . </a:t>
            </a:r>
          </a:p>
          <a:p>
            <a:pPr algn="r" rtl="1"/>
            <a:r>
              <a:rPr lang="fa-IR" dirty="0" smtClean="0"/>
              <a:t>درحرارت 60 درجه محلول و به صورت خفیف در اسید استیک حل میشود . </a:t>
            </a:r>
          </a:p>
          <a:p>
            <a:pPr algn="r" rtl="1"/>
            <a:r>
              <a:rPr lang="fa-IR" dirty="0" smtClean="0"/>
              <a:t>اهمیت کلینیکی ندارد . </a:t>
            </a:r>
            <a:endParaRPr lang="fa-IR" dirty="0"/>
          </a:p>
        </p:txBody>
      </p:sp>
    </p:spTree>
    <p:extLst>
      <p:ext uri="{BB962C8B-B14F-4D97-AF65-F5344CB8AC3E}">
        <p14:creationId xmlns:p14="http://schemas.microsoft.com/office/powerpoint/2010/main" val="40767842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814A-52EB-4347-9F6B-3BFA7B14E313}"/>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8FEEF99F-0DFB-4405-811E-C73EC7D86D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6034" y="504202"/>
            <a:ext cx="8150858" cy="5033473"/>
          </a:xfrm>
        </p:spPr>
      </p:pic>
    </p:spTree>
    <p:extLst>
      <p:ext uri="{BB962C8B-B14F-4D97-AF65-F5344CB8AC3E}">
        <p14:creationId xmlns:p14="http://schemas.microsoft.com/office/powerpoint/2010/main" val="2630779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3D524-7DB5-4211-980F-5DFA2C19C43B}"/>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32F9DEE4-E349-40D2-A16A-20D5FB23AF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5161" y="502276"/>
            <a:ext cx="8757634" cy="6027313"/>
          </a:xfrm>
        </p:spPr>
      </p:pic>
    </p:spTree>
    <p:extLst>
      <p:ext uri="{BB962C8B-B14F-4D97-AF65-F5344CB8AC3E}">
        <p14:creationId xmlns:p14="http://schemas.microsoft.com/office/powerpoint/2010/main" val="34832455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9FFF-F322-441C-BEAA-B4CF3B16BF20}"/>
              </a:ext>
            </a:extLst>
          </p:cNvPr>
          <p:cNvSpPr>
            <a:spLocks noGrp="1"/>
          </p:cNvSpPr>
          <p:nvPr>
            <p:ph type="title"/>
          </p:nvPr>
        </p:nvSpPr>
        <p:spPr/>
        <p:txBody>
          <a:bodyPr/>
          <a:lstStyle/>
          <a:p>
            <a:r>
              <a:rPr lang="fa-IR" dirty="0" smtClean="0"/>
              <a:t>سولفات کلسیم                             </a:t>
            </a:r>
            <a:endParaRPr lang="fa-IR" dirty="0"/>
          </a:p>
        </p:txBody>
      </p:sp>
      <p:sp>
        <p:nvSpPr>
          <p:cNvPr id="3" name="Content Placeholder 2">
            <a:extLst>
              <a:ext uri="{FF2B5EF4-FFF2-40B4-BE49-F238E27FC236}">
                <a16:creationId xmlns:a16="http://schemas.microsoft.com/office/drawing/2014/main" id="{69944626-9BCF-4845-B285-E08D5C948B64}"/>
              </a:ext>
            </a:extLst>
          </p:cNvPr>
          <p:cNvSpPr>
            <a:spLocks noGrp="1"/>
          </p:cNvSpPr>
          <p:nvPr>
            <p:ph idx="1"/>
          </p:nvPr>
        </p:nvSpPr>
        <p:spPr/>
        <p:txBody>
          <a:bodyPr/>
          <a:lstStyle/>
          <a:p>
            <a:pPr algn="r" rtl="1"/>
            <a:r>
              <a:rPr lang="fa-IR" dirty="0" smtClean="0"/>
              <a:t>طویل .نازک .سوزنی و بیرنگ هستند و یا به شکل منشورهای هستند که در ظاهر به </a:t>
            </a:r>
          </a:p>
          <a:p>
            <a:pPr algn="r" rtl="1"/>
            <a:r>
              <a:rPr lang="fa-IR" dirty="0" smtClean="0"/>
              <a:t>فسفات کلسیم شبیه اند به دلیل اینکه سولفات کلسیم در ادراراسیدی است در حالی که </a:t>
            </a:r>
          </a:p>
          <a:p>
            <a:pPr algn="r" rtl="1"/>
            <a:r>
              <a:rPr lang="fa-IR" dirty="0" smtClean="0"/>
              <a:t>فسفات کلسیم در ادرار قلیایی می باشد . </a:t>
            </a:r>
            <a:r>
              <a:rPr lang="en-US" dirty="0" smtClean="0"/>
              <a:t>PH</a:t>
            </a:r>
            <a:r>
              <a:rPr lang="fa-IR" dirty="0" smtClean="0"/>
              <a:t> ادرار تشخیص بین این دو کریستال </a:t>
            </a:r>
          </a:p>
          <a:p>
            <a:pPr algn="r" rtl="1"/>
            <a:r>
              <a:rPr lang="fa-IR" dirty="0" smtClean="0"/>
              <a:t>سولفات کلسیم در اسید استیک به شدت حل میشود .</a:t>
            </a:r>
          </a:p>
          <a:p>
            <a:pPr algn="r" rtl="1"/>
            <a:endParaRPr lang="fa-IR" dirty="0"/>
          </a:p>
          <a:p>
            <a:pPr algn="r" rtl="1"/>
            <a:r>
              <a:rPr lang="fa-IR" dirty="0" smtClean="0"/>
              <a:t>اهمیت کلینیکی ندارد .</a:t>
            </a:r>
          </a:p>
          <a:p>
            <a:pPr algn="r" rtl="1"/>
            <a:endParaRPr lang="fa-IR" dirty="0"/>
          </a:p>
        </p:txBody>
      </p:sp>
    </p:spTree>
    <p:extLst>
      <p:ext uri="{BB962C8B-B14F-4D97-AF65-F5344CB8AC3E}">
        <p14:creationId xmlns:p14="http://schemas.microsoft.com/office/powerpoint/2010/main" val="1816549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D870-D11B-414E-9729-5CD30D1972A0}"/>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C965720C-CBA6-47FD-8ECE-51DD991D9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7622" y="506994"/>
            <a:ext cx="8329953" cy="6029607"/>
          </a:xfrm>
        </p:spPr>
      </p:pic>
    </p:spTree>
    <p:extLst>
      <p:ext uri="{BB962C8B-B14F-4D97-AF65-F5344CB8AC3E}">
        <p14:creationId xmlns:p14="http://schemas.microsoft.com/office/powerpoint/2010/main" val="6354388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CEF1-68D8-4A2F-B54F-8BF4747772BE}"/>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32FFCFED-695F-42F2-9209-1472E06A9F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495" y="487110"/>
            <a:ext cx="7971397" cy="5689853"/>
          </a:xfrm>
        </p:spPr>
      </p:pic>
    </p:spTree>
    <p:extLst>
      <p:ext uri="{BB962C8B-B14F-4D97-AF65-F5344CB8AC3E}">
        <p14:creationId xmlns:p14="http://schemas.microsoft.com/office/powerpoint/2010/main" val="2778408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FAC-2867-4805-9182-BE327F094006}"/>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CAC32C8D-F474-4DFF-B2E2-6B45033D7E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887" y="502276"/>
            <a:ext cx="9234151" cy="5674687"/>
          </a:xfrm>
        </p:spPr>
      </p:pic>
    </p:spTree>
    <p:extLst>
      <p:ext uri="{BB962C8B-B14F-4D97-AF65-F5344CB8AC3E}">
        <p14:creationId xmlns:p14="http://schemas.microsoft.com/office/powerpoint/2010/main" val="24041430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سیستین                             </a:t>
            </a:r>
            <a:endParaRPr lang="en-US" dirty="0"/>
          </a:p>
        </p:txBody>
      </p:sp>
      <p:sp>
        <p:nvSpPr>
          <p:cNvPr id="3" name="Content Placeholder 2"/>
          <p:cNvSpPr>
            <a:spLocks noGrp="1"/>
          </p:cNvSpPr>
          <p:nvPr>
            <p:ph idx="1"/>
          </p:nvPr>
        </p:nvSpPr>
        <p:spPr/>
        <p:txBody>
          <a:bodyPr/>
          <a:lstStyle/>
          <a:p>
            <a:pPr algn="r" rtl="1"/>
            <a:r>
              <a:rPr lang="fa-IR" dirty="0" smtClean="0"/>
              <a:t>بی رنگ و به شکل صفحات 6 ضلعی با کناره های مساوی یا نامساوی هستند. </a:t>
            </a:r>
          </a:p>
          <a:p>
            <a:pPr algn="r" rtl="1"/>
            <a:r>
              <a:rPr lang="fa-IR" dirty="0" smtClean="0"/>
              <a:t>به صورت انفرادی یا خوشه ای ظاهر گردند . </a:t>
            </a:r>
          </a:p>
          <a:p>
            <a:pPr algn="r" rtl="1"/>
            <a:r>
              <a:rPr lang="fa-IR" dirty="0" smtClean="0"/>
              <a:t>معمولا ظاهر یک لایه ای غشایی دارند . </a:t>
            </a:r>
          </a:p>
          <a:p>
            <a:pPr algn="r" rtl="1"/>
            <a:r>
              <a:rPr lang="fa-IR" dirty="0" smtClean="0"/>
              <a:t>در اسید استیک .الکل . استن . اتر و آب جوش نا محلول ولی در اسید کلریدریک و قلیلئ بخصوص آمونیاک محلول </a:t>
            </a:r>
          </a:p>
          <a:p>
            <a:pPr algn="r" rtl="1"/>
            <a:r>
              <a:rPr lang="fa-IR" dirty="0" smtClean="0"/>
              <a:t>در بیماران سیستینوری مادر زادی و یا سیستینوری مادر زادی و سبب تشکیل سنگ کلیوی .</a:t>
            </a:r>
            <a:endParaRPr lang="en-US" dirty="0"/>
          </a:p>
        </p:txBody>
      </p:sp>
    </p:spTree>
    <p:extLst>
      <p:ext uri="{BB962C8B-B14F-4D97-AF65-F5344CB8AC3E}">
        <p14:creationId xmlns:p14="http://schemas.microsoft.com/office/powerpoint/2010/main" val="36284927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CEE5-E35A-4B73-8622-D5DC0082C363}"/>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CE5E4953-A840-4A18-ADC9-FF08E5DD3C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8942" y="470019"/>
            <a:ext cx="8167950" cy="6123964"/>
          </a:xfrm>
        </p:spPr>
      </p:pic>
    </p:spTree>
    <p:extLst>
      <p:ext uri="{BB962C8B-B14F-4D97-AF65-F5344CB8AC3E}">
        <p14:creationId xmlns:p14="http://schemas.microsoft.com/office/powerpoint/2010/main" val="19094684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10B5-5C86-4529-9CFD-625220D9EE46}"/>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112B62EC-0407-48FB-B671-F5F026851E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5008" y="365125"/>
            <a:ext cx="9517488" cy="6138706"/>
          </a:xfrm>
        </p:spPr>
      </p:pic>
    </p:spTree>
    <p:extLst>
      <p:ext uri="{BB962C8B-B14F-4D97-AF65-F5344CB8AC3E}">
        <p14:creationId xmlns:p14="http://schemas.microsoft.com/office/powerpoint/2010/main" val="10544902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لوسین                                </a:t>
            </a:r>
            <a:endParaRPr lang="en-US" dirty="0"/>
          </a:p>
        </p:txBody>
      </p:sp>
      <p:sp>
        <p:nvSpPr>
          <p:cNvPr id="3" name="Content Placeholder 2"/>
          <p:cNvSpPr>
            <a:spLocks noGrp="1"/>
          </p:cNvSpPr>
          <p:nvPr>
            <p:ph idx="1"/>
          </p:nvPr>
        </p:nvSpPr>
        <p:spPr/>
        <p:txBody>
          <a:bodyPr/>
          <a:lstStyle/>
          <a:p>
            <a:pPr algn="r" rtl="1"/>
            <a:r>
              <a:rPr lang="fa-IR" dirty="0" smtClean="0"/>
              <a:t>روغنی و کره های زرد یا قهوه ای  خطوط  شعاعی و مرکزی هستند .</a:t>
            </a:r>
          </a:p>
          <a:p>
            <a:pPr algn="r" rtl="1"/>
            <a:r>
              <a:rPr lang="fa-IR" dirty="0" smtClean="0"/>
              <a:t>در اسید استیک گرم .الکل گرم ودر قلیا ئ محلول است اما در </a:t>
            </a:r>
            <a:r>
              <a:rPr lang="en-US" dirty="0" smtClean="0"/>
              <a:t>HCL</a:t>
            </a:r>
            <a:r>
              <a:rPr lang="fa-IR" dirty="0" smtClean="0"/>
              <a:t> نا محلول </a:t>
            </a:r>
          </a:p>
          <a:p>
            <a:pPr algn="r" rtl="1"/>
            <a:r>
              <a:rPr lang="fa-IR" dirty="0" smtClean="0"/>
              <a:t>در بیماران شربت افرا و سندرم سوئ جذب میتونین و بیماری شدید کبدی مانند سیروز </a:t>
            </a:r>
          </a:p>
          <a:p>
            <a:pPr algn="r" rtl="1"/>
            <a:r>
              <a:rPr lang="fa-IR" dirty="0" smtClean="0"/>
              <a:t>در مرحله انتهایی. هپا تیت ویروسی شدید </a:t>
            </a:r>
          </a:p>
          <a:p>
            <a:pPr algn="r" rtl="1"/>
            <a:r>
              <a:rPr lang="fa-IR" dirty="0" smtClean="0"/>
              <a:t>کریستال های لوسین و تیروزین غالبا با هم در ادرار بیماران کبدی </a:t>
            </a:r>
            <a:endParaRPr lang="en-US" dirty="0"/>
          </a:p>
        </p:txBody>
      </p:sp>
    </p:spTree>
    <p:extLst>
      <p:ext uri="{BB962C8B-B14F-4D97-AF65-F5344CB8AC3E}">
        <p14:creationId xmlns:p14="http://schemas.microsoft.com/office/powerpoint/2010/main" val="17373641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C093-7DCE-4495-A5D6-14562999028E}"/>
              </a:ext>
            </a:extLst>
          </p:cNvPr>
          <p:cNvSpPr>
            <a:spLocks noGrp="1"/>
          </p:cNvSpPr>
          <p:nvPr>
            <p:ph type="title"/>
          </p:nvPr>
        </p:nvSpPr>
        <p:spPr>
          <a:xfrm>
            <a:off x="829654" y="348034"/>
            <a:ext cx="10515600" cy="1325563"/>
          </a:xfrm>
        </p:spPr>
        <p:txBody>
          <a:bodyPr/>
          <a:lstStyle/>
          <a:p>
            <a:endParaRPr lang="fa-IR"/>
          </a:p>
        </p:txBody>
      </p:sp>
      <p:pic>
        <p:nvPicPr>
          <p:cNvPr id="5" name="Content Placeholder 4">
            <a:extLst>
              <a:ext uri="{FF2B5EF4-FFF2-40B4-BE49-F238E27FC236}">
                <a16:creationId xmlns:a16="http://schemas.microsoft.com/office/drawing/2014/main" id="{83661F14-28D2-4821-9131-F4F5440FF5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4636" y="358923"/>
            <a:ext cx="7409204" cy="6338091"/>
          </a:xfrm>
        </p:spPr>
      </p:pic>
    </p:spTree>
    <p:extLst>
      <p:ext uri="{BB962C8B-B14F-4D97-AF65-F5344CB8AC3E}">
        <p14:creationId xmlns:p14="http://schemas.microsoft.com/office/powerpoint/2010/main" val="38075010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AE6D-F321-4172-9EB9-FA8C82A92523}"/>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95248584-3CE6-41A5-87D9-5461C3AC36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888" y="463639"/>
            <a:ext cx="9478850" cy="5713324"/>
          </a:xfrm>
        </p:spPr>
      </p:pic>
    </p:spTree>
    <p:extLst>
      <p:ext uri="{BB962C8B-B14F-4D97-AF65-F5344CB8AC3E}">
        <p14:creationId xmlns:p14="http://schemas.microsoft.com/office/powerpoint/2010/main" val="34595512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تیروزین                               </a:t>
            </a:r>
            <a:endParaRPr lang="en-US" dirty="0"/>
          </a:p>
        </p:txBody>
      </p:sp>
      <p:sp>
        <p:nvSpPr>
          <p:cNvPr id="3" name="Content Placeholder 2"/>
          <p:cNvSpPr>
            <a:spLocks noGrp="1"/>
          </p:cNvSpPr>
          <p:nvPr>
            <p:ph idx="1"/>
          </p:nvPr>
        </p:nvSpPr>
        <p:spPr/>
        <p:txBody>
          <a:bodyPr/>
          <a:lstStyle/>
          <a:p>
            <a:pPr algn="r" rtl="1"/>
            <a:r>
              <a:rPr lang="fa-IR" dirty="0" smtClean="0"/>
              <a:t>به شکل سوزنهای بسیار شکننده و ظریفی هستند که با یکدیگر دسته هائی را تشکیل </a:t>
            </a:r>
          </a:p>
          <a:p>
            <a:pPr algn="r" rtl="1"/>
            <a:r>
              <a:rPr lang="fa-IR" dirty="0" smtClean="0"/>
              <a:t>می دهند .این خوشه های سوزنی اغلب سیاه رنگ هستند به خصوص در مرکز </a:t>
            </a:r>
          </a:p>
          <a:p>
            <a:pPr algn="r" rtl="1"/>
            <a:r>
              <a:rPr lang="fa-IR" dirty="0" smtClean="0"/>
              <a:t>در حضور بیلیروبین رنگ زرد به خود بگیرند. </a:t>
            </a:r>
          </a:p>
          <a:p>
            <a:pPr algn="r" rtl="1"/>
            <a:r>
              <a:rPr lang="fa-IR" dirty="0" smtClean="0"/>
              <a:t>در هیدروکسید آمونیوم و اسید هیدروکلریک محلول ولی در اسید استیک نا محلول </a:t>
            </a:r>
          </a:p>
          <a:p>
            <a:pPr algn="r" rtl="1"/>
            <a:r>
              <a:rPr lang="fa-IR" dirty="0" smtClean="0"/>
              <a:t>می باشند .</a:t>
            </a:r>
          </a:p>
          <a:p>
            <a:pPr algn="r" rtl="1"/>
            <a:endParaRPr lang="fa-IR" dirty="0"/>
          </a:p>
          <a:p>
            <a:pPr algn="r" rtl="1"/>
            <a:r>
              <a:rPr lang="fa-IR" dirty="0" smtClean="0"/>
              <a:t>در بیماری شدید کبدی تیروزینوز و سندرم سوئ جذب متیونین </a:t>
            </a:r>
            <a:endParaRPr lang="en-US" dirty="0"/>
          </a:p>
        </p:txBody>
      </p:sp>
    </p:spTree>
    <p:extLst>
      <p:ext uri="{BB962C8B-B14F-4D97-AF65-F5344CB8AC3E}">
        <p14:creationId xmlns:p14="http://schemas.microsoft.com/office/powerpoint/2010/main" val="19265269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A244-3394-4036-88BF-8F5D380CCD8C}"/>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57598D75-D390-4090-9377-50E29D31C0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7129" y="376015"/>
            <a:ext cx="8039763" cy="4879649"/>
          </a:xfrm>
        </p:spPr>
      </p:pic>
    </p:spTree>
    <p:extLst>
      <p:ext uri="{BB962C8B-B14F-4D97-AF65-F5344CB8AC3E}">
        <p14:creationId xmlns:p14="http://schemas.microsoft.com/office/powerpoint/2010/main" val="3413969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CB2F-3538-43BD-8E61-F169B6127A6E}"/>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08EDD5B3-B0A8-4F60-9686-F3A8FE4F24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 y="365124"/>
            <a:ext cx="11163300" cy="6353175"/>
          </a:xfrm>
        </p:spPr>
      </p:pic>
    </p:spTree>
    <p:extLst>
      <p:ext uri="{BB962C8B-B14F-4D97-AF65-F5344CB8AC3E}">
        <p14:creationId xmlns:p14="http://schemas.microsoft.com/office/powerpoint/2010/main" val="30557622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A074E-D261-493F-9847-08FC973E91C7}"/>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3DE35B34-8380-45E1-841E-CDBFBEB90C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888" y="365125"/>
            <a:ext cx="9504608" cy="5811838"/>
          </a:xfrm>
        </p:spPr>
      </p:pic>
    </p:spTree>
    <p:extLst>
      <p:ext uri="{BB962C8B-B14F-4D97-AF65-F5344CB8AC3E}">
        <p14:creationId xmlns:p14="http://schemas.microsoft.com/office/powerpoint/2010/main" val="16961213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AFBC-AC0E-4C1C-84DA-6E5B93B10DB9}"/>
              </a:ext>
            </a:extLst>
          </p:cNvPr>
          <p:cNvSpPr>
            <a:spLocks noGrp="1"/>
          </p:cNvSpPr>
          <p:nvPr>
            <p:ph type="title"/>
          </p:nvPr>
        </p:nvSpPr>
        <p:spPr/>
        <p:txBody>
          <a:bodyPr/>
          <a:lstStyle/>
          <a:p>
            <a:r>
              <a:rPr lang="fa-IR" dirty="0" smtClean="0"/>
              <a:t>کلسترول                              </a:t>
            </a:r>
            <a:endParaRPr lang="fa-IR" dirty="0"/>
          </a:p>
        </p:txBody>
      </p:sp>
      <p:sp>
        <p:nvSpPr>
          <p:cNvPr id="3" name="Content Placeholder 2">
            <a:extLst>
              <a:ext uri="{FF2B5EF4-FFF2-40B4-BE49-F238E27FC236}">
                <a16:creationId xmlns:a16="http://schemas.microsoft.com/office/drawing/2014/main" id="{9290627A-5D69-464F-9B05-640B06D9A8EE}"/>
              </a:ext>
            </a:extLst>
          </p:cNvPr>
          <p:cNvSpPr>
            <a:spLocks noGrp="1"/>
          </p:cNvSpPr>
          <p:nvPr>
            <p:ph idx="1"/>
          </p:nvPr>
        </p:nvSpPr>
        <p:spPr/>
        <p:txBody>
          <a:bodyPr/>
          <a:lstStyle/>
          <a:p>
            <a:pPr algn="r" rtl="1"/>
            <a:r>
              <a:rPr lang="fa-IR" dirty="0" smtClean="0"/>
              <a:t>کلسترول بزرگ پهن و به صورت صفحات شفاف با کناره های بریده              </a:t>
            </a:r>
          </a:p>
          <a:p>
            <a:pPr algn="r" rtl="1"/>
            <a:r>
              <a:rPr lang="fa-IR" dirty="0" smtClean="0"/>
              <a:t>در کلروفورم.اتر و الکل گرم محلول ست .گاهی اوقات به جای اینکه در ته نشست ادرار قرارگیرند همانند یک غشا در سطح ادرار یافت میشود .</a:t>
            </a:r>
          </a:p>
          <a:p>
            <a:pPr algn="r" rtl="1"/>
            <a:r>
              <a:rPr lang="fa-IR" dirty="0" smtClean="0"/>
              <a:t>حضور آن در ادرار دلالت برتخریب وسیع بافتی دارد و این کریستال ها در نفریت و حالات نفروتیک دیده میشود .</a:t>
            </a:r>
            <a:endParaRPr lang="fa-IR" dirty="0"/>
          </a:p>
        </p:txBody>
      </p:sp>
    </p:spTree>
    <p:extLst>
      <p:ext uri="{BB962C8B-B14F-4D97-AF65-F5344CB8AC3E}">
        <p14:creationId xmlns:p14="http://schemas.microsoft.com/office/powerpoint/2010/main" val="13339206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CF56-D8BB-457E-901A-BD4FA0F80437}"/>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88207B06-A708-4EC1-A4C4-E669424F51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0217" y="418744"/>
            <a:ext cx="8116675" cy="5758219"/>
          </a:xfrm>
        </p:spPr>
      </p:pic>
    </p:spTree>
    <p:extLst>
      <p:ext uri="{BB962C8B-B14F-4D97-AF65-F5344CB8AC3E}">
        <p14:creationId xmlns:p14="http://schemas.microsoft.com/office/powerpoint/2010/main" val="5129950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84B13-9BC6-49AB-A5CE-1BFCFA4B51F6}"/>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A7D3454D-BEC8-4744-86CF-C2B0FCCA4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6372" y="365125"/>
            <a:ext cx="9736428" cy="5811838"/>
          </a:xfrm>
        </p:spPr>
      </p:pic>
    </p:spTree>
    <p:extLst>
      <p:ext uri="{BB962C8B-B14F-4D97-AF65-F5344CB8AC3E}">
        <p14:creationId xmlns:p14="http://schemas.microsoft.com/office/powerpoint/2010/main" val="36822481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C3DE-2B04-436F-A877-4D3C4C2FA8F5}"/>
              </a:ext>
            </a:extLst>
          </p:cNvPr>
          <p:cNvSpPr>
            <a:spLocks noGrp="1"/>
          </p:cNvSpPr>
          <p:nvPr>
            <p:ph type="title"/>
          </p:nvPr>
        </p:nvSpPr>
        <p:spPr/>
        <p:txBody>
          <a:bodyPr/>
          <a:lstStyle/>
          <a:p>
            <a:pPr algn="l"/>
            <a:r>
              <a:rPr lang="fa-IR" dirty="0" smtClean="0"/>
              <a:t>کریستال های سولفا و دیگر داروها                </a:t>
            </a:r>
            <a:endParaRPr lang="fa-IR" dirty="0"/>
          </a:p>
        </p:txBody>
      </p:sp>
      <p:sp>
        <p:nvSpPr>
          <p:cNvPr id="3" name="Content Placeholder 2">
            <a:extLst>
              <a:ext uri="{FF2B5EF4-FFF2-40B4-BE49-F238E27FC236}">
                <a16:creationId xmlns:a16="http://schemas.microsoft.com/office/drawing/2014/main" id="{0903366A-1A3F-4477-BC8E-CAD7CB203DA9}"/>
              </a:ext>
            </a:extLst>
          </p:cNvPr>
          <p:cNvSpPr>
            <a:spLocks noGrp="1"/>
          </p:cNvSpPr>
          <p:nvPr>
            <p:ph idx="1"/>
          </p:nvPr>
        </p:nvSpPr>
        <p:spPr/>
        <p:txBody>
          <a:bodyPr/>
          <a:lstStyle/>
          <a:p>
            <a:pPr algn="r" rtl="1"/>
            <a:r>
              <a:rPr lang="fa-IR" dirty="0" smtClean="0"/>
              <a:t>داروهای سولفانامیدها همانند دسته های سوزنی رسوب می نمایند .معمولا با اتصال خارج مرکزی و به رنگ شفاف یا قهو ه ای می باشند . </a:t>
            </a:r>
            <a:endParaRPr lang="fa-IR" dirty="0"/>
          </a:p>
        </p:txBody>
      </p:sp>
    </p:spTree>
    <p:extLst>
      <p:ext uri="{BB962C8B-B14F-4D97-AF65-F5344CB8AC3E}">
        <p14:creationId xmlns:p14="http://schemas.microsoft.com/office/powerpoint/2010/main" val="37154920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985E-F945-488F-A3E1-F87AD4E2FC3F}"/>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FDD6E4FF-02DA-48D1-839C-CE48C1AB28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250" y="752029"/>
            <a:ext cx="6956277" cy="4495089"/>
          </a:xfrm>
        </p:spPr>
      </p:pic>
    </p:spTree>
    <p:extLst>
      <p:ext uri="{BB962C8B-B14F-4D97-AF65-F5344CB8AC3E}">
        <p14:creationId xmlns:p14="http://schemas.microsoft.com/office/powerpoint/2010/main" val="18204229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A514-8C80-4EFA-9BFB-E3E5D4663C6E}"/>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EEC7ADA1-AE3F-4F79-AAC9-F5FE472C31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403" y="492481"/>
            <a:ext cx="9337183" cy="5895440"/>
          </a:xfrm>
        </p:spPr>
      </p:pic>
    </p:spTree>
    <p:extLst>
      <p:ext uri="{BB962C8B-B14F-4D97-AF65-F5344CB8AC3E}">
        <p14:creationId xmlns:p14="http://schemas.microsoft.com/office/powerpoint/2010/main" val="23570901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3673-C145-4627-9DF6-9550E8A2D295}"/>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5937CB56-97C4-4406-A854-1704794B37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9251" y="365125"/>
            <a:ext cx="9156879" cy="5811838"/>
          </a:xfrm>
        </p:spPr>
      </p:pic>
    </p:spTree>
    <p:extLst>
      <p:ext uri="{BB962C8B-B14F-4D97-AF65-F5344CB8AC3E}">
        <p14:creationId xmlns:p14="http://schemas.microsoft.com/office/powerpoint/2010/main" val="11581962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فسفات آمونیوم – منیزیم                       </a:t>
            </a:r>
            <a:endParaRPr lang="en-US" dirty="0"/>
          </a:p>
        </p:txBody>
      </p:sp>
      <p:sp>
        <p:nvSpPr>
          <p:cNvPr id="3" name="Content Placeholder 2"/>
          <p:cNvSpPr>
            <a:spLocks noGrp="1"/>
          </p:cNvSpPr>
          <p:nvPr>
            <p:ph idx="1"/>
          </p:nvPr>
        </p:nvSpPr>
        <p:spPr/>
        <p:txBody>
          <a:bodyPr/>
          <a:lstStyle/>
          <a:p>
            <a:pPr algn="r" rtl="1"/>
            <a:r>
              <a:rPr lang="fa-IR" dirty="0" smtClean="0"/>
              <a:t>در ادرار خنثی و قلیاایجاد می شود . کریستال های منشوری بیرنگ 3تا 6 گوشه و انتهای مورب دارند .</a:t>
            </a:r>
          </a:p>
          <a:p>
            <a:pPr algn="r" rtl="1"/>
            <a:r>
              <a:rPr lang="fa-IR" dirty="0" smtClean="0"/>
              <a:t>در اسید استیک محلول هستند در تشکیل سنگهای ادراری نقش دارند .</a:t>
            </a:r>
          </a:p>
          <a:p>
            <a:pPr algn="r" rtl="1"/>
            <a:r>
              <a:rPr lang="fa-IR" dirty="0"/>
              <a:t> </a:t>
            </a:r>
            <a:endParaRPr lang="fa-IR" dirty="0" smtClean="0"/>
          </a:p>
          <a:p>
            <a:pPr algn="r" rtl="1"/>
            <a:r>
              <a:rPr lang="fa-IR" dirty="0" smtClean="0"/>
              <a:t>پیلویت مزمن . سیستیت مزمن .بزرگ شدن پروستات و زمانی که به مثانه برگشت کند </a:t>
            </a:r>
            <a:endParaRPr lang="en-US" dirty="0"/>
          </a:p>
        </p:txBody>
      </p:sp>
    </p:spTree>
    <p:extLst>
      <p:ext uri="{BB962C8B-B14F-4D97-AF65-F5344CB8AC3E}">
        <p14:creationId xmlns:p14="http://schemas.microsoft.com/office/powerpoint/2010/main" val="13552597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5745-5E5D-4C82-8031-47A9696D5FBD}"/>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FAD75C4-4D90-489F-BB93-7800AF3135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1086" y="350377"/>
            <a:ext cx="5801784" cy="5067657"/>
          </a:xfrm>
        </p:spPr>
      </p:pic>
    </p:spTree>
    <p:extLst>
      <p:ext uri="{BB962C8B-B14F-4D97-AF65-F5344CB8AC3E}">
        <p14:creationId xmlns:p14="http://schemas.microsoft.com/office/powerpoint/2010/main" val="1920920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3DBE-E8AF-40F2-AAD5-9E8C93D3E221}"/>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DD42B46C-B724-4C10-B45D-69E58DFEAC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0" y="365124"/>
            <a:ext cx="11315700" cy="6492875"/>
          </a:xfrm>
        </p:spPr>
      </p:pic>
    </p:spTree>
    <p:extLst>
      <p:ext uri="{BB962C8B-B14F-4D97-AF65-F5344CB8AC3E}">
        <p14:creationId xmlns:p14="http://schemas.microsoft.com/office/powerpoint/2010/main" val="35460149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DCF5-D8B7-4A68-8699-9980CC14BDF6}"/>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2784F3AD-56D3-4E7C-B961-57AC3143D4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3341" y="540913"/>
            <a:ext cx="9401577" cy="5636050"/>
          </a:xfrm>
        </p:spPr>
      </p:pic>
    </p:spTree>
    <p:extLst>
      <p:ext uri="{BB962C8B-B14F-4D97-AF65-F5344CB8AC3E}">
        <p14:creationId xmlns:p14="http://schemas.microsoft.com/office/powerpoint/2010/main" val="7189590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فسفات آمورف                         </a:t>
            </a:r>
            <a:endParaRPr lang="en-US" dirty="0"/>
          </a:p>
        </p:txBody>
      </p:sp>
      <p:sp>
        <p:nvSpPr>
          <p:cNvPr id="3" name="Content Placeholder 2"/>
          <p:cNvSpPr>
            <a:spLocks noGrp="1"/>
          </p:cNvSpPr>
          <p:nvPr>
            <p:ph idx="1"/>
          </p:nvPr>
        </p:nvSpPr>
        <p:spPr/>
        <p:txBody>
          <a:bodyPr/>
          <a:lstStyle/>
          <a:p>
            <a:pPr marL="0" indent="0" algn="r" rtl="1">
              <a:buNone/>
            </a:pPr>
            <a:r>
              <a:rPr lang="fa-IR" dirty="0" smtClean="0"/>
              <a:t>غالبا در ادرار به صورت غیر بلوری و به فورم آمورف وجود دارد . این ذرات دانه ای شکل خاصی ندارند و معمولا غیر قابل  تشخیص از اورات آمورف </a:t>
            </a:r>
          </a:p>
          <a:p>
            <a:pPr marL="0" indent="0" algn="r" rtl="1">
              <a:buNone/>
            </a:pPr>
            <a:r>
              <a:rPr lang="en-US" dirty="0" smtClean="0"/>
              <a:t>PH </a:t>
            </a:r>
            <a:r>
              <a:rPr lang="fa-IR" dirty="0" smtClean="0"/>
              <a:t> ادرار و خواص حلالیتشان </a:t>
            </a:r>
          </a:p>
          <a:p>
            <a:pPr marL="0" indent="0" algn="r" rtl="1">
              <a:buNone/>
            </a:pPr>
            <a:endParaRPr lang="fa-IR" dirty="0" smtClean="0"/>
          </a:p>
          <a:p>
            <a:pPr marL="0" indent="0" algn="r" rtl="1">
              <a:buNone/>
            </a:pPr>
            <a:r>
              <a:rPr lang="fa-IR" dirty="0" smtClean="0"/>
              <a:t>فسفات آمورف در اسید استیک محلول ولی اورات آمورف غیر محلول </a:t>
            </a:r>
          </a:p>
          <a:p>
            <a:pPr marL="0" indent="0" algn="r" rtl="1">
              <a:buNone/>
            </a:pPr>
            <a:endParaRPr lang="fa-IR" dirty="0"/>
          </a:p>
          <a:p>
            <a:pPr marL="0" indent="0" algn="r" rtl="1">
              <a:buNone/>
            </a:pPr>
            <a:r>
              <a:rPr lang="fa-IR" dirty="0" smtClean="0"/>
              <a:t>اهمیت کلینیکی ندارد . </a:t>
            </a:r>
            <a:endParaRPr lang="en-US" dirty="0"/>
          </a:p>
        </p:txBody>
      </p:sp>
    </p:spTree>
    <p:extLst>
      <p:ext uri="{BB962C8B-B14F-4D97-AF65-F5344CB8AC3E}">
        <p14:creationId xmlns:p14="http://schemas.microsoft.com/office/powerpoint/2010/main" val="37578591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6309-002F-44FE-B4D3-DC47366E7969}"/>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A12CC9BF-0AC4-4438-890E-6D95646AAC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6825" y="1042588"/>
            <a:ext cx="6289705" cy="4913832"/>
          </a:xfrm>
        </p:spPr>
      </p:pic>
    </p:spTree>
    <p:extLst>
      <p:ext uri="{BB962C8B-B14F-4D97-AF65-F5344CB8AC3E}">
        <p14:creationId xmlns:p14="http://schemas.microsoft.com/office/powerpoint/2010/main" val="35372762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6C0B-EE12-4DDC-8AAA-018EF97847BD}"/>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87BA18CA-EF03-44B7-9B88-69A8E43C47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887" y="365125"/>
            <a:ext cx="9131121" cy="5811838"/>
          </a:xfrm>
        </p:spPr>
      </p:pic>
    </p:spTree>
    <p:extLst>
      <p:ext uri="{BB962C8B-B14F-4D97-AF65-F5344CB8AC3E}">
        <p14:creationId xmlns:p14="http://schemas.microsoft.com/office/powerpoint/2010/main" val="16690658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کربنات کلسیم                             </a:t>
            </a:r>
            <a:endParaRPr lang="en-US" dirty="0"/>
          </a:p>
        </p:txBody>
      </p:sp>
      <p:sp>
        <p:nvSpPr>
          <p:cNvPr id="3" name="Content Placeholder 2"/>
          <p:cNvSpPr>
            <a:spLocks noGrp="1"/>
          </p:cNvSpPr>
          <p:nvPr>
            <p:ph idx="1"/>
          </p:nvPr>
        </p:nvSpPr>
        <p:spPr/>
        <p:txBody>
          <a:bodyPr/>
          <a:lstStyle/>
          <a:p>
            <a:pPr algn="r" rtl="1"/>
            <a:r>
              <a:rPr lang="fa-IR" dirty="0" smtClean="0"/>
              <a:t>این کریستال کوچک بیرنگ .دمبلی شکل یا کروی شکل و یا بصورت توده ای دانه ای بزرگ هستند .</a:t>
            </a:r>
          </a:p>
          <a:p>
            <a:pPr algn="r" rtl="1"/>
            <a:r>
              <a:rPr lang="fa-IR" dirty="0" smtClean="0"/>
              <a:t>به صورت مجتمع از دانه های آمورف بزرگتر که بصورت ظاهر تیره هستند . </a:t>
            </a:r>
          </a:p>
          <a:p>
            <a:pPr algn="r" rtl="1"/>
            <a:r>
              <a:rPr lang="fa-IR" dirty="0" smtClean="0"/>
              <a:t>تود ه های کریستال کربنات کلسیم از کناره ها به یکدیگر متصل میشوند . </a:t>
            </a:r>
          </a:p>
          <a:p>
            <a:pPr algn="r" rtl="1"/>
            <a:endParaRPr lang="fa-IR" dirty="0"/>
          </a:p>
          <a:p>
            <a:pPr algn="r" rtl="1"/>
            <a:r>
              <a:rPr lang="fa-IR" dirty="0" smtClean="0"/>
              <a:t>اهمیت کلینیکی ندارد </a:t>
            </a:r>
          </a:p>
          <a:p>
            <a:pPr algn="r" rtl="1"/>
            <a:r>
              <a:rPr lang="fa-IR" dirty="0" smtClean="0"/>
              <a:t>در اسید استیک محلول ولی اگزالات کلسیم نا محلول است .</a:t>
            </a:r>
            <a:endParaRPr lang="en-US" dirty="0"/>
          </a:p>
        </p:txBody>
      </p:sp>
    </p:spTree>
    <p:extLst>
      <p:ext uri="{BB962C8B-B14F-4D97-AF65-F5344CB8AC3E}">
        <p14:creationId xmlns:p14="http://schemas.microsoft.com/office/powerpoint/2010/main" val="33689667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A714-FAFD-4812-B3EC-55775D3B5537}"/>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1FFA9B6-80B6-48FD-A2BA-1C2A4A6DEC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812" r="14976"/>
          <a:stretch/>
        </p:blipFill>
        <p:spPr>
          <a:xfrm>
            <a:off x="1146219" y="470019"/>
            <a:ext cx="9015211" cy="6008054"/>
          </a:xfrm>
        </p:spPr>
      </p:pic>
    </p:spTree>
    <p:extLst>
      <p:ext uri="{BB962C8B-B14F-4D97-AF65-F5344CB8AC3E}">
        <p14:creationId xmlns:p14="http://schemas.microsoft.com/office/powerpoint/2010/main" val="3220698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3DDD-AAC5-41C4-BC14-8882C6B960B5}"/>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1D9A3E78-67A6-4397-89B9-527BC876B9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82600"/>
            <a:ext cx="8158692" cy="5694363"/>
          </a:xfrm>
        </p:spPr>
      </p:pic>
    </p:spTree>
    <p:extLst>
      <p:ext uri="{BB962C8B-B14F-4D97-AF65-F5344CB8AC3E}">
        <p14:creationId xmlns:p14="http://schemas.microsoft.com/office/powerpoint/2010/main" val="15748922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F790-AA54-41A8-BA37-A321DEB21819}"/>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77F68A30-B417-43E2-95A6-E64E97A7B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1825" y="365125"/>
            <a:ext cx="9684913" cy="5811838"/>
          </a:xfrm>
        </p:spPr>
      </p:pic>
    </p:spTree>
    <p:extLst>
      <p:ext uri="{BB962C8B-B14F-4D97-AF65-F5344CB8AC3E}">
        <p14:creationId xmlns:p14="http://schemas.microsoft.com/office/powerpoint/2010/main" val="35182776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فسفات کلسیم                            </a:t>
            </a:r>
            <a:endParaRPr lang="en-US" dirty="0"/>
          </a:p>
        </p:txBody>
      </p:sp>
      <p:sp>
        <p:nvSpPr>
          <p:cNvPr id="3" name="Content Placeholder 2"/>
          <p:cNvSpPr>
            <a:spLocks noGrp="1"/>
          </p:cNvSpPr>
          <p:nvPr>
            <p:ph idx="1"/>
          </p:nvPr>
        </p:nvSpPr>
        <p:spPr/>
        <p:txBody>
          <a:bodyPr/>
          <a:lstStyle/>
          <a:p>
            <a:pPr algn="r" rtl="1"/>
            <a:r>
              <a:rPr lang="fa-IR" dirty="0" smtClean="0"/>
              <a:t>بزرگ ونازک هستند و به شکل منشورهای بی رنگ با یک انتهای نوک دار یا به شکل سوزن می باشند و نیز ممکن است بزرگ .نازک .بی نظم و به شکل صفحات دانه دار </a:t>
            </a:r>
          </a:p>
          <a:p>
            <a:pPr algn="r" rtl="1"/>
            <a:r>
              <a:rPr lang="fa-IR" dirty="0" smtClean="0"/>
              <a:t>شناور در سطح ادرار باشند . </a:t>
            </a:r>
          </a:p>
          <a:p>
            <a:pPr algn="r" rtl="1"/>
            <a:r>
              <a:rPr lang="fa-IR" dirty="0" smtClean="0"/>
              <a:t>در اسید استیک رقیق محلول است .</a:t>
            </a:r>
          </a:p>
          <a:p>
            <a:pPr algn="r" rtl="1"/>
            <a:r>
              <a:rPr lang="fa-IR" dirty="0" smtClean="0"/>
              <a:t>سبب تشکیل سنگ کلیوی </a:t>
            </a:r>
          </a:p>
          <a:p>
            <a:pPr algn="r" rtl="1"/>
            <a:r>
              <a:rPr lang="fa-IR" dirty="0" smtClean="0"/>
              <a:t>در بیماری سیستیت مزمن . ورم غده پروستات . التهاب لگنچه کلیه و ماندن ادرار در مثانه </a:t>
            </a:r>
            <a:endParaRPr lang="en-US" dirty="0"/>
          </a:p>
        </p:txBody>
      </p:sp>
    </p:spTree>
    <p:extLst>
      <p:ext uri="{BB962C8B-B14F-4D97-AF65-F5344CB8AC3E}">
        <p14:creationId xmlns:p14="http://schemas.microsoft.com/office/powerpoint/2010/main" val="9001671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DAB9-E6ED-4BE8-A241-4234B86C893D}"/>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8BFDD869-3EB4-4347-ACB6-9F8B708DF1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251" t="2233" r="18969"/>
          <a:stretch/>
        </p:blipFill>
        <p:spPr>
          <a:xfrm>
            <a:off x="2333001" y="828941"/>
            <a:ext cx="7246835" cy="5016381"/>
          </a:xfrm>
        </p:spPr>
      </p:pic>
    </p:spTree>
    <p:extLst>
      <p:ext uri="{BB962C8B-B14F-4D97-AF65-F5344CB8AC3E}">
        <p14:creationId xmlns:p14="http://schemas.microsoft.com/office/powerpoint/2010/main" val="4255899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0A5A-9D7D-4B5D-84BF-0F71C86D3FF0}"/>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09A5608D-28A5-4794-B19C-F66FFC6701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147479" cy="5811838"/>
          </a:xfrm>
        </p:spPr>
      </p:pic>
    </p:spTree>
    <p:extLst>
      <p:ext uri="{BB962C8B-B14F-4D97-AF65-F5344CB8AC3E}">
        <p14:creationId xmlns:p14="http://schemas.microsoft.com/office/powerpoint/2010/main" val="2540111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3B08-4B9A-4DCB-A3A0-F83829B8D7B1}"/>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A346E21-A35E-4341-A9EC-72A7EB0AD6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71500"/>
            <a:ext cx="8158692" cy="6032500"/>
          </a:xfrm>
        </p:spPr>
      </p:pic>
    </p:spTree>
    <p:extLst>
      <p:ext uri="{BB962C8B-B14F-4D97-AF65-F5344CB8AC3E}">
        <p14:creationId xmlns:p14="http://schemas.microsoft.com/office/powerpoint/2010/main" val="9802645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2624-190B-4ACC-B008-AB1FAA052228}"/>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6F3C8CE9-7923-4C5E-B207-D565E9917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7735" y="365125"/>
            <a:ext cx="9401578" cy="5811838"/>
          </a:xfrm>
        </p:spPr>
      </p:pic>
    </p:spTree>
    <p:extLst>
      <p:ext uri="{BB962C8B-B14F-4D97-AF65-F5344CB8AC3E}">
        <p14:creationId xmlns:p14="http://schemas.microsoft.com/office/powerpoint/2010/main" val="22910935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 اورات آمونیوم                          </a:t>
            </a:r>
            <a:endParaRPr lang="en-US" dirty="0"/>
          </a:p>
        </p:txBody>
      </p:sp>
      <p:sp>
        <p:nvSpPr>
          <p:cNvPr id="3" name="Content Placeholder 2"/>
          <p:cNvSpPr>
            <a:spLocks noGrp="1"/>
          </p:cNvSpPr>
          <p:nvPr>
            <p:ph idx="1"/>
          </p:nvPr>
        </p:nvSpPr>
        <p:spPr/>
        <p:txBody>
          <a:bodyPr/>
          <a:lstStyle/>
          <a:p>
            <a:pPr algn="r" rtl="1"/>
            <a:r>
              <a:rPr lang="fa-IR" dirty="0" smtClean="0"/>
              <a:t>اجسام گردی به رنگ زرد متمایل به قهو ه ای با زوائد بلند و بی نظم هستند . ظاهرشان </a:t>
            </a:r>
          </a:p>
          <a:p>
            <a:pPr algn="r" rtl="1"/>
            <a:r>
              <a:rPr lang="fa-IR" dirty="0" smtClean="0"/>
              <a:t>را اغلب مثل سیب خاردار . </a:t>
            </a:r>
          </a:p>
          <a:p>
            <a:pPr algn="r" rtl="1"/>
            <a:r>
              <a:rPr lang="fa-IR" dirty="0" smtClean="0"/>
              <a:t>این کریستال ممکن است به اشکال گرد و بدون زوائد زرد متمایل به قهو ه ای دیده شوند .با گرم کردن ادرار حل میشوند ودر اسید استیک نیز محلول است </a:t>
            </a:r>
          </a:p>
          <a:p>
            <a:pPr algn="r" rtl="1"/>
            <a:r>
              <a:rPr lang="fa-IR" dirty="0" smtClean="0"/>
              <a:t>در ادرار تازه غیر طبیعی است . </a:t>
            </a:r>
            <a:endParaRPr lang="en-US" dirty="0"/>
          </a:p>
        </p:txBody>
      </p:sp>
    </p:spTree>
    <p:extLst>
      <p:ext uri="{BB962C8B-B14F-4D97-AF65-F5344CB8AC3E}">
        <p14:creationId xmlns:p14="http://schemas.microsoft.com/office/powerpoint/2010/main" val="11091814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C234-8C77-4CD8-8E3F-6EDD343F8215}"/>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718F33CB-AD3D-455B-8B37-814086E7D9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105" r="19558"/>
          <a:stretch/>
        </p:blipFill>
        <p:spPr>
          <a:xfrm>
            <a:off x="940158" y="566670"/>
            <a:ext cx="9311425" cy="5872767"/>
          </a:xfrm>
        </p:spPr>
      </p:pic>
    </p:spTree>
    <p:extLst>
      <p:ext uri="{BB962C8B-B14F-4D97-AF65-F5344CB8AC3E}">
        <p14:creationId xmlns:p14="http://schemas.microsoft.com/office/powerpoint/2010/main" val="5666112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52EA-C154-4224-A6F1-57688B21F922}"/>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B826409C-54AF-4839-A4AC-004BC3721C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0" y="495300"/>
            <a:ext cx="8907992" cy="5997575"/>
          </a:xfrm>
        </p:spPr>
      </p:pic>
    </p:spTree>
    <p:extLst>
      <p:ext uri="{BB962C8B-B14F-4D97-AF65-F5344CB8AC3E}">
        <p14:creationId xmlns:p14="http://schemas.microsoft.com/office/powerpoint/2010/main" val="30879039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3F1E-8800-4226-A656-6325D899F8E8}"/>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337E907C-4888-4761-9080-2F8CE3C59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199" y="257908"/>
            <a:ext cx="8921262" cy="6318738"/>
          </a:xfrm>
        </p:spPr>
      </p:pic>
    </p:spTree>
    <p:extLst>
      <p:ext uri="{BB962C8B-B14F-4D97-AF65-F5344CB8AC3E}">
        <p14:creationId xmlns:p14="http://schemas.microsoft.com/office/powerpoint/2010/main" val="35648125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3F1E-8800-4226-A656-6325D899F8E8}"/>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337E907C-4888-4761-9080-2F8CE3C59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6372" y="365124"/>
            <a:ext cx="9556124" cy="6177343"/>
          </a:xfrm>
        </p:spPr>
      </p:pic>
    </p:spTree>
    <p:extLst>
      <p:ext uri="{BB962C8B-B14F-4D97-AF65-F5344CB8AC3E}">
        <p14:creationId xmlns:p14="http://schemas.microsoft.com/office/powerpoint/2010/main" val="10061667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سیلندرهای ادراری                      </a:t>
            </a:r>
            <a:endParaRPr lang="en-US" dirty="0"/>
          </a:p>
        </p:txBody>
      </p:sp>
      <p:sp>
        <p:nvSpPr>
          <p:cNvPr id="3" name="Content Placeholder 2"/>
          <p:cNvSpPr>
            <a:spLocks noGrp="1"/>
          </p:cNvSpPr>
          <p:nvPr>
            <p:ph idx="1"/>
          </p:nvPr>
        </p:nvSpPr>
        <p:spPr/>
        <p:txBody>
          <a:bodyPr>
            <a:normAutofit lnSpcReduction="10000"/>
          </a:bodyPr>
          <a:lstStyle/>
          <a:p>
            <a:pPr algn="r" rtl="1"/>
            <a:r>
              <a:rPr lang="fa-IR" dirty="0" smtClean="0"/>
              <a:t>در لومن لوله های ادراری تشکیل می شوند .سیلندرها در نتیجه رسوب یا ژله شدن </a:t>
            </a:r>
          </a:p>
          <a:p>
            <a:pPr algn="r" rtl="1"/>
            <a:r>
              <a:rPr lang="fa-IR" dirty="0" smtClean="0"/>
              <a:t>موکو پروتئین تام –هورسفال .مجتمع شدن سلولها یا دیگر مواد در روی زمینه پروتئینی </a:t>
            </a:r>
          </a:p>
          <a:p>
            <a:pPr algn="r" rtl="1"/>
            <a:r>
              <a:rPr lang="fa-IR" dirty="0" smtClean="0"/>
              <a:t>چسبیدن سلولها یا مواد در لومن لوله ها تشکیل میشوند.</a:t>
            </a:r>
          </a:p>
          <a:p>
            <a:pPr algn="r" rtl="1"/>
            <a:r>
              <a:rPr lang="fa-IR" dirty="0" smtClean="0"/>
              <a:t>ماده زمینه اصلی تمام سیلندرها همین مو کو پروتئین لوله های ادراری می باشد . </a:t>
            </a:r>
          </a:p>
          <a:p>
            <a:pPr algn="r" rtl="1"/>
            <a:r>
              <a:rPr lang="fa-IR" dirty="0" smtClean="0"/>
              <a:t>عواملی که در تشکیل سیلندر شرکت دارند عبارتند از :</a:t>
            </a:r>
          </a:p>
          <a:p>
            <a:pPr algn="r" rtl="1"/>
            <a:r>
              <a:rPr lang="fa-IR" dirty="0" smtClean="0"/>
              <a:t>1-توقف ادراری 2-افزایش غلظت مواد محلول و حضور آنیون ها یا ترکبیات پروتئینی </a:t>
            </a:r>
          </a:p>
          <a:p>
            <a:pPr algn="r" rtl="1"/>
            <a:r>
              <a:rPr lang="fa-IR" dirty="0" smtClean="0"/>
              <a:t>غیر طبیعی </a:t>
            </a:r>
          </a:p>
          <a:p>
            <a:pPr marL="0" indent="0" algn="r" rtl="1">
              <a:buNone/>
            </a:pPr>
            <a:r>
              <a:rPr lang="fa-IR" dirty="0" smtClean="0"/>
              <a:t>در لوله دور و لوله های جمع کننده اتفاق می افتدزیرا در این نقاط غلظت مواد واسیدیته ادرار به حداکثر خودش می رسد .</a:t>
            </a:r>
            <a:endParaRPr lang="en-US" dirty="0"/>
          </a:p>
        </p:txBody>
      </p:sp>
    </p:spTree>
    <p:extLst>
      <p:ext uri="{BB962C8B-B14F-4D97-AF65-F5344CB8AC3E}">
        <p14:creationId xmlns:p14="http://schemas.microsoft.com/office/powerpoint/2010/main" val="26984280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dirty="0" smtClean="0"/>
              <a:t>سیلندرها در ادرار قلیا یی و ادرار خنثی که وزن مخصوص 1003یا کمتر حل میشوند.</a:t>
            </a:r>
          </a:p>
          <a:p>
            <a:pPr algn="r" rtl="1"/>
            <a:r>
              <a:rPr lang="fa-IR" dirty="0" smtClean="0"/>
              <a:t>سیلندرها همیشه منشا کلیوی دارند و نشانه مهم بیماری داخلی کلیه هستند .</a:t>
            </a:r>
          </a:p>
          <a:p>
            <a:pPr algn="r" rtl="1"/>
            <a:r>
              <a:rPr lang="fa-IR" dirty="0" smtClean="0"/>
              <a:t>سیلندرها ممکن است در ضایعه گلومرولی. ضایعه لوله ای. التهاب کلیه و عفونت کلیه دیده شوند .</a:t>
            </a:r>
          </a:p>
          <a:p>
            <a:pPr algn="r" rtl="1"/>
            <a:r>
              <a:rPr lang="fa-IR" dirty="0" smtClean="0"/>
              <a:t>وجود سیلندر غیر طبیعی معمولا نشانه تغییر در ساختمان یا کار کلیه یا هر دو می باشد .</a:t>
            </a:r>
            <a:endParaRPr lang="en-US" dirty="0"/>
          </a:p>
        </p:txBody>
      </p:sp>
    </p:spTree>
    <p:extLst>
      <p:ext uri="{BB962C8B-B14F-4D97-AF65-F5344CB8AC3E}">
        <p14:creationId xmlns:p14="http://schemas.microsoft.com/office/powerpoint/2010/main" val="35286784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هیالن                              </a:t>
            </a:r>
            <a:endParaRPr lang="en-US" dirty="0"/>
          </a:p>
        </p:txBody>
      </p:sp>
      <p:sp>
        <p:nvSpPr>
          <p:cNvPr id="3" name="Content Placeholder 2"/>
          <p:cNvSpPr>
            <a:spLocks noGrp="1"/>
          </p:cNvSpPr>
          <p:nvPr>
            <p:ph idx="1"/>
          </p:nvPr>
        </p:nvSpPr>
        <p:spPr/>
        <p:txBody>
          <a:bodyPr/>
          <a:lstStyle/>
          <a:p>
            <a:pPr algn="r" rtl="1"/>
            <a:r>
              <a:rPr lang="fa-IR" dirty="0" smtClean="0"/>
              <a:t>بیشترین سیلندر موجود در ادرار است که از پروتئین ژله شده تام –هور سفال تشکیل شده است .در ماتریکس خود دارای عناصر سلولی هستند . </a:t>
            </a:r>
          </a:p>
          <a:p>
            <a:pPr algn="r" rtl="1"/>
            <a:r>
              <a:rPr lang="fa-IR" dirty="0" smtClean="0"/>
              <a:t>بی رنگ .یکنواخت و شفاف هستندو معمولا انتها های گرد دارند </a:t>
            </a:r>
          </a:p>
          <a:p>
            <a:pPr algn="r" rtl="1"/>
            <a:r>
              <a:rPr lang="fa-IR" dirty="0" smtClean="0"/>
              <a:t>در خفیف ترین بیماری های کلیوی دیده میشوند .</a:t>
            </a:r>
          </a:p>
          <a:p>
            <a:pPr algn="r" rtl="1"/>
            <a:r>
              <a:rPr lang="fa-IR" dirty="0" smtClean="0"/>
              <a:t>اافزایش تعداد آن غالبا بعد از ورزش فیزیکی .دز هیدراتاسیون فیزیولوژیکی . </a:t>
            </a:r>
          </a:p>
          <a:p>
            <a:pPr algn="r" rtl="1"/>
            <a:r>
              <a:rPr lang="fa-IR" dirty="0" smtClean="0"/>
              <a:t>ادرار غلیظ و نمونه های ادراری اسیدی</a:t>
            </a:r>
            <a:endParaRPr lang="en-US" dirty="0"/>
          </a:p>
        </p:txBody>
      </p:sp>
    </p:spTree>
    <p:extLst>
      <p:ext uri="{BB962C8B-B14F-4D97-AF65-F5344CB8AC3E}">
        <p14:creationId xmlns:p14="http://schemas.microsoft.com/office/powerpoint/2010/main" val="3212558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48C9-6B8C-4C59-AAB6-C47E9A09E240}"/>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2C8A0312-99F8-4E27-AEED-1489D84A83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4"/>
            <a:ext cx="9928538" cy="6602345"/>
          </a:xfrm>
        </p:spPr>
      </p:pic>
    </p:spTree>
    <p:extLst>
      <p:ext uri="{BB962C8B-B14F-4D97-AF65-F5344CB8AC3E}">
        <p14:creationId xmlns:p14="http://schemas.microsoft.com/office/powerpoint/2010/main" val="1863623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C8E5-D712-423E-87CB-BC220BFDD99B}"/>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617B1187-4264-4FBF-A619-67AAC80889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938" y="367469"/>
            <a:ext cx="8261954" cy="5809494"/>
          </a:xfrm>
        </p:spPr>
      </p:pic>
    </p:spTree>
    <p:extLst>
      <p:ext uri="{BB962C8B-B14F-4D97-AF65-F5344CB8AC3E}">
        <p14:creationId xmlns:p14="http://schemas.microsoft.com/office/powerpoint/2010/main" val="35422584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9623-0D90-4765-A3CE-2810A6082303}"/>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4B7226D1-7994-4220-8996-118A676F48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6372" y="365125"/>
            <a:ext cx="8786015" cy="6306131"/>
          </a:xfrm>
        </p:spPr>
      </p:pic>
    </p:spTree>
    <p:extLst>
      <p:ext uri="{BB962C8B-B14F-4D97-AF65-F5344CB8AC3E}">
        <p14:creationId xmlns:p14="http://schemas.microsoft.com/office/powerpoint/2010/main" val="37975900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7892-1CAA-4082-991E-B1B1030080B4}"/>
              </a:ext>
            </a:extLst>
          </p:cNvPr>
          <p:cNvSpPr>
            <a:spLocks noGrp="1"/>
          </p:cNvSpPr>
          <p:nvPr>
            <p:ph type="title"/>
          </p:nvPr>
        </p:nvSpPr>
        <p:spPr/>
        <p:txBody>
          <a:bodyPr/>
          <a:lstStyle/>
          <a:p>
            <a:r>
              <a:rPr lang="fa-IR" dirty="0" smtClean="0"/>
              <a:t>هیالن                                   </a:t>
            </a:r>
            <a:endParaRPr lang="fa-IR" dirty="0"/>
          </a:p>
        </p:txBody>
      </p:sp>
      <p:pic>
        <p:nvPicPr>
          <p:cNvPr id="5" name="Content Placeholder 4">
            <a:extLst>
              <a:ext uri="{FF2B5EF4-FFF2-40B4-BE49-F238E27FC236}">
                <a16:creationId xmlns:a16="http://schemas.microsoft.com/office/drawing/2014/main" id="{2CE50ADA-A5A1-43B5-AC6B-0338849B7EF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520" t="16362" r="517" b="2059"/>
          <a:stretch/>
        </p:blipFill>
        <p:spPr>
          <a:xfrm>
            <a:off x="2135967" y="1249251"/>
            <a:ext cx="6754865" cy="5460641"/>
          </a:xfrm>
        </p:spPr>
      </p:pic>
    </p:spTree>
    <p:extLst>
      <p:ext uri="{BB962C8B-B14F-4D97-AF65-F5344CB8AC3E}">
        <p14:creationId xmlns:p14="http://schemas.microsoft.com/office/powerpoint/2010/main" val="16932696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7C79-6F46-402C-BB03-4FF9CD9DB69F}"/>
              </a:ext>
            </a:extLst>
          </p:cNvPr>
          <p:cNvSpPr>
            <a:spLocks noGrp="1"/>
          </p:cNvSpPr>
          <p:nvPr>
            <p:ph type="title"/>
          </p:nvPr>
        </p:nvSpPr>
        <p:spPr/>
        <p:txBody>
          <a:bodyPr/>
          <a:lstStyle/>
          <a:p>
            <a:r>
              <a:rPr lang="en-US" altLang="fa-IR" b="1" dirty="0">
                <a:latin typeface="Times New Roman" panose="02020603050405020304" pitchFamily="18" charset="0"/>
              </a:rPr>
              <a:t>Hyaline Casts appear Transparent</a:t>
            </a:r>
            <a:br>
              <a:rPr lang="en-US" altLang="fa-IR" b="1" dirty="0">
                <a:latin typeface="Times New Roman" panose="02020603050405020304" pitchFamily="18" charset="0"/>
              </a:rPr>
            </a:br>
            <a:endParaRPr lang="fa-IR" dirty="0"/>
          </a:p>
        </p:txBody>
      </p:sp>
      <p:sp>
        <p:nvSpPr>
          <p:cNvPr id="3" name="Content Placeholder 2">
            <a:extLst>
              <a:ext uri="{FF2B5EF4-FFF2-40B4-BE49-F238E27FC236}">
                <a16:creationId xmlns:a16="http://schemas.microsoft.com/office/drawing/2014/main" id="{7DE0FA10-3523-4CE2-A2E5-677EFFB7E7D1}"/>
              </a:ext>
            </a:extLst>
          </p:cNvPr>
          <p:cNvSpPr>
            <a:spLocks noGrp="1"/>
          </p:cNvSpPr>
          <p:nvPr>
            <p:ph idx="1"/>
          </p:nvPr>
        </p:nvSpPr>
        <p:spPr/>
        <p:txBody>
          <a:bodyPr/>
          <a:lstStyle/>
          <a:p>
            <a:endParaRPr lang="fa-IR"/>
          </a:p>
        </p:txBody>
      </p:sp>
      <p:pic>
        <p:nvPicPr>
          <p:cNvPr id="4" name="Picture 3">
            <a:extLst>
              <a:ext uri="{FF2B5EF4-FFF2-40B4-BE49-F238E27FC236}">
                <a16:creationId xmlns:a16="http://schemas.microsoft.com/office/drawing/2014/main" id="{957A4762-CCA1-4A9A-B767-67BC0DFBF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369" y="1524000"/>
            <a:ext cx="57832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8483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سیلندر گلبول قرمز                      </a:t>
            </a:r>
            <a:endParaRPr lang="en-US" dirty="0"/>
          </a:p>
        </p:txBody>
      </p:sp>
      <p:sp>
        <p:nvSpPr>
          <p:cNvPr id="3" name="Content Placeholder 2"/>
          <p:cNvSpPr>
            <a:spLocks noGrp="1"/>
          </p:cNvSpPr>
          <p:nvPr>
            <p:ph idx="1"/>
          </p:nvPr>
        </p:nvSpPr>
        <p:spPr/>
        <p:txBody>
          <a:bodyPr/>
          <a:lstStyle/>
          <a:p>
            <a:pPr algn="r" rtl="1"/>
            <a:r>
              <a:rPr lang="fa-IR" dirty="0" smtClean="0"/>
              <a:t>هماچوری کلیوی را می رسانند .</a:t>
            </a:r>
          </a:p>
          <a:p>
            <a:pPr algn="r" rtl="1"/>
            <a:r>
              <a:rPr lang="fa-IR" dirty="0" smtClean="0"/>
              <a:t>سیلندرها اریتروسیت به رنگ قهوه ای تا تقریبا بی رنگ ظاهر می شوند .اگر اریتروسیت ها در ماتریکس سیلندر هنوز دست نخورده و محیط آن هنوز قابل تشخیص </a:t>
            </a:r>
          </a:p>
          <a:p>
            <a:pPr algn="r" rtl="1"/>
            <a:r>
              <a:rPr lang="fa-IR" dirty="0" smtClean="0"/>
              <a:t>باشند سیلندر را اصطلاحا سیلندر گلبول قرمز گویند .</a:t>
            </a:r>
          </a:p>
          <a:p>
            <a:pPr algn="r" rtl="1"/>
            <a:r>
              <a:rPr lang="fa-IR" dirty="0" smtClean="0"/>
              <a:t>اگر سیلندر. اریتروسیت نداشته باشد بلکه دانه های قرمز متمایل به قهوه ای دژنره </a:t>
            </a:r>
          </a:p>
          <a:p>
            <a:pPr algn="r" rtl="1"/>
            <a:r>
              <a:rPr lang="fa-IR" dirty="0" smtClean="0"/>
              <a:t>شده داشته باشد به آن سیلندر هموگلوبینی یا سیلندر خونی گویند. </a:t>
            </a:r>
          </a:p>
          <a:p>
            <a:pPr algn="r" rtl="1"/>
            <a:endParaRPr lang="fa-IR" dirty="0"/>
          </a:p>
          <a:p>
            <a:pPr algn="r" rtl="1"/>
            <a:r>
              <a:rPr lang="fa-IR" dirty="0" smtClean="0"/>
              <a:t>گلومرولونفریت حاد.نفریت لوپوسی .انفارکتوس کلیوی .پیلونفریت شدید </a:t>
            </a:r>
            <a:endParaRPr lang="en-US" dirty="0"/>
          </a:p>
        </p:txBody>
      </p:sp>
    </p:spTree>
    <p:extLst>
      <p:ext uri="{BB962C8B-B14F-4D97-AF65-F5344CB8AC3E}">
        <p14:creationId xmlns:p14="http://schemas.microsoft.com/office/powerpoint/2010/main" val="8372834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CD23F-7A02-41A2-BFFF-8B213B22DECA}"/>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A69DC19F-217F-44F8-B81B-D5E7C97093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8998" y="478564"/>
            <a:ext cx="7733944" cy="5852223"/>
          </a:xfrm>
        </p:spPr>
      </p:pic>
    </p:spTree>
    <p:extLst>
      <p:ext uri="{BB962C8B-B14F-4D97-AF65-F5344CB8AC3E}">
        <p14:creationId xmlns:p14="http://schemas.microsoft.com/office/powerpoint/2010/main" val="2902379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83D0-E21D-463B-B032-DB3C0F0CDDEB}"/>
              </a:ext>
            </a:extLst>
          </p:cNvPr>
          <p:cNvSpPr>
            <a:spLocks noGrp="1"/>
          </p:cNvSpPr>
          <p:nvPr>
            <p:ph type="title"/>
          </p:nvPr>
        </p:nvSpPr>
        <p:spPr/>
        <p:txBody>
          <a:bodyPr/>
          <a:lstStyle/>
          <a:p>
            <a:r>
              <a:rPr lang="fa-IR" dirty="0" smtClean="0"/>
              <a:t>سیلندر گلبول قرمز                       </a:t>
            </a:r>
            <a:endParaRPr lang="fa-IR" dirty="0"/>
          </a:p>
        </p:txBody>
      </p:sp>
      <p:pic>
        <p:nvPicPr>
          <p:cNvPr id="5" name="Content Placeholder 4">
            <a:extLst>
              <a:ext uri="{FF2B5EF4-FFF2-40B4-BE49-F238E27FC236}">
                <a16:creationId xmlns:a16="http://schemas.microsoft.com/office/drawing/2014/main" id="{96FE9183-BD12-4844-B967-8E5EE56B09F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044" t="16767" r="208" b="19798"/>
          <a:stretch/>
        </p:blipFill>
        <p:spPr>
          <a:xfrm>
            <a:off x="3016665" y="2127903"/>
            <a:ext cx="5717138" cy="3512321"/>
          </a:xfrm>
        </p:spPr>
      </p:pic>
    </p:spTree>
    <p:extLst>
      <p:ext uri="{BB962C8B-B14F-4D97-AF65-F5344CB8AC3E}">
        <p14:creationId xmlns:p14="http://schemas.microsoft.com/office/powerpoint/2010/main" val="361482782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C4854-B9E1-4D60-9E12-E9C81C5E39FE}"/>
              </a:ext>
            </a:extLst>
          </p:cNvPr>
          <p:cNvSpPr>
            <a:spLocks noGrp="1"/>
          </p:cNvSpPr>
          <p:nvPr>
            <p:ph type="title"/>
          </p:nvPr>
        </p:nvSpPr>
        <p:spPr/>
        <p:txBody>
          <a:bodyPr/>
          <a:lstStyle/>
          <a:p>
            <a:r>
              <a:rPr lang="en-US" dirty="0"/>
              <a:t>Red cell cast</a:t>
            </a:r>
            <a:endParaRPr lang="fa-IR" dirty="0"/>
          </a:p>
        </p:txBody>
      </p:sp>
      <p:pic>
        <p:nvPicPr>
          <p:cNvPr id="4" name="Content Placeholder 3" descr="RBC_cast_arrow">
            <a:extLst>
              <a:ext uri="{FF2B5EF4-FFF2-40B4-BE49-F238E27FC236}">
                <a16:creationId xmlns:a16="http://schemas.microsoft.com/office/drawing/2014/main" id="{283CCA2C-6B15-4932-9213-9711F3A823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575"/>
          <a:stretch>
            <a:fillRect/>
          </a:stretch>
        </p:blipFill>
        <p:spPr bwMode="auto">
          <a:xfrm>
            <a:off x="2461189" y="1734796"/>
            <a:ext cx="6605899" cy="35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5229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1321-4CB9-48D0-933F-1622566B6988}"/>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936DA7DA-0F60-45E7-89D4-E19F66FBA3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709" y="376015"/>
            <a:ext cx="8691072" cy="5706944"/>
          </a:xfrm>
        </p:spPr>
      </p:pic>
    </p:spTree>
    <p:extLst>
      <p:ext uri="{BB962C8B-B14F-4D97-AF65-F5344CB8AC3E}">
        <p14:creationId xmlns:p14="http://schemas.microsoft.com/office/powerpoint/2010/main" val="148642187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4049-782C-45BB-A228-2FD16BF7A1BC}"/>
              </a:ext>
            </a:extLst>
          </p:cNvPr>
          <p:cNvSpPr>
            <a:spLocks noGrp="1"/>
          </p:cNvSpPr>
          <p:nvPr>
            <p:ph type="title"/>
          </p:nvPr>
        </p:nvSpPr>
        <p:spPr/>
        <p:txBody>
          <a:bodyPr/>
          <a:lstStyle/>
          <a:p>
            <a:endParaRPr lang="fa-IR"/>
          </a:p>
        </p:txBody>
      </p:sp>
      <p:pic>
        <p:nvPicPr>
          <p:cNvPr id="5" name="Content Placeholder 4">
            <a:extLst>
              <a:ext uri="{FF2B5EF4-FFF2-40B4-BE49-F238E27FC236}">
                <a16:creationId xmlns:a16="http://schemas.microsoft.com/office/drawing/2014/main" id="{520D1DD6-D2E4-4130-A41C-A4A990E8CF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265" y="365125"/>
            <a:ext cx="8431627" cy="6127750"/>
          </a:xfrm>
        </p:spPr>
      </p:pic>
    </p:spTree>
    <p:extLst>
      <p:ext uri="{BB962C8B-B14F-4D97-AF65-F5344CB8AC3E}">
        <p14:creationId xmlns:p14="http://schemas.microsoft.com/office/powerpoint/2010/main" val="3452981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1359</TotalTime>
  <Words>2164</Words>
  <Application>Microsoft Office PowerPoint</Application>
  <PresentationFormat>Widescreen</PresentationFormat>
  <Paragraphs>218</Paragraphs>
  <Slides>138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138</vt:i4>
      </vt:variant>
    </vt:vector>
  </HeadingPairs>
  <TitlesOfParts>
    <vt:vector size="14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اریتروسیت ها  </vt:lpstr>
      <vt:lpstr>PowerPoint Presentation</vt:lpstr>
      <vt:lpstr>PowerPoint Presentation</vt:lpstr>
      <vt:lpstr>PowerPoint Presentation</vt:lpstr>
      <vt:lpstr>PowerPoint Presentation</vt:lpstr>
      <vt:lpstr>لکوسیت                                    </vt:lpstr>
      <vt:lpstr>WBC</vt:lpstr>
      <vt:lpstr>WBC</vt:lpstr>
      <vt:lpstr>PowerPoint Presentation</vt:lpstr>
      <vt:lpstr>PowerPoint Presentation</vt:lpstr>
      <vt:lpstr>سلولهای پوششی                        </vt:lpstr>
      <vt:lpstr>PowerPoint Presentation</vt:lpstr>
      <vt:lpstr>سلولهای پوششی لوله ای </vt:lpstr>
      <vt:lpstr>PowerPoint Presentation</vt:lpstr>
      <vt:lpstr>PowerPoint Presentation</vt:lpstr>
      <vt:lpstr>سلولهای اپی تلیال بینابینی                 </vt:lpstr>
      <vt:lpstr>PowerPoint Presentation</vt:lpstr>
      <vt:lpstr>PowerPoint Presentation</vt:lpstr>
      <vt:lpstr>سلولهای  اپی تلیال  سنگفرشی                 </vt:lpstr>
      <vt:lpstr>PowerPoint Presentation</vt:lpstr>
      <vt:lpstr>PowerPoint Presentation</vt:lpstr>
      <vt:lpstr>بلورها                             </vt:lpstr>
      <vt:lpstr>PowerPoint Presentation</vt:lpstr>
      <vt:lpstr>PowerPoint Presentation</vt:lpstr>
      <vt:lpstr>کریستا لهای  اسید اوریک                  </vt:lpstr>
      <vt:lpstr>PowerPoint Presentation</vt:lpstr>
      <vt:lpstr>PowerPoint Presentation</vt:lpstr>
      <vt:lpstr> کریستا ل های   اگزالات کلسیم                    </vt:lpstr>
      <vt:lpstr>PowerPoint Presentation</vt:lpstr>
      <vt:lpstr>PowerPoint Presentation</vt:lpstr>
      <vt:lpstr>اورات آمورف                       </vt:lpstr>
      <vt:lpstr>PowerPoint Presentation</vt:lpstr>
      <vt:lpstr>PowerPoint Presentation</vt:lpstr>
      <vt:lpstr>اسید هیپوریک                         </vt:lpstr>
      <vt:lpstr>PowerPoint Presentation</vt:lpstr>
      <vt:lpstr>PowerPoint Presentation</vt:lpstr>
      <vt:lpstr>اورات سدیم                              </vt:lpstr>
      <vt:lpstr>PowerPoint Presentation</vt:lpstr>
      <vt:lpstr>PowerPoint Presentation</vt:lpstr>
      <vt:lpstr>سولفات کلسیم                             </vt:lpstr>
      <vt:lpstr>PowerPoint Presentation</vt:lpstr>
      <vt:lpstr>PowerPoint Presentation</vt:lpstr>
      <vt:lpstr>سیستین                             </vt:lpstr>
      <vt:lpstr>PowerPoint Presentation</vt:lpstr>
      <vt:lpstr>PowerPoint Presentation</vt:lpstr>
      <vt:lpstr>لوسین                                </vt:lpstr>
      <vt:lpstr>PowerPoint Presentation</vt:lpstr>
      <vt:lpstr>PowerPoint Presentation</vt:lpstr>
      <vt:lpstr>تیروزین                               </vt:lpstr>
      <vt:lpstr>PowerPoint Presentation</vt:lpstr>
      <vt:lpstr>PowerPoint Presentation</vt:lpstr>
      <vt:lpstr>کلسترول                              </vt:lpstr>
      <vt:lpstr>PowerPoint Presentation</vt:lpstr>
      <vt:lpstr>PowerPoint Presentation</vt:lpstr>
      <vt:lpstr>کریستال های سولفا و دیگر داروها                </vt:lpstr>
      <vt:lpstr>PowerPoint Presentation</vt:lpstr>
      <vt:lpstr>PowerPoint Presentation</vt:lpstr>
      <vt:lpstr>PowerPoint Presentation</vt:lpstr>
      <vt:lpstr>فسفات آمونیوم – منیزیم                       </vt:lpstr>
      <vt:lpstr>PowerPoint Presentation</vt:lpstr>
      <vt:lpstr>PowerPoint Presentation</vt:lpstr>
      <vt:lpstr>فسفات آمورف                         </vt:lpstr>
      <vt:lpstr>PowerPoint Presentation</vt:lpstr>
      <vt:lpstr>PowerPoint Presentation</vt:lpstr>
      <vt:lpstr>کربنات کلسیم                             </vt:lpstr>
      <vt:lpstr>PowerPoint Presentation</vt:lpstr>
      <vt:lpstr>PowerPoint Presentation</vt:lpstr>
      <vt:lpstr>PowerPoint Presentation</vt:lpstr>
      <vt:lpstr>فسفات کلسیم                            </vt:lpstr>
      <vt:lpstr>PowerPoint Presentation</vt:lpstr>
      <vt:lpstr>PowerPoint Presentation</vt:lpstr>
      <vt:lpstr>PowerPoint Presentation</vt:lpstr>
      <vt:lpstr>بی اورات آمونیوم                          </vt:lpstr>
      <vt:lpstr>PowerPoint Presentation</vt:lpstr>
      <vt:lpstr>PowerPoint Presentation</vt:lpstr>
      <vt:lpstr>PowerPoint Presentation</vt:lpstr>
      <vt:lpstr>PowerPoint Presentation</vt:lpstr>
      <vt:lpstr>سیلندرهای ادراری                      </vt:lpstr>
      <vt:lpstr>PowerPoint Presentation</vt:lpstr>
      <vt:lpstr>سیلندر هیالن                              </vt:lpstr>
      <vt:lpstr>PowerPoint Presentation</vt:lpstr>
      <vt:lpstr>PowerPoint Presentation</vt:lpstr>
      <vt:lpstr>هیالن                                   </vt:lpstr>
      <vt:lpstr>Hyaline Casts appear Transparent </vt:lpstr>
      <vt:lpstr>سیلندر گلبول قرمز                      </vt:lpstr>
      <vt:lpstr>PowerPoint Presentation</vt:lpstr>
      <vt:lpstr>سیلندر گلبول قرمز                       </vt:lpstr>
      <vt:lpstr>Red cell cast</vt:lpstr>
      <vt:lpstr>PowerPoint Presentation</vt:lpstr>
      <vt:lpstr>PowerPoint Presentation</vt:lpstr>
      <vt:lpstr>PowerPoint Presentation</vt:lpstr>
      <vt:lpstr>PowerPoint Presentation</vt:lpstr>
      <vt:lpstr>سیلندر لکوسیتی                         </vt:lpstr>
      <vt:lpstr>PowerPoint Presentation</vt:lpstr>
      <vt:lpstr>PowerPoint Presentation</vt:lpstr>
      <vt:lpstr>PowerPoint Presentation</vt:lpstr>
      <vt:lpstr>PowerPoint Presentation</vt:lpstr>
      <vt:lpstr>PowerPoint Presentation</vt:lpstr>
      <vt:lpstr>سیلندر دانه دار                         </vt:lpstr>
      <vt:lpstr>PowerPoint Presentation</vt:lpstr>
      <vt:lpstr>PowerPoint Presentation</vt:lpstr>
      <vt:lpstr>PowerPoint Presentation</vt:lpstr>
      <vt:lpstr>سیلندر سلول های پوششی                    </vt:lpstr>
      <vt:lpstr>PowerPoint Presentation</vt:lpstr>
      <vt:lpstr>PowerPoint Presentation</vt:lpstr>
      <vt:lpstr>PowerPoint Presentation</vt:lpstr>
      <vt:lpstr>سیلندر مومی </vt:lpstr>
      <vt:lpstr>PowerPoint Presentation</vt:lpstr>
      <vt:lpstr>PowerPoint Presentation</vt:lpstr>
      <vt:lpstr>سیلندر  چربی                           </vt:lpstr>
      <vt:lpstr>PowerPoint Presentation</vt:lpstr>
      <vt:lpstr>PowerPoint Presentation</vt:lpstr>
      <vt:lpstr>PowerPoint Presentation</vt:lpstr>
      <vt:lpstr>PowerPoint Presentation</vt:lpstr>
      <vt:lpstr>سیلندر هموسیدرین                       </vt:lpstr>
      <vt:lpstr>سیلندر کریستالی                         </vt:lpstr>
      <vt:lpstr>PowerPoint Presentation</vt:lpstr>
      <vt:lpstr>سیلندر میو گلوبین                            </vt:lpstr>
      <vt:lpstr>PowerPoint Presentation</vt:lpstr>
      <vt:lpstr>سیلندر بیلیروبینی                       </vt:lpstr>
      <vt:lpstr>سیلند ر  مخلوط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کارگاه فارسی</dc:title>
  <dc:creator>af</dc:creator>
  <cp:lastModifiedBy>DELL</cp:lastModifiedBy>
  <cp:revision>92</cp:revision>
  <dcterms:created xsi:type="dcterms:W3CDTF">2019-08-11T13:33:07Z</dcterms:created>
  <dcterms:modified xsi:type="dcterms:W3CDTF">2019-08-16T07:27:07Z</dcterms:modified>
</cp:coreProperties>
</file>