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3"/>
  </p:notesMasterIdLst>
  <p:sldIdLst>
    <p:sldId id="256" r:id="rId2"/>
    <p:sldId id="339" r:id="rId3"/>
    <p:sldId id="326" r:id="rId4"/>
    <p:sldId id="337" r:id="rId5"/>
    <p:sldId id="327" r:id="rId6"/>
    <p:sldId id="338" r:id="rId7"/>
    <p:sldId id="257" r:id="rId8"/>
    <p:sldId id="306" r:id="rId9"/>
    <p:sldId id="335" r:id="rId10"/>
    <p:sldId id="345" r:id="rId11"/>
    <p:sldId id="344" r:id="rId12"/>
    <p:sldId id="291" r:id="rId13"/>
    <p:sldId id="323" r:id="rId14"/>
    <p:sldId id="292" r:id="rId15"/>
    <p:sldId id="293" r:id="rId16"/>
    <p:sldId id="294" r:id="rId17"/>
    <p:sldId id="313" r:id="rId18"/>
    <p:sldId id="314" r:id="rId19"/>
    <p:sldId id="333" r:id="rId20"/>
    <p:sldId id="295" r:id="rId21"/>
    <p:sldId id="275" r:id="rId22"/>
    <p:sldId id="308" r:id="rId23"/>
    <p:sldId id="297" r:id="rId24"/>
    <p:sldId id="298" r:id="rId25"/>
    <p:sldId id="300" r:id="rId26"/>
    <p:sldId id="301" r:id="rId27"/>
    <p:sldId id="307" r:id="rId28"/>
    <p:sldId id="303" r:id="rId29"/>
    <p:sldId id="302" r:id="rId30"/>
    <p:sldId id="304" r:id="rId31"/>
    <p:sldId id="305" r:id="rId32"/>
    <p:sldId id="279" r:id="rId33"/>
    <p:sldId id="328" r:id="rId34"/>
    <p:sldId id="281" r:id="rId35"/>
    <p:sldId id="309" r:id="rId36"/>
    <p:sldId id="336" r:id="rId37"/>
    <p:sldId id="331" r:id="rId38"/>
    <p:sldId id="346" r:id="rId39"/>
    <p:sldId id="347" r:id="rId40"/>
    <p:sldId id="348" r:id="rId41"/>
    <p:sldId id="330" r:id="rId42"/>
    <p:sldId id="285" r:id="rId43"/>
    <p:sldId id="286" r:id="rId44"/>
    <p:sldId id="289" r:id="rId45"/>
    <p:sldId id="290" r:id="rId46"/>
    <p:sldId id="287" r:id="rId47"/>
    <p:sldId id="288" r:id="rId48"/>
    <p:sldId id="334" r:id="rId49"/>
    <p:sldId id="319" r:id="rId50"/>
    <p:sldId id="311" r:id="rId51"/>
    <p:sldId id="312" r:id="rId5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57808"/>
    <a:srgbClr val="06523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689" autoAdjust="0"/>
    <p:restoredTop sz="94638" autoAdjust="0"/>
  </p:normalViewPr>
  <p:slideViewPr>
    <p:cSldViewPr>
      <p:cViewPr varScale="1">
        <p:scale>
          <a:sx n="80" d="100"/>
          <a:sy n="80" d="100"/>
        </p:scale>
        <p:origin x="-1056" y="-33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9C964B7A-68A5-4695-ABCC-F1FB6047368A}" type="datetimeFigureOut">
              <a:rPr lang="fa-IR" smtClean="0"/>
              <a:pPr/>
              <a:t>11/05/1440</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3FFB1936-E5CD-450D-A108-B34E02514F38}" type="slidenum">
              <a:rPr lang="fa-IR" smtClean="0"/>
              <a:pPr/>
              <a:t>‹#›</a:t>
            </a:fld>
            <a:endParaRPr lang="fa-IR"/>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3FFB1936-E5CD-450D-A108-B34E02514F38}" type="slidenum">
              <a:rPr lang="fa-IR" smtClean="0"/>
              <a:pPr/>
              <a:t>10</a:t>
            </a:fld>
            <a:endParaRPr lang="fa-I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3FFB1936-E5CD-450D-A108-B34E02514F38}" type="slidenum">
              <a:rPr lang="fa-IR" smtClean="0"/>
              <a:pPr/>
              <a:t>38</a:t>
            </a:fld>
            <a:endParaRPr lang="fa-I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7C9B81F-C347-4BEF-BFDF-29C42F48304A}" type="datetimeFigureOut">
              <a:rPr lang="en-US" smtClean="0"/>
              <a:pPr/>
              <a:t>7/7/2019</a:t>
            </a:fld>
            <a:endParaRPr lang="en-US"/>
          </a:p>
        </p:txBody>
      </p:sp>
      <p:sp>
        <p:nvSpPr>
          <p:cNvPr id="19" name="Footer Placeholder 18"/>
          <p:cNvSpPr>
            <a:spLocks noGrp="1"/>
          </p:cNvSpPr>
          <p:nvPr>
            <p:ph type="ftr" sz="quarter" idx="11"/>
          </p:nvPr>
        </p:nvSpPr>
        <p:spPr/>
        <p:txBody>
          <a:bodyPr/>
          <a:lstStyle/>
          <a:p>
            <a:endParaRPr kumimoji="0" lang="en-US"/>
          </a:p>
        </p:txBody>
      </p:sp>
      <p:sp>
        <p:nvSpPr>
          <p:cNvPr id="27" name="Slide Number Placeholder 26"/>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C9B81F-C347-4BEF-BFDF-29C42F48304A}" type="datetimeFigureOut">
              <a:rPr lang="en-US" smtClean="0"/>
              <a:pPr/>
              <a:t>7/7/2019</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C9B81F-C347-4BEF-BFDF-29C42F48304A}" type="datetimeFigureOut">
              <a:rPr lang="en-US" smtClean="0"/>
              <a:pPr/>
              <a:t>7/7/2019</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C9B81F-C347-4BEF-BFDF-29C42F48304A}" type="datetimeFigureOut">
              <a:rPr lang="en-US" smtClean="0"/>
              <a:pPr/>
              <a:t>7/7/2019</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7C9B81F-C347-4BEF-BFDF-29C42F48304A}" type="datetimeFigureOut">
              <a:rPr lang="en-US" smtClean="0"/>
              <a:pPr/>
              <a:t>7/7/2019</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7C9B81F-C347-4BEF-BFDF-29C42F48304A}" type="datetimeFigureOut">
              <a:rPr lang="en-US" smtClean="0"/>
              <a:pPr/>
              <a:t>7/7/2019</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7C9B81F-C347-4BEF-BFDF-29C42F48304A}" type="datetimeFigureOut">
              <a:rPr lang="en-US" smtClean="0"/>
              <a:pPr/>
              <a:t>7/7/2019</a:t>
            </a:fld>
            <a:endParaRPr lang="en-US"/>
          </a:p>
        </p:txBody>
      </p:sp>
      <p:sp>
        <p:nvSpPr>
          <p:cNvPr id="8" name="Footer Placeholder 7"/>
          <p:cNvSpPr>
            <a:spLocks noGrp="1"/>
          </p:cNvSpPr>
          <p:nvPr>
            <p:ph type="ftr" sz="quarter" idx="11"/>
          </p:nvPr>
        </p:nvSpPr>
        <p:spPr/>
        <p:txBody>
          <a:bodyPr/>
          <a:lstStyle/>
          <a:p>
            <a:endParaRPr kumimoji="0" lang="en-US" dirty="0"/>
          </a:p>
        </p:txBody>
      </p:sp>
      <p:sp>
        <p:nvSpPr>
          <p:cNvPr id="9" name="Slide Number Placeholder 8"/>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7C9B81F-C347-4BEF-BFDF-29C42F48304A}" type="datetimeFigureOut">
              <a:rPr lang="en-US" smtClean="0"/>
              <a:pPr/>
              <a:t>7/7/2019</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C9B81F-C347-4BEF-BFDF-29C42F48304A}" type="datetimeFigureOut">
              <a:rPr lang="en-US" smtClean="0"/>
              <a:pPr/>
              <a:t>7/7/2019</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7C9B81F-C347-4BEF-BFDF-29C42F48304A}" type="datetimeFigureOut">
              <a:rPr lang="en-US" smtClean="0"/>
              <a:pPr/>
              <a:t>7/7/2019</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7C9B81F-C347-4BEF-BFDF-29C42F48304A}" type="datetimeFigureOut">
              <a:rPr lang="en-US" smtClean="0"/>
              <a:pPr/>
              <a:t>7/7/2019</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a:xfrm>
            <a:off x="8077200" y="6356350"/>
            <a:ext cx="609600" cy="365125"/>
          </a:xfrm>
        </p:spPr>
        <p:txBody>
          <a:bodyPr/>
          <a:lstStyle/>
          <a:p>
            <a:fld id="{042AED99-7FB4-404E-8A97-64753DCE42EC}" type="slidenum">
              <a:rPr kumimoji="0" lang="en-US" smtClean="0"/>
              <a:pPr/>
              <a:t>‹#›</a:t>
            </a:fld>
            <a:endParaRPr kumimoji="0"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7C9B81F-C347-4BEF-BFDF-29C42F48304A}" type="datetimeFigureOut">
              <a:rPr lang="en-US" smtClean="0"/>
              <a:pPr/>
              <a:t>7/7/2019</a:t>
            </a:fld>
            <a:endParaRPr lang="en-US" dirty="0">
              <a:solidFill>
                <a:schemeClr val="tx2">
                  <a:shade val="90000"/>
                </a:scheme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lgn="l" eaLnBrk="1" latinLnBrk="0" hangingPunct="1"/>
            <a:endParaRPr kumimoji="0" lang="en-US" dirty="0">
              <a:solidFill>
                <a:schemeClr val="tx2">
                  <a:shade val="90000"/>
                </a:scheme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42AED99-7FB4-404E-8A97-64753DCE42EC}" type="slidenum">
              <a:rPr kumimoji="0" lang="en-US" smtClean="0"/>
              <a:pPr/>
              <a:t>‹#›</a:t>
            </a:fld>
            <a:endParaRPr kumimoji="0" lang="en-US" dirty="0">
              <a:solidFill>
                <a:schemeClr val="tx2">
                  <a:shade val="90000"/>
                </a:scheme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500042"/>
            <a:ext cx="8143932" cy="3000396"/>
          </a:xfrm>
        </p:spPr>
        <p:txBody>
          <a:bodyPr>
            <a:normAutofit/>
          </a:bodyPr>
          <a:lstStyle/>
          <a:p>
            <a:pPr algn="ctr" rtl="1"/>
            <a:r>
              <a:rPr lang="fa-IR" dirty="0" smtClean="0">
                <a:solidFill>
                  <a:srgbClr val="FFFF00"/>
                </a:solidFill>
              </a:rPr>
              <a:t> استانداردهای نمونه برداری در بخش میکروب شناسی، انگل شناسی و بیوشیمی ادرار</a:t>
            </a:r>
            <a:endParaRPr lang="fa-IR" dirty="0">
              <a:solidFill>
                <a:srgbClr val="FFFF00"/>
              </a:solidFill>
            </a:endParaRPr>
          </a:p>
        </p:txBody>
      </p:sp>
      <p:sp>
        <p:nvSpPr>
          <p:cNvPr id="3" name="Subtitle 2"/>
          <p:cNvSpPr>
            <a:spLocks noGrp="1"/>
          </p:cNvSpPr>
          <p:nvPr>
            <p:ph type="subTitle" idx="1"/>
          </p:nvPr>
        </p:nvSpPr>
        <p:spPr>
          <a:xfrm>
            <a:off x="533400" y="4071942"/>
            <a:ext cx="7854696" cy="1214446"/>
          </a:xfrm>
        </p:spPr>
        <p:txBody>
          <a:bodyPr>
            <a:normAutofit/>
          </a:bodyPr>
          <a:lstStyle/>
          <a:p>
            <a:r>
              <a:rPr lang="fa-IR" b="1" dirty="0" smtClean="0"/>
              <a:t> </a:t>
            </a:r>
            <a:endParaRPr lang="en-US" dirty="0" smtClean="0"/>
          </a:p>
          <a:p>
            <a:r>
              <a:rPr lang="fa-IR" b="1" dirty="0" smtClean="0"/>
              <a:t>سهیلا فتح الهی</a:t>
            </a:r>
            <a:r>
              <a:rPr lang="fa-IR" dirty="0" smtClean="0"/>
              <a:t> </a:t>
            </a:r>
            <a:r>
              <a:rPr lang="fa-IR" b="1" dirty="0" smtClean="0"/>
              <a:t>کارشناس ارشد میکروبشناسی          تابستان 1398</a:t>
            </a:r>
            <a:endParaRPr lang="en-US" dirty="0" smtClean="0"/>
          </a:p>
          <a:p>
            <a:endParaRPr lang="fa-I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428604"/>
            <a:ext cx="8229600" cy="1143000"/>
          </a:xfrm>
        </p:spPr>
        <p:txBody>
          <a:bodyPr/>
          <a:lstStyle/>
          <a:p>
            <a:pPr algn="ctr"/>
            <a:r>
              <a:rPr lang="fa-IR" b="1" dirty="0" smtClean="0">
                <a:solidFill>
                  <a:srgbClr val="FF0000"/>
                </a:solidFill>
              </a:rPr>
              <a:t>انواع مختلف جمع آوری ادرار </a:t>
            </a:r>
            <a:endParaRPr lang="fa-IR" b="1" dirty="0">
              <a:solidFill>
                <a:srgbClr val="FF0000"/>
              </a:solidFill>
            </a:endParaRPr>
          </a:p>
        </p:txBody>
      </p:sp>
      <p:sp>
        <p:nvSpPr>
          <p:cNvPr id="3" name="Content Placeholder 2"/>
          <p:cNvSpPr>
            <a:spLocks noGrp="1"/>
          </p:cNvSpPr>
          <p:nvPr>
            <p:ph idx="1"/>
          </p:nvPr>
        </p:nvSpPr>
        <p:spPr>
          <a:xfrm>
            <a:off x="142844" y="1785926"/>
            <a:ext cx="8858312" cy="4531996"/>
          </a:xfrm>
        </p:spPr>
        <p:txBody>
          <a:bodyPr>
            <a:normAutofit/>
          </a:bodyPr>
          <a:lstStyle/>
          <a:p>
            <a:pPr>
              <a:buNone/>
            </a:pPr>
            <a:r>
              <a:rPr lang="fa-IR" sz="2800" dirty="0" smtClean="0"/>
              <a:t>1</a:t>
            </a:r>
            <a:r>
              <a:rPr lang="fa-IR" sz="2800" b="1" dirty="0" smtClean="0"/>
              <a:t>- ادراراتفاقی جهت بررسی شیمیایی کیفی و نیمه کمی</a:t>
            </a:r>
          </a:p>
          <a:p>
            <a:pPr>
              <a:buNone/>
            </a:pPr>
            <a:r>
              <a:rPr lang="fa-IR" sz="2800" b="1" dirty="0" smtClean="0">
                <a:solidFill>
                  <a:srgbClr val="0070C0"/>
                </a:solidFill>
              </a:rPr>
              <a:t>2-اولین ادرار صبحگاهی (8 ساعته) جهت بررسی اجزای سلولی،سیلندر و کست وعفونت ادراری</a:t>
            </a:r>
          </a:p>
          <a:p>
            <a:pPr>
              <a:buNone/>
            </a:pPr>
            <a:r>
              <a:rPr lang="fa-IR" sz="2800" b="1" dirty="0" smtClean="0"/>
              <a:t>3-دومین ادرار صبحگاهی(7-10صبح)جهت بررسی های کمی وسیتولوژی</a:t>
            </a:r>
          </a:p>
          <a:p>
            <a:pPr>
              <a:buNone/>
            </a:pPr>
            <a:r>
              <a:rPr lang="fa-IR" sz="2800" b="1" dirty="0" smtClean="0"/>
              <a:t>4-ادرار 24 ساعته برای بررسی های کمی</a:t>
            </a:r>
          </a:p>
          <a:p>
            <a:pPr>
              <a:buNone/>
            </a:pPr>
            <a:r>
              <a:rPr lang="fa-IR" sz="2800" b="1" dirty="0" smtClean="0">
                <a:solidFill>
                  <a:srgbClr val="0070C0"/>
                </a:solidFill>
              </a:rPr>
              <a:t>5-ادرار تمیز (ادرار میانی،کاتتر و سوپراپوبیک)</a:t>
            </a:r>
            <a:endParaRPr lang="fa-IR" sz="2800" b="1" dirty="0">
              <a:solidFill>
                <a:srgbClr val="0070C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928694"/>
          </a:xfrm>
        </p:spPr>
        <p:txBody>
          <a:bodyPr/>
          <a:lstStyle/>
          <a:p>
            <a:pPr algn="ctr"/>
            <a:r>
              <a:rPr lang="fa-IR" b="1" dirty="0" smtClean="0">
                <a:solidFill>
                  <a:srgbClr val="FF0000"/>
                </a:solidFill>
              </a:rPr>
              <a:t>جمع </a:t>
            </a:r>
            <a:r>
              <a:rPr lang="fa-IR" b="1" dirty="0" smtClean="0">
                <a:solidFill>
                  <a:srgbClr val="FF0000"/>
                </a:solidFill>
              </a:rPr>
              <a:t>آوری </a:t>
            </a:r>
            <a:r>
              <a:rPr lang="fa-IR" b="1" dirty="0" smtClean="0">
                <a:solidFill>
                  <a:srgbClr val="FF0000"/>
                </a:solidFill>
              </a:rPr>
              <a:t>کشت ادرار </a:t>
            </a:r>
            <a:endParaRPr lang="fa-IR" dirty="0">
              <a:solidFill>
                <a:srgbClr val="FF0000"/>
              </a:solidFill>
            </a:endParaRPr>
          </a:p>
        </p:txBody>
      </p:sp>
      <p:sp>
        <p:nvSpPr>
          <p:cNvPr id="3" name="Content Placeholder 2"/>
          <p:cNvSpPr>
            <a:spLocks noGrp="1"/>
          </p:cNvSpPr>
          <p:nvPr>
            <p:ph idx="1"/>
          </p:nvPr>
        </p:nvSpPr>
        <p:spPr>
          <a:xfrm>
            <a:off x="214282" y="1428736"/>
            <a:ext cx="8572560" cy="5072098"/>
          </a:xfrm>
        </p:spPr>
        <p:txBody>
          <a:bodyPr>
            <a:normAutofit/>
          </a:bodyPr>
          <a:lstStyle/>
          <a:p>
            <a:endParaRPr lang="fa-IR" sz="2400" b="1" dirty="0" smtClean="0">
              <a:solidFill>
                <a:srgbClr val="0070C0"/>
              </a:solidFill>
            </a:endParaRPr>
          </a:p>
          <a:p>
            <a:r>
              <a:rPr lang="fa-IR" sz="2400" b="1" dirty="0" smtClean="0">
                <a:solidFill>
                  <a:srgbClr val="0070C0"/>
                </a:solidFill>
              </a:rPr>
              <a:t>*</a:t>
            </a:r>
            <a:r>
              <a:rPr lang="fa-IR" sz="2800" b="1" dirty="0" smtClean="0">
                <a:solidFill>
                  <a:srgbClr val="0070C0"/>
                </a:solidFill>
              </a:rPr>
              <a:t>اولین </a:t>
            </a:r>
            <a:r>
              <a:rPr lang="fa-IR" sz="2800" b="1" dirty="0" smtClean="0">
                <a:solidFill>
                  <a:srgbClr val="0070C0"/>
                </a:solidFill>
              </a:rPr>
              <a:t>ادرار صبحگاهی (8 ساعته) جهت </a:t>
            </a:r>
            <a:r>
              <a:rPr lang="fa-IR" sz="2800" b="1" dirty="0" smtClean="0">
                <a:solidFill>
                  <a:srgbClr val="0070C0"/>
                </a:solidFill>
              </a:rPr>
              <a:t>بررسی عفونت </a:t>
            </a:r>
            <a:r>
              <a:rPr lang="fa-IR" sz="2800" b="1" dirty="0" smtClean="0">
                <a:solidFill>
                  <a:srgbClr val="0070C0"/>
                </a:solidFill>
              </a:rPr>
              <a:t>ادراری</a:t>
            </a:r>
            <a:endParaRPr lang="fa-IR" sz="2800" b="1" dirty="0" smtClean="0"/>
          </a:p>
          <a:p>
            <a:r>
              <a:rPr lang="fa-IR" sz="2800" b="1" dirty="0" smtClean="0"/>
              <a:t>ادرار تمیز: جهت بررسی های باکتری شناسی گرفته میشود و بخش اول ادرار دور و بخش میانی با شرایط استریل جمع آوری میگردد.</a:t>
            </a:r>
          </a:p>
          <a:p>
            <a:r>
              <a:rPr lang="fa-IR" sz="2800" b="1" dirty="0" smtClean="0">
                <a:solidFill>
                  <a:srgbClr val="FF0000"/>
                </a:solidFill>
              </a:rPr>
              <a:t>برای </a:t>
            </a:r>
            <a:r>
              <a:rPr lang="fa-IR" sz="2800" b="1" dirty="0" smtClean="0">
                <a:solidFill>
                  <a:srgbClr val="FF0000"/>
                </a:solidFill>
              </a:rPr>
              <a:t>نوزادان و اطفال باید از کیسه های مخصوص استفاده کرد.</a:t>
            </a:r>
            <a:endParaRPr lang="fa-IR" sz="2800" b="1" dirty="0" smtClean="0"/>
          </a:p>
          <a:p>
            <a:r>
              <a:rPr lang="fa-IR" sz="2800" b="1" dirty="0" smtClean="0"/>
              <a:t>ادرار تهیه شده توسط کاتتر و سوپراپوبیک هم از روش های ادرار استریل در مواقع خاص و به درخواست پزشک است.</a:t>
            </a:r>
          </a:p>
          <a:p>
            <a:endParaRPr lang="fa-IR" sz="2800"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285728"/>
            <a:ext cx="8229600" cy="1143000"/>
          </a:xfrm>
        </p:spPr>
        <p:txBody>
          <a:bodyPr/>
          <a:lstStyle/>
          <a:p>
            <a:pPr algn="ctr"/>
            <a:r>
              <a:rPr lang="fa-IR" b="1" dirty="0" smtClean="0"/>
              <a:t>نمونه گیری کشت ادرار</a:t>
            </a:r>
            <a:endParaRPr lang="fa-IR" dirty="0"/>
          </a:p>
        </p:txBody>
      </p:sp>
      <p:sp>
        <p:nvSpPr>
          <p:cNvPr id="3" name="Content Placeholder 2"/>
          <p:cNvSpPr>
            <a:spLocks noGrp="1"/>
          </p:cNvSpPr>
          <p:nvPr>
            <p:ph idx="1"/>
          </p:nvPr>
        </p:nvSpPr>
        <p:spPr>
          <a:xfrm>
            <a:off x="357158" y="1643050"/>
            <a:ext cx="8329642" cy="4681550"/>
          </a:xfrm>
        </p:spPr>
        <p:txBody>
          <a:bodyPr/>
          <a:lstStyle/>
          <a:p>
            <a:r>
              <a:rPr lang="fa-IR" b="1" dirty="0" smtClean="0"/>
              <a:t>برای گرفتن نمونه از خانم ها بهترین روش این است که دستگاه تناسلی با گاز استریل آغشته به صابون شسته و آبکشی ودر نهایت موضع خشک شود و بعد نمونه میانی گرفته شود.</a:t>
            </a:r>
          </a:p>
          <a:p>
            <a:r>
              <a:rPr lang="fa-IR" b="1" dirty="0" smtClean="0"/>
              <a:t>در مورد آقایان تمیز کردن موضع ضروری نیست ولی بهتر است انجام شود.</a:t>
            </a:r>
          </a:p>
          <a:p>
            <a:r>
              <a:rPr lang="fa-IR" b="1" dirty="0" smtClean="0"/>
              <a:t>در مورد بیماران با کاتتر ادراری ،نمونه بایستی از محل </a:t>
            </a:r>
            <a:r>
              <a:rPr lang="fa-IR" b="1" u="sng" dirty="0" smtClean="0"/>
              <a:t>رابط لاستیکی سوند و کیسه</a:t>
            </a:r>
            <a:r>
              <a:rPr lang="fa-IR" b="1" dirty="0" smtClean="0"/>
              <a:t> انجام گیرد.</a:t>
            </a:r>
          </a:p>
          <a:p>
            <a:r>
              <a:rPr lang="fa-IR" b="1" dirty="0" smtClean="0"/>
              <a:t>به هیچ وجه نباید از کیسه ادرار نمونه گیری انجام شود.</a:t>
            </a:r>
            <a:endParaRPr lang="fa-IR" b="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285728"/>
            <a:ext cx="8229600" cy="928694"/>
          </a:xfrm>
        </p:spPr>
        <p:txBody>
          <a:bodyPr/>
          <a:lstStyle/>
          <a:p>
            <a:pPr algn="ctr"/>
            <a:r>
              <a:rPr lang="fa-IR" b="1" dirty="0" smtClean="0">
                <a:solidFill>
                  <a:srgbClr val="0070C0"/>
                </a:solidFill>
              </a:rPr>
              <a:t>نمونه گیری کشت ادرار</a:t>
            </a:r>
            <a:endParaRPr lang="fa-IR" b="1" dirty="0">
              <a:solidFill>
                <a:srgbClr val="0070C0"/>
              </a:solidFill>
            </a:endParaRPr>
          </a:p>
        </p:txBody>
      </p:sp>
      <p:sp>
        <p:nvSpPr>
          <p:cNvPr id="3" name="Content Placeholder 2"/>
          <p:cNvSpPr>
            <a:spLocks noGrp="1"/>
          </p:cNvSpPr>
          <p:nvPr>
            <p:ph idx="1"/>
          </p:nvPr>
        </p:nvSpPr>
        <p:spPr>
          <a:xfrm>
            <a:off x="285720" y="1357298"/>
            <a:ext cx="8501122" cy="5143536"/>
          </a:xfrm>
        </p:spPr>
        <p:txBody>
          <a:bodyPr>
            <a:normAutofit/>
          </a:bodyPr>
          <a:lstStyle/>
          <a:p>
            <a:r>
              <a:rPr lang="fa-IR" b="1" dirty="0" smtClean="0"/>
              <a:t>نیازی به محدودیت غذایی قبل از آزمایش نیست.</a:t>
            </a:r>
          </a:p>
          <a:p>
            <a:r>
              <a:rPr lang="fa-IR" b="1" dirty="0" smtClean="0"/>
              <a:t>نمونه بخش میانی ادرار اول صبح که حداقل 8 ساعت درمثانه مانده و تغلیظ شده باشد و به شکل تمیز گرفته شده باشد بهترین ومناسب ترین نمونه است.</a:t>
            </a:r>
          </a:p>
          <a:p>
            <a:r>
              <a:rPr lang="fa-IR" b="1" dirty="0" smtClean="0"/>
              <a:t>پیش از نمونه گیری از نوشیدن بیش از حد مایعات باید جلوگیری شود.</a:t>
            </a:r>
          </a:p>
          <a:p>
            <a:r>
              <a:rPr lang="fa-IR" b="1" dirty="0" smtClean="0"/>
              <a:t>پیش از شروع آنتی بیوتیک نمونه گرفته شود.</a:t>
            </a:r>
          </a:p>
          <a:p>
            <a:r>
              <a:rPr lang="fa-IR" b="1" dirty="0" smtClean="0"/>
              <a:t>از سه روز قبل از آنتی بیوتیک استفاده نشود. </a:t>
            </a:r>
          </a:p>
          <a:p>
            <a:r>
              <a:rPr lang="fa-IR" b="1" dirty="0" smtClean="0"/>
              <a:t>حداقل نمونه 10میلی لیتر و در ظرف دهان گشاد استریل جمع آوری شود.</a:t>
            </a:r>
          </a:p>
          <a:p>
            <a:r>
              <a:rPr lang="fa-IR" b="1" dirty="0" smtClean="0"/>
              <a:t>نمونه حتما باید مید استریم باشد.</a:t>
            </a:r>
          </a:p>
          <a:p>
            <a:pPr>
              <a:buNone/>
            </a:pPr>
            <a:r>
              <a:rPr lang="fa-IR" b="1" dirty="0" smtClean="0">
                <a:solidFill>
                  <a:srgbClr val="FF0000"/>
                </a:solidFill>
              </a:rPr>
              <a:t>*در مورد کودکان زیر دو سال از کیسه </a:t>
            </a:r>
            <a:r>
              <a:rPr lang="en-US" b="1" dirty="0" smtClean="0">
                <a:solidFill>
                  <a:srgbClr val="FF0000"/>
                </a:solidFill>
              </a:rPr>
              <a:t>Urine Bag </a:t>
            </a:r>
            <a:r>
              <a:rPr lang="fa-IR" b="1" dirty="0" smtClean="0">
                <a:solidFill>
                  <a:srgbClr val="FF0000"/>
                </a:solidFill>
              </a:rPr>
              <a:t> باید استفاده شود و </a:t>
            </a:r>
            <a:r>
              <a:rPr lang="fa-IR" b="1" u="sng" dirty="0" smtClean="0">
                <a:solidFill>
                  <a:srgbClr val="FF0000"/>
                </a:solidFill>
              </a:rPr>
              <a:t>نباید بیش از 45 دقیقه </a:t>
            </a:r>
            <a:r>
              <a:rPr lang="fa-IR" b="1" dirty="0" smtClean="0">
                <a:solidFill>
                  <a:srgbClr val="FF0000"/>
                </a:solidFill>
              </a:rPr>
              <a:t>به مجرای ادرار متصل باشد.</a:t>
            </a:r>
            <a:endParaRPr lang="fa-IR" b="1" dirty="0">
              <a:solidFill>
                <a:srgbClr val="FF00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14290"/>
            <a:ext cx="8229600" cy="1143000"/>
          </a:xfrm>
        </p:spPr>
        <p:txBody>
          <a:bodyPr/>
          <a:lstStyle/>
          <a:p>
            <a:pPr algn="ctr"/>
            <a:r>
              <a:rPr lang="fa-IR" b="1" dirty="0" smtClean="0">
                <a:solidFill>
                  <a:srgbClr val="0070C0"/>
                </a:solidFill>
              </a:rPr>
              <a:t>نمونه گیری کشت ادرار</a:t>
            </a:r>
            <a:endParaRPr lang="fa-IR" dirty="0">
              <a:solidFill>
                <a:srgbClr val="0070C0"/>
              </a:solidFill>
            </a:endParaRPr>
          </a:p>
        </p:txBody>
      </p:sp>
      <p:sp>
        <p:nvSpPr>
          <p:cNvPr id="3" name="Content Placeholder 2"/>
          <p:cNvSpPr>
            <a:spLocks noGrp="1"/>
          </p:cNvSpPr>
          <p:nvPr>
            <p:ph idx="1"/>
          </p:nvPr>
        </p:nvSpPr>
        <p:spPr>
          <a:xfrm>
            <a:off x="285720" y="1714488"/>
            <a:ext cx="8572560" cy="4610112"/>
          </a:xfrm>
        </p:spPr>
        <p:txBody>
          <a:bodyPr>
            <a:normAutofit/>
          </a:bodyPr>
          <a:lstStyle/>
          <a:p>
            <a:r>
              <a:rPr lang="fa-IR" sz="2800" b="1" dirty="0" smtClean="0"/>
              <a:t>در روش سوپراپوبیک پزشک با سر سوزن 22 برای خردسالان و بزرگسالان نمونه را گرفته و باید کمتر از یکساعت به آزمایشگاه منتقل شود.</a:t>
            </a:r>
          </a:p>
          <a:p>
            <a:r>
              <a:rPr lang="fa-IR" sz="2800" b="1" dirty="0" smtClean="0"/>
              <a:t>هنگام ارسال نمونه حتما روش نمونه گیری باید روی نمونه قید گردد:</a:t>
            </a:r>
          </a:p>
          <a:p>
            <a:r>
              <a:rPr lang="fa-IR" sz="2800" b="1" dirty="0" smtClean="0"/>
              <a:t>1-ادرار معمولی</a:t>
            </a:r>
          </a:p>
          <a:p>
            <a:r>
              <a:rPr lang="fa-IR" sz="2800" b="1" dirty="0" smtClean="0"/>
              <a:t>2-ادرار از کاتتر</a:t>
            </a:r>
          </a:p>
          <a:p>
            <a:r>
              <a:rPr lang="fa-IR" sz="2800" b="1" dirty="0" smtClean="0"/>
              <a:t>3-ادرار سوپراپوبیک</a:t>
            </a:r>
            <a:endParaRPr lang="fa-IR" sz="2800" b="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85728"/>
            <a:ext cx="8229600" cy="938962"/>
          </a:xfrm>
        </p:spPr>
        <p:txBody>
          <a:bodyPr/>
          <a:lstStyle/>
          <a:p>
            <a:pPr algn="ctr"/>
            <a:r>
              <a:rPr lang="fa-IR" b="1" dirty="0" smtClean="0"/>
              <a:t>کشت خون</a:t>
            </a:r>
            <a:endParaRPr lang="fa-IR" b="1" dirty="0"/>
          </a:p>
        </p:txBody>
      </p:sp>
      <p:sp>
        <p:nvSpPr>
          <p:cNvPr id="3" name="Content Placeholder 2"/>
          <p:cNvSpPr>
            <a:spLocks noGrp="1"/>
          </p:cNvSpPr>
          <p:nvPr>
            <p:ph idx="1"/>
          </p:nvPr>
        </p:nvSpPr>
        <p:spPr>
          <a:xfrm>
            <a:off x="285720" y="1357298"/>
            <a:ext cx="8572560" cy="5072098"/>
          </a:xfrm>
        </p:spPr>
        <p:txBody>
          <a:bodyPr>
            <a:normAutofit/>
          </a:bodyPr>
          <a:lstStyle/>
          <a:p>
            <a:r>
              <a:rPr lang="fa-IR" b="1" dirty="0" smtClean="0"/>
              <a:t>استریل موضع نمونه گیری با الکل اتیلیک70% و سپس بتادین 10-1% و مجدداً الکل اتیلیک70% </a:t>
            </a:r>
            <a:r>
              <a:rPr lang="fa-IR" b="1" dirty="0" smtClean="0"/>
              <a:t>بصورت دورانی از </a:t>
            </a:r>
            <a:r>
              <a:rPr lang="fa-IR" b="1" dirty="0" smtClean="0"/>
              <a:t>داخل به خارج و سپس برای یک تا دو دقیقه خشک شدن موضع </a:t>
            </a:r>
          </a:p>
          <a:p>
            <a:r>
              <a:rPr lang="fa-IR" b="1" dirty="0" smtClean="0"/>
              <a:t>بهترین زمان نمونه گیری بلافاصله قبل تب یا بعد از شروع تب و لرز است.</a:t>
            </a:r>
          </a:p>
          <a:p>
            <a:r>
              <a:rPr lang="fa-IR" b="1" dirty="0" smtClean="0"/>
              <a:t>نسبت نمونه خون به محیط کشت خیلی مهم است و باید یک به پنج باشد برای50 سی سی محیط کشت، 10-5 سی سی خون و در بچه ها برای 25 سی سی محیط کشت 5-3 سی سی خون نیاز هست.</a:t>
            </a:r>
          </a:p>
          <a:p>
            <a:r>
              <a:rPr lang="fa-IR" b="1" dirty="0" smtClean="0"/>
              <a:t>خون عرض یک دقیقه باید به محیط کشت تلقیح شود.</a:t>
            </a:r>
          </a:p>
          <a:p>
            <a:pPr>
              <a:buNone/>
            </a:pPr>
            <a:r>
              <a:rPr lang="fa-IR" b="1" u="sng" dirty="0" smtClean="0">
                <a:solidFill>
                  <a:srgbClr val="FF0000"/>
                </a:solidFill>
              </a:rPr>
              <a:t>  کلر هگزیدین گلوکونات </a:t>
            </a:r>
            <a:r>
              <a:rPr lang="fa-IR" b="1" dirty="0" smtClean="0"/>
              <a:t>جهت نوزادان و بزرگسالان دارای حساسیت  به جای بتادین استفاده میشود.</a:t>
            </a:r>
          </a:p>
          <a:p>
            <a:endParaRPr lang="fa-IR" dirty="0" smtClean="0"/>
          </a:p>
          <a:p>
            <a:endParaRPr lang="fa-I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428604"/>
            <a:ext cx="8229600" cy="1143000"/>
          </a:xfrm>
        </p:spPr>
        <p:txBody>
          <a:bodyPr/>
          <a:lstStyle/>
          <a:p>
            <a:pPr algn="ctr"/>
            <a:r>
              <a:rPr lang="fa-IR" b="1" dirty="0" smtClean="0"/>
              <a:t>جمع آوری نمونه دستگاه تنفسی</a:t>
            </a:r>
            <a:endParaRPr lang="fa-IR" b="1" dirty="0"/>
          </a:p>
        </p:txBody>
      </p:sp>
      <p:sp>
        <p:nvSpPr>
          <p:cNvPr id="3" name="Content Placeholder 2"/>
          <p:cNvSpPr>
            <a:spLocks noGrp="1"/>
          </p:cNvSpPr>
          <p:nvPr>
            <p:ph idx="1"/>
          </p:nvPr>
        </p:nvSpPr>
        <p:spPr>
          <a:xfrm>
            <a:off x="357158" y="1714488"/>
            <a:ext cx="8329642" cy="4610112"/>
          </a:xfrm>
        </p:spPr>
        <p:txBody>
          <a:bodyPr>
            <a:normAutofit/>
          </a:bodyPr>
          <a:lstStyle/>
          <a:p>
            <a:r>
              <a:rPr lang="fa-IR" b="1" dirty="0" smtClean="0"/>
              <a:t>برای بررسی ارگانیسم های عامل عفونت دستگاه تنفسی به کار میرود.</a:t>
            </a:r>
          </a:p>
          <a:p>
            <a:r>
              <a:rPr lang="fa-IR" b="1" dirty="0" smtClean="0"/>
              <a:t>بهترین زمان جمع آوری نمونه  در طول سه  روز اول ایجاد علایم بیماری است.</a:t>
            </a:r>
          </a:p>
          <a:p>
            <a:endParaRPr lang="fa-IR" b="1" dirty="0" smtClean="0"/>
          </a:p>
          <a:p>
            <a:r>
              <a:rPr lang="fa-IR" b="1" dirty="0" smtClean="0"/>
              <a:t>بسته به محل عفونت ،نمونه ها از قسمت فوقانی و تحتانی دستگاه تنفسی جمع آوری میشوند.</a:t>
            </a:r>
          </a:p>
          <a:p>
            <a:r>
              <a:rPr lang="fa-IR" b="1" dirty="0" smtClean="0"/>
              <a:t>دستگاه تنفسی فوقانی: نمونه برداری از گلو و لوزه ها-بینی</a:t>
            </a:r>
          </a:p>
          <a:p>
            <a:r>
              <a:rPr lang="fa-IR" b="1" dirty="0" smtClean="0"/>
              <a:t>دستگاه تنفسی تحتانی:نمونه خلط</a:t>
            </a:r>
            <a:endParaRPr lang="fa-IR" b="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428604"/>
            <a:ext cx="8229600" cy="1000132"/>
          </a:xfrm>
        </p:spPr>
        <p:txBody>
          <a:bodyPr>
            <a:normAutofit/>
          </a:bodyPr>
          <a:lstStyle/>
          <a:p>
            <a:pPr algn="ctr"/>
            <a:r>
              <a:rPr lang="fa-IR" sz="6000" b="1" dirty="0" smtClean="0">
                <a:solidFill>
                  <a:srgbClr val="7030A0"/>
                </a:solidFill>
              </a:rPr>
              <a:t>کشت گلو</a:t>
            </a:r>
            <a:endParaRPr lang="fa-IR" sz="6000" b="1" dirty="0">
              <a:solidFill>
                <a:srgbClr val="7030A0"/>
              </a:solidFill>
            </a:endParaRPr>
          </a:p>
        </p:txBody>
      </p:sp>
      <p:sp>
        <p:nvSpPr>
          <p:cNvPr id="3" name="Content Placeholder 2"/>
          <p:cNvSpPr>
            <a:spLocks noGrp="1"/>
          </p:cNvSpPr>
          <p:nvPr>
            <p:ph idx="1"/>
          </p:nvPr>
        </p:nvSpPr>
        <p:spPr>
          <a:xfrm>
            <a:off x="285720" y="1500174"/>
            <a:ext cx="8572560" cy="4824426"/>
          </a:xfrm>
        </p:spPr>
        <p:txBody>
          <a:bodyPr/>
          <a:lstStyle/>
          <a:p>
            <a:r>
              <a:rPr lang="fa-IR" b="1" dirty="0" smtClean="0"/>
              <a:t>نمونه گیری با سوآپ استریل از قسمت های التهابی لوزه ها و یا قسمت های پشتی گلو انجام میشود.</a:t>
            </a:r>
          </a:p>
          <a:p>
            <a:r>
              <a:rPr lang="fa-IR" b="1" dirty="0" smtClean="0"/>
              <a:t>سوآپ نباید با سطح داخلی حفره دهانی تماس پیدا کند.</a:t>
            </a:r>
          </a:p>
          <a:p>
            <a:r>
              <a:rPr lang="fa-IR" b="1" dirty="0" smtClean="0"/>
              <a:t>زمانی که نمونه ای از گلو به آزمایشگاه فرستاده میشود،چنانچه پزشک ارگانیزم خاصی را مشخص نکرده باشند،آزمایشگاه معمولاً وجود یا فقدان استرپتوکک پایوژنز را باید گزارش کند .</a:t>
            </a:r>
          </a:p>
          <a:p>
            <a:r>
              <a:rPr lang="fa-IR" b="1" dirty="0" smtClean="0"/>
              <a:t>استرپتوکک پایوژنز،استافیلوکک آرئوس،کورینه باکتریوم دیفتری، هموفیلوس انفلوانزای تیپ</a:t>
            </a:r>
            <a:r>
              <a:rPr lang="en-US" b="1" dirty="0" smtClean="0"/>
              <a:t> B </a:t>
            </a:r>
            <a:r>
              <a:rPr lang="fa-IR" b="1" dirty="0" smtClean="0"/>
              <a:t>در گلو وحلق مهم هستند.</a:t>
            </a:r>
            <a:endParaRPr lang="fa-IR" b="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285728"/>
            <a:ext cx="8229600" cy="1000132"/>
          </a:xfrm>
        </p:spPr>
        <p:txBody>
          <a:bodyPr>
            <a:noAutofit/>
          </a:bodyPr>
          <a:lstStyle/>
          <a:p>
            <a:pPr algn="ctr"/>
            <a:r>
              <a:rPr lang="fa-IR" sz="6000" b="1" dirty="0" smtClean="0">
                <a:solidFill>
                  <a:srgbClr val="C00000"/>
                </a:solidFill>
              </a:rPr>
              <a:t>کشت بینی</a:t>
            </a:r>
            <a:endParaRPr lang="fa-IR" sz="6000" b="1" dirty="0">
              <a:solidFill>
                <a:srgbClr val="C00000"/>
              </a:solidFill>
            </a:endParaRPr>
          </a:p>
        </p:txBody>
      </p:sp>
      <p:sp>
        <p:nvSpPr>
          <p:cNvPr id="3" name="Content Placeholder 2"/>
          <p:cNvSpPr>
            <a:spLocks noGrp="1"/>
          </p:cNvSpPr>
          <p:nvPr>
            <p:ph idx="1"/>
          </p:nvPr>
        </p:nvSpPr>
        <p:spPr>
          <a:xfrm>
            <a:off x="285720" y="1571612"/>
            <a:ext cx="8401080" cy="4752988"/>
          </a:xfrm>
        </p:spPr>
        <p:txBody>
          <a:bodyPr/>
          <a:lstStyle/>
          <a:p>
            <a:r>
              <a:rPr lang="fa-IR" b="1" dirty="0" smtClean="0"/>
              <a:t>با سواپ پنبه ای گرفته میشود.</a:t>
            </a:r>
          </a:p>
          <a:p>
            <a:r>
              <a:rPr lang="fa-IR" b="1" dirty="0" smtClean="0"/>
              <a:t>اگر مخاط بینی خشک باشد باید سواپ را با نرمال سالین خیس نمود و بعد نمونه گیری انجام شود.</a:t>
            </a:r>
          </a:p>
          <a:p>
            <a:r>
              <a:rPr lang="fa-IR" b="1" dirty="0" smtClean="0"/>
              <a:t>سواپ را در بالاترین حد خود دربینی فرو برده(6-5 سانت) و با حرکت چرخشی اقدام به نمونه گیری کرد.</a:t>
            </a:r>
          </a:p>
          <a:p>
            <a:r>
              <a:rPr lang="fa-IR" b="1" dirty="0" smtClean="0"/>
              <a:t>از هر سوراخ بینی دو سواپ یکی برای لام </a:t>
            </a:r>
            <a:r>
              <a:rPr lang="fa-IR" b="1" dirty="0" smtClean="0"/>
              <a:t>و یکی </a:t>
            </a:r>
            <a:r>
              <a:rPr lang="fa-IR" b="1" dirty="0" smtClean="0"/>
              <a:t>برای محیط ترانسپورت وکشت گرفته میشود.</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85728"/>
            <a:ext cx="8229600" cy="928694"/>
          </a:xfrm>
        </p:spPr>
        <p:txBody>
          <a:bodyPr>
            <a:noAutofit/>
          </a:bodyPr>
          <a:lstStyle/>
          <a:p>
            <a:pPr algn="ctr"/>
            <a:r>
              <a:rPr lang="fa-IR" sz="6000" b="1" dirty="0" smtClean="0">
                <a:solidFill>
                  <a:srgbClr val="06523E"/>
                </a:solidFill>
              </a:rPr>
              <a:t>نمونه خلط</a:t>
            </a:r>
            <a:endParaRPr lang="fa-IR" sz="6000" b="1" dirty="0">
              <a:solidFill>
                <a:srgbClr val="06523E"/>
              </a:solidFill>
            </a:endParaRPr>
          </a:p>
        </p:txBody>
      </p:sp>
      <p:sp>
        <p:nvSpPr>
          <p:cNvPr id="3" name="Content Placeholder 2"/>
          <p:cNvSpPr>
            <a:spLocks noGrp="1"/>
          </p:cNvSpPr>
          <p:nvPr>
            <p:ph idx="1"/>
          </p:nvPr>
        </p:nvSpPr>
        <p:spPr>
          <a:xfrm>
            <a:off x="214282" y="1142984"/>
            <a:ext cx="8715436" cy="5429288"/>
          </a:xfrm>
        </p:spPr>
        <p:txBody>
          <a:bodyPr>
            <a:normAutofit fontScale="92500" lnSpcReduction="20000"/>
          </a:bodyPr>
          <a:lstStyle/>
          <a:p>
            <a:endParaRPr lang="fa-IR" dirty="0" smtClean="0"/>
          </a:p>
          <a:p>
            <a:r>
              <a:rPr lang="fa-IR" b="1" dirty="0" smtClean="0"/>
              <a:t>به دلیل اینکه تعداد باسیل سل دفع شده در زمان ها مختلف متفاوت است ،آزمایش یک نمونه خلط برای تشخیص کفایت نمیکند و باید سه نمونه تهیه شود.</a:t>
            </a:r>
          </a:p>
          <a:p>
            <a:r>
              <a:rPr lang="fa-IR" b="1" dirty="0" smtClean="0"/>
              <a:t>اولین نمونه:در اولین مراجعه بیمار به واحد درمانی تهیه میشود وتحویل ظرف نمونه دوم.</a:t>
            </a:r>
          </a:p>
          <a:p>
            <a:r>
              <a:rPr lang="fa-IR" b="1" dirty="0" smtClean="0"/>
              <a:t>دومین نمونه:خلط صبحگاهی است و در منزل تهیه میشود.</a:t>
            </a:r>
          </a:p>
          <a:p>
            <a:r>
              <a:rPr lang="fa-IR" b="1" dirty="0" smtClean="0"/>
              <a:t>نمونه سوم:همزمان با مراجعه بیمار برای تحویل نمونه دوم از بیمار گرفته میشود.</a:t>
            </a:r>
          </a:p>
          <a:p>
            <a:r>
              <a:rPr lang="fa-IR" b="1" dirty="0" smtClean="0"/>
              <a:t>بهترین نمونه، نمونه اول صبح است وبیمار باید ناشتا باشد.</a:t>
            </a:r>
          </a:p>
          <a:p>
            <a:r>
              <a:rPr lang="fa-IR" b="1" dirty="0" smtClean="0"/>
              <a:t>بهتر است قبل از نمونه گیری دهان چند بار با آب معمولی شسته شود.</a:t>
            </a:r>
          </a:p>
          <a:p>
            <a:r>
              <a:rPr lang="fa-IR" b="1" dirty="0" smtClean="0"/>
              <a:t>نمونه بعد از یک تنفس عمیق و با سرفه عمیق نمونه خلط گرفته میشود .(5-3 سی سی)</a:t>
            </a:r>
          </a:p>
          <a:p>
            <a:pPr>
              <a:buNone/>
            </a:pPr>
            <a:r>
              <a:rPr lang="fa-IR" b="1" dirty="0" smtClean="0"/>
              <a:t>باید سعی شود که خلط با آب دهان مخلوط نشود.</a:t>
            </a:r>
          </a:p>
          <a:p>
            <a:r>
              <a:rPr lang="fa-IR" b="1" dirty="0" smtClean="0"/>
              <a:t>نمونه خلط 24 ساعته برای کشت مناسب نیست.</a:t>
            </a:r>
          </a:p>
          <a:p>
            <a:r>
              <a:rPr lang="fa-IR" b="1" dirty="0" smtClean="0"/>
              <a:t>بیمار از  72 ساعت قبل نباید آنتی بیوتیک مصرف کرده باشد.</a:t>
            </a:r>
          </a:p>
          <a:p>
            <a:endParaRPr lang="fa-I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785813"/>
            <a:ext cx="8072494" cy="5340350"/>
          </a:xfrm>
        </p:spPr>
        <p:txBody>
          <a:bodyPr/>
          <a:lstStyle/>
          <a:p>
            <a:pPr algn="ctr">
              <a:buFont typeface="Wingdings" pitchFamily="2" charset="2"/>
              <a:buNone/>
              <a:defRPr/>
            </a:pPr>
            <a:endParaRPr lang="en-US" sz="6000" dirty="0" smtClean="0">
              <a:solidFill>
                <a:srgbClr val="FFFF00"/>
              </a:solidFill>
              <a:cs typeface="B Titr" panose="00000700000000000000" pitchFamily="2" charset="-78"/>
            </a:endParaRPr>
          </a:p>
          <a:p>
            <a:pPr algn="ctr">
              <a:buFont typeface="Wingdings" pitchFamily="2" charset="2"/>
              <a:buNone/>
              <a:defRPr/>
            </a:pPr>
            <a:r>
              <a:rPr lang="fa-IR" sz="6000" b="1" dirty="0" smtClean="0">
                <a:solidFill>
                  <a:srgbClr val="7030A0"/>
                </a:solidFill>
                <a:cs typeface="B Nazanin" pitchFamily="2" charset="-78"/>
              </a:rPr>
              <a:t>نمونه گیری</a:t>
            </a:r>
            <a:r>
              <a:rPr lang="fa-IR" sz="6000" b="1" dirty="0" smtClean="0">
                <a:solidFill>
                  <a:srgbClr val="7030A0"/>
                </a:solidFill>
                <a:latin typeface="Times New Roman" pitchFamily="18" charset="0"/>
                <a:cs typeface="B Nazanin" pitchFamily="2" charset="-78"/>
              </a:rPr>
              <a:t> </a:t>
            </a:r>
            <a:r>
              <a:rPr lang="fa-IR" sz="6000" b="1" dirty="0" smtClean="0">
                <a:solidFill>
                  <a:srgbClr val="7030A0"/>
                </a:solidFill>
                <a:latin typeface="Times New Roman" pitchFamily="18" charset="0"/>
                <a:cs typeface="B Nazanin" pitchFamily="2" charset="-78"/>
              </a:rPr>
              <a:t>صحیح</a:t>
            </a:r>
            <a:endParaRPr lang="fa-IR" sz="6000" b="1" dirty="0" smtClean="0">
              <a:solidFill>
                <a:srgbClr val="7030A0"/>
              </a:solidFill>
              <a:cs typeface="B Nazanin" pitchFamily="2" charset="-78"/>
            </a:endParaRPr>
          </a:p>
          <a:p>
            <a:pPr algn="ctr">
              <a:buFont typeface="Wingdings" pitchFamily="2" charset="2"/>
              <a:buNone/>
              <a:defRPr/>
            </a:pPr>
            <a:r>
              <a:rPr lang="fa-IR" sz="4800" b="1" dirty="0" smtClean="0">
                <a:solidFill>
                  <a:srgbClr val="7030A0"/>
                </a:solidFill>
                <a:latin typeface="Times New Roman" pitchFamily="18" charset="0"/>
                <a:cs typeface="Times New Roman" pitchFamily="18" charset="0"/>
              </a:rPr>
              <a:t>نیاز به دانش و مهارت توام دارد.</a:t>
            </a:r>
            <a:endParaRPr lang="fa-IR" sz="8000" b="1" dirty="0">
              <a:solidFill>
                <a:srgbClr val="7030A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85728"/>
            <a:ext cx="8229600" cy="1071570"/>
          </a:xfrm>
        </p:spPr>
        <p:txBody>
          <a:bodyPr>
            <a:normAutofit/>
          </a:bodyPr>
          <a:lstStyle/>
          <a:p>
            <a:pPr algn="ctr"/>
            <a:r>
              <a:rPr lang="fa-IR" sz="5400" b="1" dirty="0" smtClean="0">
                <a:solidFill>
                  <a:srgbClr val="00B0F0"/>
                </a:solidFill>
              </a:rPr>
              <a:t>بافت ملتحمه چشم و کناره های پلک</a:t>
            </a:r>
            <a:endParaRPr lang="fa-IR" sz="5400" b="1" dirty="0">
              <a:solidFill>
                <a:srgbClr val="00B0F0"/>
              </a:solidFill>
            </a:endParaRPr>
          </a:p>
        </p:txBody>
      </p:sp>
      <p:sp>
        <p:nvSpPr>
          <p:cNvPr id="3" name="Content Placeholder 2"/>
          <p:cNvSpPr>
            <a:spLocks noGrp="1"/>
          </p:cNvSpPr>
          <p:nvPr>
            <p:ph idx="1"/>
          </p:nvPr>
        </p:nvSpPr>
        <p:spPr>
          <a:xfrm>
            <a:off x="214282" y="1571612"/>
            <a:ext cx="8643998" cy="4857784"/>
          </a:xfrm>
        </p:spPr>
        <p:txBody>
          <a:bodyPr/>
          <a:lstStyle/>
          <a:p>
            <a:r>
              <a:rPr lang="fa-IR" b="1" dirty="0" smtClean="0"/>
              <a:t>قبل نمونه برداری مصرف دارو وقطره چشمی مجاز نیست.</a:t>
            </a:r>
          </a:p>
          <a:p>
            <a:r>
              <a:rPr lang="fa-IR" b="1" dirty="0" smtClean="0"/>
              <a:t>با سواپ به ندرت میتوان نمونه مناسبی از بافت ملتحمه چشم برداشت،مگر اینکه چرک قابل مشاهده باشد.</a:t>
            </a:r>
          </a:p>
          <a:p>
            <a:r>
              <a:rPr lang="fa-IR" b="1" dirty="0" smtClean="0"/>
              <a:t>ترشحات قرنیه و ملتحمه باید از نظر چپ یا راست بودن برچسب گذاری شود.</a:t>
            </a:r>
          </a:p>
          <a:p>
            <a:r>
              <a:rPr lang="fa-IR" b="1" dirty="0" smtClean="0"/>
              <a:t>دو سواپ یکی برای تهیه لام و یکی برای محیط انتقالی گرفته میشود.</a:t>
            </a:r>
          </a:p>
          <a:p>
            <a:r>
              <a:rPr lang="fa-IR" b="1" dirty="0" smtClean="0"/>
              <a:t>فلور طبیعی شامل </a:t>
            </a:r>
            <a:r>
              <a:rPr lang="fa-IR" b="1" dirty="0" smtClean="0"/>
              <a:t>استافیلوکک ، </a:t>
            </a:r>
            <a:r>
              <a:rPr lang="fa-IR" b="1" dirty="0" smtClean="0"/>
              <a:t>باسیل های دیفتروئید،استرپتوکک ویریدنس و نایسریاهای غیر بیماریزا</a:t>
            </a:r>
          </a:p>
          <a:p>
            <a:r>
              <a:rPr lang="fa-IR" b="1" dirty="0" smtClean="0"/>
              <a:t>گونوکک ،استاف آرئوس ،استرپتوکک پنومونیه،هموفیلوس انفلوانزا، هموفیلوس ایجیپتوس،کلامدیا تراکوماتیس و غیره بیماریزا ومهم هستند.</a:t>
            </a:r>
            <a:endParaRPr lang="fa-IR" b="1"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357188"/>
            <a:ext cx="8229600" cy="1139825"/>
          </a:xfrm>
        </p:spPr>
        <p:txBody>
          <a:bodyPr>
            <a:normAutofit fontScale="90000"/>
          </a:bodyPr>
          <a:lstStyle/>
          <a:p>
            <a:pPr algn="ctr">
              <a:defRPr/>
            </a:pPr>
            <a:r>
              <a:rPr lang="fa-IR" sz="3600" b="1" dirty="0" smtClean="0">
                <a:solidFill>
                  <a:srgbClr val="002060"/>
                </a:solidFill>
                <a:cs typeface="B Titr" panose="00000700000000000000" pitchFamily="2" charset="-78"/>
              </a:rPr>
              <a:t>کشت مدفوع</a:t>
            </a:r>
            <a:r>
              <a:rPr lang="en-US" sz="3600" dirty="0" smtClean="0">
                <a:solidFill>
                  <a:srgbClr val="002060"/>
                </a:solidFill>
              </a:rPr>
              <a:t/>
            </a:r>
            <a:br>
              <a:rPr lang="en-US" sz="3600" dirty="0" smtClean="0">
                <a:solidFill>
                  <a:srgbClr val="002060"/>
                </a:solidFill>
              </a:rPr>
            </a:br>
            <a:endParaRPr lang="fa-IR" sz="3600" dirty="0">
              <a:solidFill>
                <a:srgbClr val="002060"/>
              </a:solidFill>
            </a:endParaRPr>
          </a:p>
        </p:txBody>
      </p:sp>
      <p:sp>
        <p:nvSpPr>
          <p:cNvPr id="3" name="Content Placeholder 2"/>
          <p:cNvSpPr>
            <a:spLocks noGrp="1"/>
          </p:cNvSpPr>
          <p:nvPr>
            <p:ph idx="1"/>
          </p:nvPr>
        </p:nvSpPr>
        <p:spPr>
          <a:xfrm>
            <a:off x="214313" y="1214422"/>
            <a:ext cx="8715405" cy="5072098"/>
          </a:xfrm>
        </p:spPr>
        <p:txBody>
          <a:bodyPr>
            <a:normAutofit/>
          </a:bodyPr>
          <a:lstStyle/>
          <a:p>
            <a:pPr algn="just" rtl="1">
              <a:defRPr/>
            </a:pPr>
            <a:r>
              <a:rPr lang="fa-IR" sz="2800" b="1" dirty="0" smtClean="0">
                <a:latin typeface="Times New Roman" pitchFamily="18" charset="0"/>
                <a:cs typeface="Times New Roman" pitchFamily="18" charset="0"/>
              </a:rPr>
              <a:t>بيمار نبايد از 15 روز قبل از نمونه گیری آنتي بيوتيک(نظير تتراسايکلين و سولفاناميد)، داروهاي ضد تک­تاخته ،بيسموت، سولفات باريم،ترکيبات کائولين،روغن کرچک، هيدروکسيد منيزيم يا هرگونه داروي ملين مصرف </a:t>
            </a:r>
            <a:r>
              <a:rPr lang="fa-IR" sz="2800" b="1" dirty="0" smtClean="0">
                <a:latin typeface="Times New Roman" pitchFamily="18" charset="0"/>
                <a:cs typeface="Times New Roman" pitchFamily="18" charset="0"/>
              </a:rPr>
              <a:t>کرده باشد.</a:t>
            </a:r>
            <a:endParaRPr lang="fa-IR" sz="2800" b="1" dirty="0" smtClean="0">
              <a:latin typeface="Times New Roman" pitchFamily="18" charset="0"/>
              <a:cs typeface="Times New Roman" pitchFamily="18" charset="0"/>
            </a:endParaRPr>
          </a:p>
          <a:p>
            <a:pPr algn="r">
              <a:buFont typeface="Wingdings" pitchFamily="2" charset="2"/>
              <a:buNone/>
              <a:defRPr/>
            </a:pPr>
            <a:r>
              <a:rPr lang="fa-IR" sz="2800" b="1" dirty="0" smtClean="0">
                <a:solidFill>
                  <a:srgbClr val="0070C0"/>
                </a:solidFill>
                <a:latin typeface="Times New Roman" pitchFamily="18" charset="0"/>
                <a:cs typeface="Times New Roman" pitchFamily="18" charset="0"/>
              </a:rPr>
              <a:t>نکته:نمونه گيری در بيمارانی که بيش از سه روز بستری شده اند توصيه نمی شود.</a:t>
            </a:r>
            <a:r>
              <a:rPr lang="fa-IR" sz="2800" b="1" dirty="0" smtClean="0">
                <a:solidFill>
                  <a:srgbClr val="0070C0"/>
                </a:solidFill>
              </a:rPr>
              <a:t> </a:t>
            </a:r>
          </a:p>
          <a:p>
            <a:pPr>
              <a:buNone/>
              <a:defRPr/>
            </a:pPr>
            <a:r>
              <a:rPr lang="fa-IR" sz="2800" b="1" dirty="0" smtClean="0">
                <a:latin typeface="Times New Roman" pitchFamily="18" charset="0"/>
                <a:cs typeface="Times New Roman" pitchFamily="18" charset="0"/>
              </a:rPr>
              <a:t>در صورت مشکوک بودن به عوامل باکتریایی سه نمونه در فاصله سه روز ویا یک روز در میان انجام شود.</a:t>
            </a:r>
          </a:p>
          <a:p>
            <a:pPr>
              <a:buNone/>
              <a:defRPr/>
            </a:pPr>
            <a:r>
              <a:rPr lang="fa-IR" sz="2800" b="1" dirty="0" smtClean="0"/>
              <a:t> *اگر قرار است روی نمونه آزمایش کشت میکروبی انجام شود،نباید به نمونه مدفوع مواد نگه دارنده اضافه کرد.</a:t>
            </a:r>
          </a:p>
          <a:p>
            <a:pPr>
              <a:buNone/>
              <a:defRPr/>
            </a:pPr>
            <a:endParaRPr lang="fa-IR" sz="2800" b="1" dirty="0" smtClean="0">
              <a:latin typeface="Times New Roman" pitchFamily="18" charset="0"/>
              <a:cs typeface="Times New Roman" pitchFamily="18" charset="0"/>
            </a:endParaRPr>
          </a:p>
          <a:p>
            <a:pPr>
              <a:buNone/>
              <a:defRPr/>
            </a:pPr>
            <a:endParaRPr lang="fa-IR" sz="2800" b="1" dirty="0" smtClean="0">
              <a:latin typeface="Times New Roman" pitchFamily="18" charset="0"/>
              <a:cs typeface="Times New Roman" pitchFamily="18" charset="0"/>
            </a:endParaRPr>
          </a:p>
          <a:p>
            <a:pPr>
              <a:buNone/>
              <a:defRPr/>
            </a:pPr>
            <a:endParaRPr lang="en-US" sz="2800" b="1" dirty="0" smtClean="0">
              <a:latin typeface="Times New Roman" pitchFamily="18" charset="0"/>
              <a:cs typeface="Times New Roman" pitchFamily="18" charset="0"/>
            </a:endParaRPr>
          </a:p>
          <a:p>
            <a:pPr algn="r">
              <a:buFont typeface="Wingdings" pitchFamily="2" charset="2"/>
              <a:buNone/>
              <a:defRPr/>
            </a:pPr>
            <a:endParaRPr lang="en-US" sz="28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428604"/>
            <a:ext cx="8229600" cy="796086"/>
          </a:xfrm>
        </p:spPr>
        <p:txBody>
          <a:bodyPr>
            <a:normAutofit/>
          </a:bodyPr>
          <a:lstStyle/>
          <a:p>
            <a:pPr algn="ctr"/>
            <a:r>
              <a:rPr lang="fa-IR" sz="4400" b="1" dirty="0" smtClean="0">
                <a:solidFill>
                  <a:schemeClr val="tx1"/>
                </a:solidFill>
                <a:cs typeface="B Titr" panose="00000700000000000000" pitchFamily="2" charset="-78"/>
              </a:rPr>
              <a:t>مدفوع</a:t>
            </a:r>
            <a:endParaRPr lang="fa-IR" sz="4400" dirty="0"/>
          </a:p>
        </p:txBody>
      </p:sp>
      <p:sp>
        <p:nvSpPr>
          <p:cNvPr id="3" name="Content Placeholder 2"/>
          <p:cNvSpPr>
            <a:spLocks noGrp="1"/>
          </p:cNvSpPr>
          <p:nvPr>
            <p:ph idx="1"/>
          </p:nvPr>
        </p:nvSpPr>
        <p:spPr>
          <a:xfrm>
            <a:off x="285720" y="1500174"/>
            <a:ext cx="8501122" cy="4824426"/>
          </a:xfrm>
        </p:spPr>
        <p:txBody>
          <a:bodyPr/>
          <a:lstStyle/>
          <a:p>
            <a:endParaRPr lang="fa-IR" sz="2400" b="1" dirty="0" smtClean="0">
              <a:solidFill>
                <a:srgbClr val="FF0000"/>
              </a:solidFill>
              <a:latin typeface="Times New Roman" pitchFamily="18" charset="0"/>
              <a:cs typeface="Times New Roman" pitchFamily="18" charset="0"/>
            </a:endParaRPr>
          </a:p>
          <a:p>
            <a:r>
              <a:rPr lang="fa-IR" sz="2400" b="1" dirty="0" smtClean="0">
                <a:solidFill>
                  <a:srgbClr val="FF0000"/>
                </a:solidFill>
                <a:latin typeface="Times New Roman" pitchFamily="18" charset="0"/>
                <a:cs typeface="Times New Roman" pitchFamily="18" charset="0"/>
              </a:rPr>
              <a:t>*</a:t>
            </a:r>
            <a:r>
              <a:rPr lang="fa-IR" sz="2800" b="1" dirty="0" smtClean="0">
                <a:solidFill>
                  <a:srgbClr val="FF0000"/>
                </a:solidFill>
                <a:latin typeface="Times New Roman" pitchFamily="18" charset="0"/>
                <a:cs typeface="Times New Roman" pitchFamily="18" charset="0"/>
              </a:rPr>
              <a:t>نکته مهم : در یک روز نباید بیش از یک نوبت نمونه از بیمار گرفته شود.</a:t>
            </a:r>
            <a:endParaRPr lang="fa-IR" sz="2800" b="1" dirty="0" smtClean="0">
              <a:solidFill>
                <a:srgbClr val="FF0000"/>
              </a:solidFill>
            </a:endParaRPr>
          </a:p>
          <a:p>
            <a:r>
              <a:rPr lang="fa-IR" sz="2800" b="1" dirty="0" smtClean="0"/>
              <a:t>حداقل </a:t>
            </a:r>
            <a:r>
              <a:rPr lang="fa-IR" sz="2800" b="1" dirty="0" smtClean="0"/>
              <a:t>نمونه 5 گرم و در مدفوع آبکی 5 میلی لیتر است.</a:t>
            </a:r>
          </a:p>
          <a:p>
            <a:r>
              <a:rPr lang="fa-IR" sz="2800" b="1" dirty="0" smtClean="0"/>
              <a:t>سوآپ مدفوع: در موارد اسهال ناشی از باکتریهای مهاجم مانند شیگلا، ساییدن سواپ به مخاط انتهایی روده خیلی مهم است و باید این سواپ سریعا به محیط انتقالی کری بلر انتقال داده شود.</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63" y="357188"/>
            <a:ext cx="8229600" cy="1071562"/>
          </a:xfrm>
        </p:spPr>
        <p:txBody>
          <a:bodyPr>
            <a:normAutofit fontScale="90000"/>
          </a:bodyPr>
          <a:lstStyle/>
          <a:p>
            <a:pPr algn="ctr">
              <a:defRPr/>
            </a:pPr>
            <a:r>
              <a:rPr lang="fa-IR" sz="3600" b="1" dirty="0" smtClean="0">
                <a:solidFill>
                  <a:srgbClr val="FF0000"/>
                </a:solidFill>
                <a:cs typeface="B Titr" panose="00000700000000000000" pitchFamily="2" charset="-78"/>
              </a:rPr>
              <a:t/>
            </a:r>
            <a:br>
              <a:rPr lang="fa-IR" sz="3600" b="1" dirty="0" smtClean="0">
                <a:solidFill>
                  <a:srgbClr val="FF0000"/>
                </a:solidFill>
                <a:cs typeface="B Titr" panose="00000700000000000000" pitchFamily="2" charset="-78"/>
              </a:rPr>
            </a:br>
            <a:r>
              <a:rPr lang="fa-IR" sz="3200" b="1" dirty="0" smtClean="0">
                <a:solidFill>
                  <a:srgbClr val="FF0000"/>
                </a:solidFill>
                <a:cs typeface="B Titr" panose="00000700000000000000" pitchFamily="2" charset="-78"/>
              </a:rPr>
              <a:t>مايع مغزي نخاعي </a:t>
            </a:r>
            <a:br>
              <a:rPr lang="fa-IR" sz="3200" b="1" dirty="0" smtClean="0">
                <a:solidFill>
                  <a:srgbClr val="FF0000"/>
                </a:solidFill>
                <a:cs typeface="B Titr" panose="00000700000000000000" pitchFamily="2" charset="-78"/>
              </a:rPr>
            </a:br>
            <a:r>
              <a:rPr lang="en-US" sz="3200" b="1" dirty="0" smtClean="0">
                <a:solidFill>
                  <a:srgbClr val="FF0000"/>
                </a:solidFill>
                <a:cs typeface="B Titr" panose="00000700000000000000" pitchFamily="2" charset="-78"/>
              </a:rPr>
              <a:t>(</a:t>
            </a:r>
            <a:r>
              <a:rPr lang="en-US" sz="3200" b="1" dirty="0" err="1" smtClean="0">
                <a:solidFill>
                  <a:srgbClr val="FF0000"/>
                </a:solidFill>
                <a:cs typeface="B Titr" panose="00000700000000000000" pitchFamily="2" charset="-78"/>
              </a:rPr>
              <a:t>Cerebro</a:t>
            </a:r>
            <a:r>
              <a:rPr lang="en-US" sz="3200" b="1" dirty="0" smtClean="0">
                <a:solidFill>
                  <a:srgbClr val="FF0000"/>
                </a:solidFill>
                <a:cs typeface="B Titr" panose="00000700000000000000" pitchFamily="2" charset="-78"/>
              </a:rPr>
              <a:t>-Spinal </a:t>
            </a:r>
            <a:r>
              <a:rPr lang="en-US" sz="3200" b="1" dirty="0" smtClean="0">
                <a:solidFill>
                  <a:srgbClr val="FF0000"/>
                </a:solidFill>
              </a:rPr>
              <a:t>Fluid =CSF)</a:t>
            </a:r>
            <a:endParaRPr lang="fa-IR" sz="3200" dirty="0">
              <a:solidFill>
                <a:srgbClr val="FF0000"/>
              </a:solidFill>
            </a:endParaRPr>
          </a:p>
        </p:txBody>
      </p:sp>
      <p:sp>
        <p:nvSpPr>
          <p:cNvPr id="3" name="Content Placeholder 2"/>
          <p:cNvSpPr>
            <a:spLocks noGrp="1"/>
          </p:cNvSpPr>
          <p:nvPr>
            <p:ph idx="1"/>
          </p:nvPr>
        </p:nvSpPr>
        <p:spPr>
          <a:xfrm>
            <a:off x="357158" y="1643050"/>
            <a:ext cx="8358246" cy="4483113"/>
          </a:xfrm>
        </p:spPr>
        <p:txBody>
          <a:bodyPr>
            <a:normAutofit lnSpcReduction="10000"/>
          </a:bodyPr>
          <a:lstStyle/>
          <a:p>
            <a:pPr algn="just" rtl="1">
              <a:defRPr/>
            </a:pPr>
            <a:r>
              <a:rPr lang="fa-IR" sz="2800" b="1" dirty="0" smtClean="0">
                <a:latin typeface="Times New Roman" pitchFamily="18" charset="0"/>
                <a:cs typeface="Times New Roman" pitchFamily="18" charset="0"/>
              </a:rPr>
              <a:t>توسط پزشگ گرفته میشود و کمتر از یکساعت باید ارسال گردد و در یخچال نباید قرار گیرد.</a:t>
            </a:r>
          </a:p>
          <a:p>
            <a:pPr algn="just" rtl="1">
              <a:defRPr/>
            </a:pPr>
            <a:r>
              <a:rPr lang="fa-IR" sz="2800" b="1" dirty="0" smtClean="0">
                <a:latin typeface="Times New Roman" pitchFamily="18" charset="0"/>
                <a:cs typeface="Times New Roman" pitchFamily="18" charset="0"/>
              </a:rPr>
              <a:t>معمولا مايع جهت آزمون هاي شيميايي، ميکربيولوژيک و آناليز سلولي در 3 تا 4 لوله جمع آوری می شود.</a:t>
            </a:r>
            <a:endParaRPr lang="en-US" sz="2800" b="1" dirty="0" smtClean="0">
              <a:latin typeface="Times New Roman" pitchFamily="18" charset="0"/>
              <a:cs typeface="Times New Roman" pitchFamily="18" charset="0"/>
            </a:endParaRPr>
          </a:p>
          <a:p>
            <a:pPr algn="just" rtl="1">
              <a:defRPr/>
            </a:pPr>
            <a:r>
              <a:rPr lang="fa-IR" sz="2800" b="1" dirty="0" smtClean="0">
                <a:latin typeface="Times New Roman" pitchFamily="18" charset="0"/>
                <a:cs typeface="Times New Roman" pitchFamily="18" charset="0"/>
              </a:rPr>
              <a:t>جهت آزمون هاي باکتري شناسي نمونه بايد در لوله درپوش دار و استريل جمع آوري گردد. لوله ها بر اساس ترتيب جمع آوري برچسب گذاري مي شوند </a:t>
            </a:r>
            <a:r>
              <a:rPr lang="fa-IR" sz="2800" b="1" dirty="0" smtClean="0">
                <a:latin typeface="Times New Roman" pitchFamily="18" charset="0"/>
                <a:cs typeface="Times New Roman" pitchFamily="18" charset="0"/>
              </a:rPr>
              <a:t>.</a:t>
            </a:r>
          </a:p>
          <a:p>
            <a:pPr algn="just" rtl="1">
              <a:defRPr/>
            </a:pPr>
            <a:r>
              <a:rPr lang="fa-IR" sz="2800" b="1" dirty="0" smtClean="0">
                <a:latin typeface="Times New Roman" pitchFamily="18" charset="0"/>
                <a:cs typeface="Times New Roman" pitchFamily="18" charset="0"/>
              </a:rPr>
              <a:t>لوله </a:t>
            </a:r>
            <a:r>
              <a:rPr lang="fa-IR" sz="2800" b="1" dirty="0" smtClean="0">
                <a:latin typeface="Times New Roman" pitchFamily="18" charset="0"/>
                <a:cs typeface="Times New Roman" pitchFamily="18" charset="0"/>
              </a:rPr>
              <a:t>شماره 1 جهت آزمايش هاي بيوشيميايي، لوله شماره 2 جهت آزمايش هاي ميکروبشناسي، لوله شماره 3 جهت بررسي </a:t>
            </a:r>
            <a:r>
              <a:rPr lang="fa-IR" sz="2800" b="1" dirty="0" smtClean="0">
                <a:latin typeface="Times New Roman" pitchFamily="18" charset="0"/>
                <a:cs typeface="Times New Roman" pitchFamily="18" charset="0"/>
              </a:rPr>
              <a:t>سلولي</a:t>
            </a:r>
            <a:endParaRPr lang="fa-IR" sz="2800" b="1" dirty="0" smtClean="0">
              <a:latin typeface="Times New Roman" pitchFamily="18" charset="0"/>
              <a:cs typeface="Times New Roman" pitchFamily="18" charset="0"/>
            </a:endParaRPr>
          </a:p>
          <a:p>
            <a:pPr algn="just" rtl="1">
              <a:defRPr/>
            </a:pPr>
            <a:r>
              <a:rPr lang="fa-IR" sz="2800" b="1" dirty="0" smtClean="0">
                <a:latin typeface="Times New Roman" pitchFamily="18" charset="0"/>
                <a:cs typeface="Times New Roman" pitchFamily="18" charset="0"/>
              </a:rPr>
              <a:t>*حداقل نمونه 1سی سی</a:t>
            </a:r>
            <a:endParaRPr lang="en-US"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85728"/>
            <a:ext cx="8229600" cy="938962"/>
          </a:xfrm>
        </p:spPr>
        <p:txBody>
          <a:bodyPr>
            <a:normAutofit/>
          </a:bodyPr>
          <a:lstStyle/>
          <a:p>
            <a:pPr algn="ctr">
              <a:defRPr/>
            </a:pPr>
            <a:r>
              <a:rPr lang="fa-IR" sz="4400" b="1" dirty="0" smtClean="0">
                <a:solidFill>
                  <a:srgbClr val="FF0000"/>
                </a:solidFill>
                <a:latin typeface="Times New Roman" pitchFamily="18" charset="0"/>
                <a:cs typeface="Times New Roman" pitchFamily="18" charset="0"/>
              </a:rPr>
              <a:t>نگهداری مایع </a:t>
            </a:r>
            <a:r>
              <a:rPr lang="en-US" sz="4400" b="1" dirty="0" smtClean="0">
                <a:solidFill>
                  <a:srgbClr val="FF0000"/>
                </a:solidFill>
                <a:latin typeface="Times New Roman" pitchFamily="18" charset="0"/>
                <a:cs typeface="Times New Roman" pitchFamily="18" charset="0"/>
              </a:rPr>
              <a:t>CSF</a:t>
            </a:r>
            <a:endParaRPr lang="fa-IR" sz="44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285720" y="1571612"/>
            <a:ext cx="8572560" cy="4752988"/>
          </a:xfrm>
        </p:spPr>
        <p:txBody>
          <a:bodyPr/>
          <a:lstStyle/>
          <a:p>
            <a:pPr algn="r" rtl="1">
              <a:defRPr/>
            </a:pPr>
            <a:r>
              <a:rPr lang="fa-IR" b="1" dirty="0" smtClean="0">
                <a:latin typeface="Times New Roman" pitchFamily="18" charset="0"/>
                <a:cs typeface="Times New Roman" pitchFamily="18" charset="0"/>
              </a:rPr>
              <a:t>جهت جمع آوري نمونه نيازي به ماده ضد انعقاد نمی باشد زيرا مايع مغزي نخاعي لخته نمي شود مگر اینکه نمونه گیری تروماتیک و همراه صدمه باشد، بـايد در اسرع وقت به آزمايشگاه ارسال گردد.</a:t>
            </a:r>
          </a:p>
          <a:p>
            <a:pPr algn="r" rtl="1">
              <a:defRPr/>
            </a:pPr>
            <a:r>
              <a:rPr lang="fa-IR" b="1" dirty="0" smtClean="0">
                <a:latin typeface="Times New Roman" pitchFamily="18" charset="0"/>
                <a:cs typeface="Times New Roman" pitchFamily="18" charset="0"/>
              </a:rPr>
              <a:t> دژنراسيون سلولي در طي يک ساعت اتفاق مي افتد، لذا حداکثر زمان گردش کاري نبايد بيش از 1 ساعت به طول انجامد. نقل و انتقال نمونه در دماي اتاق صورت مي گيرد. </a:t>
            </a:r>
          </a:p>
          <a:p>
            <a:pPr algn="r" rtl="1">
              <a:defRPr/>
            </a:pPr>
            <a:r>
              <a:rPr lang="fa-IR" b="1" u="sng" dirty="0" smtClean="0">
                <a:solidFill>
                  <a:srgbClr val="7030A0"/>
                </a:solidFill>
                <a:latin typeface="Times New Roman" pitchFamily="18" charset="0"/>
                <a:cs typeface="Times New Roman" pitchFamily="18" charset="0"/>
              </a:rPr>
              <a:t>جهت آزمون هاي باکتریولوژيک نبايد نمونه در يخچال نگه داري شود.</a:t>
            </a:r>
            <a:r>
              <a:rPr lang="fa-IR" b="1" dirty="0" smtClean="0">
                <a:latin typeface="Times New Roman" pitchFamily="18" charset="0"/>
                <a:cs typeface="Times New Roman" pitchFamily="18" charset="0"/>
              </a:rPr>
              <a:t> </a:t>
            </a:r>
            <a:endParaRPr lang="fa-IR" b="1" dirty="0" smtClean="0">
              <a:latin typeface="Times New Roman" pitchFamily="18" charset="0"/>
              <a:cs typeface="Times New Roman" pitchFamily="18" charset="0"/>
            </a:endParaRPr>
          </a:p>
          <a:p>
            <a:pPr algn="r" rtl="1">
              <a:defRPr/>
            </a:pPr>
            <a:r>
              <a:rPr lang="fa-IR" b="1" dirty="0" smtClean="0">
                <a:latin typeface="Times New Roman" pitchFamily="18" charset="0"/>
                <a:cs typeface="Times New Roman" pitchFamily="18" charset="0"/>
              </a:rPr>
              <a:t>از </a:t>
            </a:r>
            <a:r>
              <a:rPr lang="fa-IR" b="1" dirty="0" smtClean="0">
                <a:latin typeface="Times New Roman" pitchFamily="18" charset="0"/>
                <a:cs typeface="Times New Roman" pitchFamily="18" charset="0"/>
              </a:rPr>
              <a:t>قرار دادن نمونه در معرض نور خورشيد و گرما بايد خودداري نمود.</a:t>
            </a:r>
          </a:p>
          <a:p>
            <a:pPr algn="r" rtl="1">
              <a:defRPr/>
            </a:pPr>
            <a:r>
              <a:rPr lang="fa-IR" b="1" dirty="0" smtClean="0">
                <a:latin typeface="Times New Roman" pitchFamily="18" charset="0"/>
                <a:cs typeface="Times New Roman" pitchFamily="18" charset="0"/>
              </a:rPr>
              <a:t>در صورت نیاز به حمل نمونه تا مسافت دور ،استفاده از یخدان ضروری است.</a:t>
            </a:r>
            <a:endParaRPr lang="en-US" b="1" dirty="0" smtClean="0">
              <a:latin typeface="Times New Roman" pitchFamily="18" charset="0"/>
              <a:cs typeface="Times New Roman" pitchFamily="18" charset="0"/>
            </a:endParaRPr>
          </a:p>
          <a:p>
            <a:pPr algn="r">
              <a:defRPr/>
            </a:pPr>
            <a:endParaRPr lang="fa-I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428604"/>
            <a:ext cx="8229600" cy="785818"/>
          </a:xfrm>
        </p:spPr>
        <p:txBody>
          <a:bodyPr>
            <a:normAutofit fontScale="90000"/>
          </a:bodyPr>
          <a:lstStyle/>
          <a:p>
            <a:pPr algn="ctr"/>
            <a:r>
              <a:rPr lang="fa-IR" b="1" dirty="0" smtClean="0">
                <a:solidFill>
                  <a:srgbClr val="002060"/>
                </a:solidFill>
              </a:rPr>
              <a:t>نمونه زخم ،آبسه</a:t>
            </a:r>
            <a:endParaRPr lang="fa-IR" b="1" dirty="0">
              <a:solidFill>
                <a:srgbClr val="002060"/>
              </a:solidFill>
            </a:endParaRPr>
          </a:p>
        </p:txBody>
      </p:sp>
      <p:sp>
        <p:nvSpPr>
          <p:cNvPr id="3" name="Content Placeholder 2"/>
          <p:cNvSpPr>
            <a:spLocks noGrp="1"/>
          </p:cNvSpPr>
          <p:nvPr>
            <p:ph idx="1"/>
          </p:nvPr>
        </p:nvSpPr>
        <p:spPr>
          <a:xfrm>
            <a:off x="285720" y="1357298"/>
            <a:ext cx="8572560" cy="5214974"/>
          </a:xfrm>
        </p:spPr>
        <p:txBody>
          <a:bodyPr>
            <a:normAutofit fontScale="92500" lnSpcReduction="10000"/>
          </a:bodyPr>
          <a:lstStyle/>
          <a:p>
            <a:r>
              <a:rPr lang="fa-IR" b="1" dirty="0" smtClean="0"/>
              <a:t>اگر ترشحات چرکی با فشار زخم خارج شود باید از ترشحات داخلی نمونه گرفت و قبل آن محل را با الکل 70% تمیز کرد.</a:t>
            </a:r>
          </a:p>
          <a:p>
            <a:r>
              <a:rPr lang="fa-IR" b="1" dirty="0" smtClean="0"/>
              <a:t>اگر زخم خشک باشد نمونه گیری با سواپ توصیه نمیشود و باید با یک سرنگ استریل از قسمت های عمیق زخم آسپیراسیون انجام گردد.</a:t>
            </a:r>
          </a:p>
          <a:p>
            <a:r>
              <a:rPr lang="fa-IR" b="1" dirty="0" smtClean="0">
                <a:solidFill>
                  <a:srgbClr val="FF0000"/>
                </a:solidFill>
              </a:rPr>
              <a:t>*آسپیراسیون فقط توسط پزشک انجام میشود.</a:t>
            </a:r>
          </a:p>
          <a:p>
            <a:r>
              <a:rPr lang="fa-IR" b="1" dirty="0" smtClean="0"/>
              <a:t>بهتر است چرک به اندازه کافی برداشته شود و بهترین وسیله برای جمع آوری چرک استفاده از سوزن وسرنک است و سوآپ آغشته به چرک سطحی نمونه مناسبی برای آزمایشگاه نیست و باید توسط فرد متخصص گرفته شود.</a:t>
            </a:r>
          </a:p>
          <a:p>
            <a:r>
              <a:rPr lang="fa-IR" b="1" dirty="0" smtClean="0"/>
              <a:t>2 سواپ برای تهیه لام ومحیط ترانسپورت</a:t>
            </a:r>
          </a:p>
          <a:p>
            <a:r>
              <a:rPr lang="fa-IR" b="1" dirty="0" smtClean="0"/>
              <a:t>در این زخم ها فلور طبیعی نداریم.</a:t>
            </a:r>
          </a:p>
          <a:p>
            <a:r>
              <a:rPr lang="fa-IR" b="1" dirty="0" smtClean="0"/>
              <a:t>استاف آرئوس، اشریشیا کلی ،گونه هایی از پروتئوس،سودوموناس آئروژینوزا ،کلوستریدیوم پرفرینژز و سایرکلستریدیوم،باکتروئیدس ها،مایکوباکتریوم توبرکولوز،اکتینومیسس اسرائیلی مهم هستند.</a:t>
            </a:r>
          </a:p>
          <a:p>
            <a:endParaRPr lang="fa-I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143000"/>
          </a:xfrm>
        </p:spPr>
        <p:txBody>
          <a:bodyPr/>
          <a:lstStyle/>
          <a:p>
            <a:pPr algn="ctr"/>
            <a:r>
              <a:rPr lang="fa-IR" b="1" dirty="0" smtClean="0">
                <a:solidFill>
                  <a:schemeClr val="accent5">
                    <a:lumMod val="50000"/>
                  </a:schemeClr>
                </a:solidFill>
              </a:rPr>
              <a:t>نمونه گوش</a:t>
            </a:r>
            <a:endParaRPr lang="fa-IR" b="1" dirty="0">
              <a:solidFill>
                <a:schemeClr val="accent5">
                  <a:lumMod val="50000"/>
                </a:schemeClr>
              </a:solidFill>
            </a:endParaRPr>
          </a:p>
        </p:txBody>
      </p:sp>
      <p:sp>
        <p:nvSpPr>
          <p:cNvPr id="3" name="Content Placeholder 2"/>
          <p:cNvSpPr>
            <a:spLocks noGrp="1"/>
          </p:cNvSpPr>
          <p:nvPr>
            <p:ph idx="1"/>
          </p:nvPr>
        </p:nvSpPr>
        <p:spPr>
          <a:xfrm>
            <a:off x="285720" y="1714488"/>
            <a:ext cx="8501122" cy="4610112"/>
          </a:xfrm>
        </p:spPr>
        <p:txBody>
          <a:bodyPr/>
          <a:lstStyle/>
          <a:p>
            <a:r>
              <a:rPr lang="fa-IR" b="1" dirty="0" smtClean="0"/>
              <a:t>برای بررسی عفونت های خارجی است.</a:t>
            </a:r>
          </a:p>
          <a:p>
            <a:r>
              <a:rPr lang="fa-IR" b="1" dirty="0" smtClean="0"/>
              <a:t>برای جمع آوری چرک از گوش خارجی باید از مکان متورم مجرای گوش یا از گوش میانی که چرک از آن خارج شده ، با دقت با سوآپ استریل برداشت کرد.</a:t>
            </a:r>
          </a:p>
          <a:p>
            <a:r>
              <a:rPr lang="fa-IR" b="1" dirty="0" smtClean="0"/>
              <a:t>گوش خارجی معمولا شامل میکروارگانیسم هایی است که روی پوست قرار دارد اما گوش میانی فاقد میکروارگانیزم است.</a:t>
            </a:r>
          </a:p>
          <a:p>
            <a:r>
              <a:rPr lang="fa-IR" b="1" dirty="0" smtClean="0"/>
              <a:t>استاف آرئوس ،استرپتوکوک پایوژنز ،سودوموناس ائروژینوزا ، استرپتوکوک پنومونیه و هموفیلوس آنفلوانزا در گوش میتوانند عامل عفونت باشند.</a:t>
            </a:r>
          </a:p>
          <a:p>
            <a:endParaRPr lang="fa-I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143000"/>
          </a:xfrm>
        </p:spPr>
        <p:txBody>
          <a:bodyPr/>
          <a:lstStyle/>
          <a:p>
            <a:pPr algn="ctr"/>
            <a:r>
              <a:rPr lang="fa-IR" b="1" dirty="0" smtClean="0">
                <a:solidFill>
                  <a:schemeClr val="accent5">
                    <a:lumMod val="50000"/>
                  </a:schemeClr>
                </a:solidFill>
              </a:rPr>
              <a:t>پوست</a:t>
            </a:r>
            <a:endParaRPr lang="fa-IR" b="1" dirty="0">
              <a:solidFill>
                <a:schemeClr val="accent5">
                  <a:lumMod val="50000"/>
                </a:schemeClr>
              </a:solidFill>
            </a:endParaRPr>
          </a:p>
        </p:txBody>
      </p:sp>
      <p:sp>
        <p:nvSpPr>
          <p:cNvPr id="3" name="Content Placeholder 2"/>
          <p:cNvSpPr>
            <a:spLocks noGrp="1"/>
          </p:cNvSpPr>
          <p:nvPr>
            <p:ph idx="1"/>
          </p:nvPr>
        </p:nvSpPr>
        <p:spPr>
          <a:xfrm>
            <a:off x="457200" y="1643050"/>
            <a:ext cx="8229600" cy="4681550"/>
          </a:xfrm>
        </p:spPr>
        <p:txBody>
          <a:bodyPr/>
          <a:lstStyle/>
          <a:p>
            <a:r>
              <a:rPr lang="fa-IR" b="1" dirty="0" smtClean="0"/>
              <a:t>پوست:برای برداشتن نمونه از ضایعات پوستی که دارای ترشحات است باید ازسواپ استریل در سرم فیزیولوژی یا محیط کشت مایع،استفاده کرد.</a:t>
            </a:r>
          </a:p>
          <a:p>
            <a:r>
              <a:rPr lang="fa-IR" b="1" dirty="0" smtClean="0"/>
              <a:t>در نتیجه کشت باید باکتریهای فلور پوست را در نظر داشت که شامل استافیلوکک اپیدرمیس، باسیل های دیفتروئید و بسیاری باکتریهای دیگر است.</a:t>
            </a:r>
          </a:p>
          <a:p>
            <a:r>
              <a:rPr lang="fa-IR" b="1" dirty="0" smtClean="0"/>
              <a:t>باکتریهای بیماریزا پوست:</a:t>
            </a:r>
          </a:p>
          <a:p>
            <a:r>
              <a:rPr lang="fa-IR" b="1" dirty="0" smtClean="0"/>
              <a:t>در پوست استاف آرئوس،استرپتوکک پایوژنز، اشریشیا کلی ،گونه هایی از پروتئوس،سودوموناس آئروژینوزا ،آنتروکک و باسیلوس آنتراسیس مهم هستند.</a:t>
            </a:r>
            <a:endParaRPr lang="fa-IR" b="1"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500042"/>
            <a:ext cx="8229600" cy="1143000"/>
          </a:xfrm>
        </p:spPr>
        <p:txBody>
          <a:bodyPr/>
          <a:lstStyle/>
          <a:p>
            <a:pPr algn="ctr"/>
            <a:r>
              <a:rPr lang="fa-IR" b="1" dirty="0" smtClean="0">
                <a:solidFill>
                  <a:srgbClr val="0070C0"/>
                </a:solidFill>
              </a:rPr>
              <a:t>سوآپ ترشحات واژینال</a:t>
            </a:r>
            <a:endParaRPr lang="fa-IR" b="1" dirty="0">
              <a:solidFill>
                <a:srgbClr val="0070C0"/>
              </a:solidFill>
            </a:endParaRPr>
          </a:p>
        </p:txBody>
      </p:sp>
      <p:sp>
        <p:nvSpPr>
          <p:cNvPr id="3" name="Content Placeholder 2"/>
          <p:cNvSpPr>
            <a:spLocks noGrp="1"/>
          </p:cNvSpPr>
          <p:nvPr>
            <p:ph idx="1"/>
          </p:nvPr>
        </p:nvSpPr>
        <p:spPr>
          <a:xfrm>
            <a:off x="428596" y="1857364"/>
            <a:ext cx="8258204" cy="4467236"/>
          </a:xfrm>
        </p:spPr>
        <p:txBody>
          <a:bodyPr/>
          <a:lstStyle/>
          <a:p>
            <a:r>
              <a:rPr lang="fa-IR" b="1" dirty="0" smtClean="0"/>
              <a:t>برای سوآب واژینال در افراد مشکوک به سوزاک نمونه باید از گردن رحم یا ترشحات رحم گرفته شود چون گونوکک ها در محیط اسیدی واژن زنده نمی مانند.</a:t>
            </a:r>
          </a:p>
          <a:p>
            <a:r>
              <a:rPr lang="fa-IR" b="1" dirty="0" smtClean="0"/>
              <a:t>برای ادرار چون محیط کشت مناسبی برای رشد باکتریهاست نمونه ادرار باید سریع کشت داده شود.</a:t>
            </a:r>
          </a:p>
          <a:p>
            <a:r>
              <a:rPr lang="fa-IR" b="1" dirty="0" smtClean="0">
                <a:solidFill>
                  <a:srgbClr val="7030A0"/>
                </a:solidFill>
              </a:rPr>
              <a:t>سرعت در رساندن نمونه ها به آزمایشگاه بسیار اهمیت دارد </a:t>
            </a:r>
            <a:r>
              <a:rPr lang="fa-IR" b="1" dirty="0" smtClean="0"/>
              <a:t>و هر گونه تاخیر مخصوصاً در مورد باکتریهای حساس ممکن است نتایج منفی کاذب در پی داشته باشد.</a:t>
            </a:r>
            <a:endParaRPr lang="fa-IR" b="1"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500042"/>
            <a:ext cx="8229600" cy="1143000"/>
          </a:xfrm>
        </p:spPr>
        <p:txBody>
          <a:bodyPr/>
          <a:lstStyle/>
          <a:p>
            <a:pPr algn="ctr"/>
            <a:r>
              <a:rPr lang="fa-IR" b="1" dirty="0" smtClean="0"/>
              <a:t>سوآپ ترشحات مجاری آقایان </a:t>
            </a:r>
            <a:endParaRPr lang="fa-IR" dirty="0"/>
          </a:p>
        </p:txBody>
      </p:sp>
      <p:sp>
        <p:nvSpPr>
          <p:cNvPr id="3" name="Content Placeholder 2"/>
          <p:cNvSpPr>
            <a:spLocks noGrp="1"/>
          </p:cNvSpPr>
          <p:nvPr>
            <p:ph idx="1"/>
          </p:nvPr>
        </p:nvSpPr>
        <p:spPr>
          <a:xfrm>
            <a:off x="285720" y="1785926"/>
            <a:ext cx="8401080" cy="4538674"/>
          </a:xfrm>
        </p:spPr>
        <p:txBody>
          <a:bodyPr/>
          <a:lstStyle/>
          <a:p>
            <a:endParaRPr lang="fa-IR" b="1" dirty="0" smtClean="0"/>
          </a:p>
          <a:p>
            <a:r>
              <a:rPr lang="fa-IR" b="1" dirty="0" smtClean="0"/>
              <a:t>در </a:t>
            </a:r>
            <a:r>
              <a:rPr lang="fa-IR" b="1" dirty="0" smtClean="0"/>
              <a:t>صورت وجود چرک وترشح مشهود با </a:t>
            </a:r>
            <a:r>
              <a:rPr lang="fa-IR" b="1" dirty="0" smtClean="0"/>
              <a:t>سواپ </a:t>
            </a:r>
            <a:r>
              <a:rPr lang="fa-IR" b="1" dirty="0" smtClean="0"/>
              <a:t>از دهانه مجرا برداشته میشود و در غیر </a:t>
            </a:r>
            <a:r>
              <a:rPr lang="fa-IR" b="1" dirty="0" smtClean="0"/>
              <a:t>اینصورت  </a:t>
            </a:r>
            <a:r>
              <a:rPr lang="fa-IR" b="1" dirty="0" smtClean="0"/>
              <a:t>با </a:t>
            </a:r>
            <a:r>
              <a:rPr lang="fa-IR" b="1" dirty="0" smtClean="0"/>
              <a:t>سواپ </a:t>
            </a:r>
            <a:r>
              <a:rPr lang="fa-IR" b="1" dirty="0" smtClean="0"/>
              <a:t>استریل حدود 3 سانتی متر به داخل مجرا وارد شده به آرامی چرخانده و به محیط انتقالی وارد میکنیم و برای لام هم نمونه دیگری گرفته میشود.</a:t>
            </a:r>
          </a:p>
          <a:p>
            <a:r>
              <a:rPr lang="fa-IR" b="1" dirty="0" smtClean="0">
                <a:solidFill>
                  <a:srgbClr val="7030A0"/>
                </a:solidFill>
              </a:rPr>
              <a:t>اگر فرد ادرار کرده حداقل یکساعت بعد نمونه گیری انجام میشود</a:t>
            </a:r>
            <a:r>
              <a:rPr lang="fa-IR" b="1" dirty="0" smtClean="0"/>
              <a:t>.</a:t>
            </a:r>
            <a:endParaRPr lang="fa-IR"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63" y="714375"/>
            <a:ext cx="8229600" cy="989013"/>
          </a:xfrm>
        </p:spPr>
        <p:txBody>
          <a:bodyPr>
            <a:normAutofit fontScale="90000"/>
          </a:bodyPr>
          <a:lstStyle/>
          <a:p>
            <a:pPr algn="ctr">
              <a:defRPr/>
            </a:pPr>
            <a:r>
              <a:rPr lang="fa-IR" sz="4000" b="1" dirty="0" smtClean="0">
                <a:solidFill>
                  <a:srgbClr val="FF0000"/>
                </a:solidFill>
                <a:latin typeface="Times New Roman" pitchFamily="18" charset="0"/>
                <a:cs typeface="Times New Roman" pitchFamily="18" charset="0"/>
              </a:rPr>
              <a:t>مدیریت نمونه در آزمايشگاه های پزشكی</a:t>
            </a:r>
            <a:r>
              <a:rPr lang="en-US" sz="4000" dirty="0" smtClean="0">
                <a:solidFill>
                  <a:srgbClr val="FF0000"/>
                </a:solidFill>
                <a:latin typeface="Times New Roman" pitchFamily="18" charset="0"/>
                <a:cs typeface="Times New Roman" pitchFamily="18" charset="0"/>
              </a:rPr>
              <a:t/>
            </a:r>
            <a:br>
              <a:rPr lang="en-US" sz="4000" dirty="0" smtClean="0">
                <a:solidFill>
                  <a:srgbClr val="FF0000"/>
                </a:solidFill>
                <a:latin typeface="Times New Roman" pitchFamily="18" charset="0"/>
                <a:cs typeface="Times New Roman" pitchFamily="18" charset="0"/>
              </a:rPr>
            </a:br>
            <a:endParaRPr lang="fa-IR" sz="40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28596" y="1643050"/>
            <a:ext cx="8215370" cy="4929222"/>
          </a:xfrm>
        </p:spPr>
        <p:txBody>
          <a:bodyPr/>
          <a:lstStyle/>
          <a:p>
            <a:pPr algn="r" rtl="1">
              <a:buFont typeface="Wingdings" pitchFamily="2" charset="2"/>
              <a:buNone/>
              <a:defRPr/>
            </a:pPr>
            <a:r>
              <a:rPr lang="fa-IR" b="1" dirty="0" smtClean="0">
                <a:solidFill>
                  <a:srgbClr val="FF0066"/>
                </a:solidFill>
                <a:cs typeface="B Mitra" panose="00000400000000000000" pitchFamily="2" charset="-78"/>
              </a:rPr>
              <a:t>نتايج آزمايش ها تحت تاثير متغيرهای گوناگونی است :</a:t>
            </a:r>
          </a:p>
          <a:p>
            <a:pPr algn="r" rtl="1">
              <a:defRPr/>
            </a:pPr>
            <a:r>
              <a:rPr lang="fa-IR" b="1" dirty="0" smtClean="0">
                <a:solidFill>
                  <a:srgbClr val="00B050"/>
                </a:solidFill>
                <a:cs typeface="B Mitra" panose="00000400000000000000" pitchFamily="2" charset="-78"/>
              </a:rPr>
              <a:t>مراحل </a:t>
            </a:r>
            <a:r>
              <a:rPr lang="fa-IR" b="1" dirty="0">
                <a:solidFill>
                  <a:srgbClr val="00B050"/>
                </a:solidFill>
                <a:cs typeface="B Mitra" panose="00000400000000000000" pitchFamily="2" charset="-78"/>
              </a:rPr>
              <a:t>قبل </a:t>
            </a:r>
            <a:r>
              <a:rPr lang="fa-IR" b="1" dirty="0" smtClean="0">
                <a:solidFill>
                  <a:srgbClr val="00B050"/>
                </a:solidFill>
                <a:cs typeface="B Mitra" panose="00000400000000000000" pitchFamily="2" charset="-78"/>
              </a:rPr>
              <a:t>از</a:t>
            </a:r>
            <a:r>
              <a:rPr lang="fa-IR" b="1" dirty="0">
                <a:solidFill>
                  <a:srgbClr val="00B050"/>
                </a:solidFill>
                <a:cs typeface="B Mitra" panose="00000400000000000000" pitchFamily="2" charset="-78"/>
              </a:rPr>
              <a:t> </a:t>
            </a:r>
            <a:r>
              <a:rPr lang="fa-IR" b="1" dirty="0" smtClean="0">
                <a:solidFill>
                  <a:srgbClr val="00B050"/>
                </a:solidFill>
                <a:cs typeface="B Mitra" panose="00000400000000000000" pitchFamily="2" charset="-78"/>
              </a:rPr>
              <a:t>آزمايش </a:t>
            </a:r>
            <a:r>
              <a:rPr lang="en-US" sz="2400" b="1" dirty="0" smtClean="0">
                <a:solidFill>
                  <a:srgbClr val="00B050"/>
                </a:solidFill>
                <a:cs typeface="B Mitra" panose="00000400000000000000" pitchFamily="2" charset="-78"/>
              </a:rPr>
              <a:t>Pre-Examination</a:t>
            </a:r>
            <a:endParaRPr lang="fa-IR" b="1" dirty="0" smtClean="0">
              <a:solidFill>
                <a:srgbClr val="00B050"/>
              </a:solidFill>
              <a:cs typeface="B Mitra" panose="00000400000000000000" pitchFamily="2" charset="-78"/>
            </a:endParaRPr>
          </a:p>
          <a:p>
            <a:pPr algn="r" rtl="1">
              <a:defRPr/>
            </a:pPr>
            <a:r>
              <a:rPr lang="fa-IR" b="1" dirty="0" smtClean="0">
                <a:solidFill>
                  <a:srgbClr val="0070C0"/>
                </a:solidFill>
                <a:cs typeface="B Mitra" panose="00000400000000000000" pitchFamily="2" charset="-78"/>
              </a:rPr>
              <a:t>حین آزمايش </a:t>
            </a:r>
            <a:r>
              <a:rPr lang="en-US" sz="2400" b="1" dirty="0" smtClean="0">
                <a:solidFill>
                  <a:srgbClr val="0070C0"/>
                </a:solidFill>
                <a:cs typeface="B Mitra" panose="00000400000000000000" pitchFamily="2" charset="-78"/>
              </a:rPr>
              <a:t>Examination</a:t>
            </a:r>
            <a:endParaRPr lang="fa-IR" b="1" dirty="0" smtClean="0">
              <a:solidFill>
                <a:srgbClr val="0070C0"/>
              </a:solidFill>
              <a:cs typeface="B Mitra" panose="00000400000000000000" pitchFamily="2" charset="-78"/>
            </a:endParaRPr>
          </a:p>
          <a:p>
            <a:pPr algn="r" rtl="1">
              <a:defRPr/>
            </a:pPr>
            <a:r>
              <a:rPr lang="fa-IR" b="1" dirty="0" smtClean="0">
                <a:solidFill>
                  <a:srgbClr val="7030A0"/>
                </a:solidFill>
                <a:cs typeface="B Mitra" panose="00000400000000000000" pitchFamily="2" charset="-78"/>
              </a:rPr>
              <a:t> </a:t>
            </a:r>
            <a:r>
              <a:rPr lang="fa-IR" b="1" dirty="0">
                <a:solidFill>
                  <a:srgbClr val="7030A0"/>
                </a:solidFill>
                <a:cs typeface="B Mitra" panose="00000400000000000000" pitchFamily="2" charset="-78"/>
              </a:rPr>
              <a:t>پس از آزمايش </a:t>
            </a:r>
            <a:r>
              <a:rPr lang="en-US" sz="2400" b="1" dirty="0" smtClean="0">
                <a:solidFill>
                  <a:srgbClr val="7030A0"/>
                </a:solidFill>
                <a:cs typeface="B Mitra" panose="00000400000000000000" pitchFamily="2" charset="-78"/>
              </a:rPr>
              <a:t>Post-Examination</a:t>
            </a:r>
            <a:endParaRPr lang="fa-IR" b="1" dirty="0" smtClean="0">
              <a:solidFill>
                <a:srgbClr val="7030A0"/>
              </a:solidFill>
              <a:cs typeface="B Mitra" panose="00000400000000000000" pitchFamily="2" charset="-78"/>
            </a:endParaRPr>
          </a:p>
          <a:p>
            <a:pPr marL="0" indent="0" algn="r" rtl="1">
              <a:buFont typeface="Wingdings" pitchFamily="2" charset="2"/>
              <a:buNone/>
              <a:defRPr/>
            </a:pPr>
            <a:r>
              <a:rPr lang="fa-IR" sz="2400" b="1" dirty="0" smtClean="0">
                <a:latin typeface="Times New Roman" pitchFamily="18" charset="0"/>
                <a:cs typeface="Times New Roman" pitchFamily="18" charset="0"/>
              </a:rPr>
              <a:t>*شناسايی این متغیرها واستاندارد نمودن روش های آزمايشگاهی جهت تفسير و    </a:t>
            </a:r>
          </a:p>
          <a:p>
            <a:pPr marL="0" indent="0" algn="r" rtl="1">
              <a:buFont typeface="Wingdings" pitchFamily="2" charset="2"/>
              <a:buNone/>
              <a:defRPr/>
            </a:pPr>
            <a:r>
              <a:rPr lang="fa-IR" sz="2400" b="1" dirty="0" smtClean="0">
                <a:latin typeface="Times New Roman" pitchFamily="18" charset="0"/>
                <a:cs typeface="Times New Roman" pitchFamily="18" charset="0"/>
              </a:rPr>
              <a:t>  استفاده بهينه از داده های آزمايشگاهی ضروری است. </a:t>
            </a:r>
          </a:p>
          <a:p>
            <a:pPr marL="0" indent="0" algn="r" rtl="1">
              <a:buFont typeface="Wingdings" pitchFamily="2" charset="2"/>
              <a:buNone/>
              <a:defRPr/>
            </a:pPr>
            <a:r>
              <a:rPr lang="fa-IR" sz="2400" dirty="0" smtClean="0">
                <a:latin typeface="Times New Roman" pitchFamily="18" charset="0"/>
                <a:cs typeface="Times New Roman" pitchFamily="18" charset="0"/>
              </a:rPr>
              <a:t> </a:t>
            </a:r>
            <a:endParaRPr lang="fa-I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500042"/>
            <a:ext cx="8229600" cy="1000132"/>
          </a:xfrm>
        </p:spPr>
        <p:txBody>
          <a:bodyPr/>
          <a:lstStyle/>
          <a:p>
            <a:pPr algn="ctr"/>
            <a:r>
              <a:rPr lang="fa-IR" b="1" dirty="0" smtClean="0">
                <a:solidFill>
                  <a:srgbClr val="0070C0"/>
                </a:solidFill>
              </a:rPr>
              <a:t>نمونه کشت انواع مایعات بیولوژیک</a:t>
            </a:r>
            <a:endParaRPr lang="fa-IR" b="1" dirty="0">
              <a:solidFill>
                <a:srgbClr val="0070C0"/>
              </a:solidFill>
            </a:endParaRPr>
          </a:p>
        </p:txBody>
      </p:sp>
      <p:sp>
        <p:nvSpPr>
          <p:cNvPr id="3" name="Content Placeholder 2"/>
          <p:cNvSpPr>
            <a:spLocks noGrp="1"/>
          </p:cNvSpPr>
          <p:nvPr>
            <p:ph idx="1"/>
          </p:nvPr>
        </p:nvSpPr>
        <p:spPr>
          <a:xfrm>
            <a:off x="457200" y="1571612"/>
            <a:ext cx="8229600" cy="4752988"/>
          </a:xfrm>
        </p:spPr>
        <p:txBody>
          <a:bodyPr/>
          <a:lstStyle/>
          <a:p>
            <a:r>
              <a:rPr lang="fa-IR" b="1" dirty="0" smtClean="0"/>
              <a:t>مایع آسیت</a:t>
            </a:r>
          </a:p>
          <a:p>
            <a:r>
              <a:rPr lang="fa-IR" b="1" dirty="0" smtClean="0"/>
              <a:t>مایع پلور</a:t>
            </a:r>
          </a:p>
          <a:p>
            <a:r>
              <a:rPr lang="fa-IR" b="1" dirty="0" smtClean="0"/>
              <a:t>مایع پریکارد</a:t>
            </a:r>
          </a:p>
          <a:p>
            <a:r>
              <a:rPr lang="fa-IR" b="1" dirty="0" smtClean="0"/>
              <a:t>مایع سینویال و...</a:t>
            </a:r>
          </a:p>
          <a:p>
            <a:r>
              <a:rPr lang="fa-IR" b="1" dirty="0" smtClean="0"/>
              <a:t>نمونه برداری با سرنگ استریل ودر شرایط استریل توسط پزشک انجام میشود. </a:t>
            </a:r>
          </a:p>
          <a:p>
            <a:r>
              <a:rPr lang="fa-IR" b="1" dirty="0" smtClean="0"/>
              <a:t>حداقل نمونه 5 سی سی و </a:t>
            </a:r>
            <a:r>
              <a:rPr lang="fa-IR" b="1" u="sng" dirty="0" smtClean="0"/>
              <a:t>نباید داخل یخچال قرار گیرد</a:t>
            </a:r>
            <a:r>
              <a:rPr lang="fa-IR" b="1" dirty="0" smtClean="0"/>
              <a:t>.</a:t>
            </a:r>
            <a:endParaRPr lang="fa-IR" b="1"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43050"/>
            <a:ext cx="8229600" cy="4681550"/>
          </a:xfrm>
        </p:spPr>
        <p:txBody>
          <a:bodyPr/>
          <a:lstStyle/>
          <a:p>
            <a:endParaRPr lang="fa-IR" dirty="0" smtClean="0">
              <a:solidFill>
                <a:srgbClr val="FF0000"/>
              </a:solidFill>
            </a:endParaRPr>
          </a:p>
          <a:p>
            <a:endParaRPr lang="fa-IR" dirty="0" smtClean="0">
              <a:solidFill>
                <a:srgbClr val="FF0000"/>
              </a:solidFill>
            </a:endParaRPr>
          </a:p>
          <a:p>
            <a:pPr algn="ctr">
              <a:buNone/>
            </a:pPr>
            <a:r>
              <a:rPr lang="fa-IR" sz="6600" b="1" dirty="0" smtClean="0">
                <a:solidFill>
                  <a:srgbClr val="FF0000"/>
                </a:solidFill>
              </a:rPr>
              <a:t>انگل شناسی</a:t>
            </a:r>
            <a:endParaRPr lang="fa-IR" sz="6600" b="1" dirty="0">
              <a:solidFill>
                <a:srgbClr val="FF0000"/>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85728"/>
            <a:ext cx="8229600" cy="796086"/>
          </a:xfrm>
        </p:spPr>
        <p:txBody>
          <a:bodyPr>
            <a:normAutofit/>
          </a:bodyPr>
          <a:lstStyle/>
          <a:p>
            <a:pPr algn="ctr"/>
            <a:r>
              <a:rPr lang="fa-IR" sz="4800" b="1" dirty="0" smtClean="0">
                <a:solidFill>
                  <a:schemeClr val="tx1"/>
                </a:solidFill>
                <a:latin typeface="Times New Roman" pitchFamily="18" charset="0"/>
                <a:cs typeface="Times New Roman" pitchFamily="18" charset="0"/>
              </a:rPr>
              <a:t>مدفوع</a:t>
            </a:r>
            <a:endParaRPr lang="fa-IR" sz="4800" dirty="0">
              <a:latin typeface="Times New Roman" pitchFamily="18" charset="0"/>
              <a:cs typeface="Times New Roman" pitchFamily="18" charset="0"/>
            </a:endParaRPr>
          </a:p>
        </p:txBody>
      </p:sp>
      <p:sp>
        <p:nvSpPr>
          <p:cNvPr id="3" name="Content Placeholder 2"/>
          <p:cNvSpPr>
            <a:spLocks noGrp="1"/>
          </p:cNvSpPr>
          <p:nvPr>
            <p:ph idx="1"/>
          </p:nvPr>
        </p:nvSpPr>
        <p:spPr>
          <a:xfrm>
            <a:off x="357158" y="1428736"/>
            <a:ext cx="8429684" cy="4895864"/>
          </a:xfrm>
        </p:spPr>
        <p:txBody>
          <a:bodyPr/>
          <a:lstStyle/>
          <a:p>
            <a:pPr>
              <a:buNone/>
            </a:pPr>
            <a:r>
              <a:rPr lang="fa-IR" dirty="0" smtClean="0"/>
              <a:t>*</a:t>
            </a:r>
            <a:r>
              <a:rPr lang="fa-IR" b="1" dirty="0" smtClean="0"/>
              <a:t>نمونه نباید با گرد وخاک،آب و ادرار آلوده گردد، ادرار میتواند برخی از انگل های فعال و تروفوزوئیت ها را ازبین ببرد.</a:t>
            </a:r>
          </a:p>
          <a:p>
            <a:pPr>
              <a:buNone/>
            </a:pPr>
            <a:r>
              <a:rPr lang="fa-IR" b="1" dirty="0" smtClean="0"/>
              <a:t>* برای آزمایش مدفوع ناشتا بودن نیازی نیست.</a:t>
            </a:r>
          </a:p>
          <a:p>
            <a:pPr>
              <a:buNone/>
            </a:pPr>
            <a:r>
              <a:rPr lang="fa-IR" b="1" dirty="0" smtClean="0"/>
              <a:t>*اگر پزشک درخواست کشت مدفوع هم داده باشد،بهتر است اول کشت داده شود و سپس آزمایش ساده مدفوع انجام شود.</a:t>
            </a:r>
          </a:p>
          <a:p>
            <a:pPr>
              <a:buNone/>
            </a:pPr>
            <a:r>
              <a:rPr lang="fa-IR" b="1" dirty="0" smtClean="0"/>
              <a:t>*اگر قرار است روی نمونه آزمایش کشت میکروبی انجام شود،نباید به نمونه مدفوع مواد نگه دارنده اضافه کرد.</a:t>
            </a:r>
          </a:p>
          <a:p>
            <a:pPr>
              <a:buNone/>
            </a:pPr>
            <a:r>
              <a:rPr lang="fa-IR" sz="2400" b="1" dirty="0" smtClean="0">
                <a:latin typeface="Times New Roman" pitchFamily="18" charset="0"/>
                <a:cs typeface="Times New Roman" pitchFamily="18" charset="0"/>
              </a:rPr>
              <a:t>در خصوص عوامل انگلی 3 نمونه در طول 10 روز مناسب است.</a:t>
            </a:r>
            <a:endParaRPr lang="fa-IR" b="1" dirty="0" smtClean="0"/>
          </a:p>
          <a:p>
            <a:pPr>
              <a:buNone/>
            </a:pPr>
            <a:r>
              <a:rPr lang="fa-IR" b="1" dirty="0" smtClean="0"/>
              <a:t>نمونه مدفوع میتواند به باکتری،ویروس و انگل آلوده باشد و باید به عنوان عامل عفونی در نظر گرفته شود. </a:t>
            </a:r>
          </a:p>
          <a:p>
            <a:pPr>
              <a:buNone/>
            </a:pPr>
            <a:endParaRPr lang="fa-IR" b="1" dirty="0" smtClean="0"/>
          </a:p>
          <a:p>
            <a:pPr>
              <a:buNone/>
            </a:pPr>
            <a:endParaRPr lang="fa-IR" b="1"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428604"/>
            <a:ext cx="8229600" cy="1143000"/>
          </a:xfrm>
        </p:spPr>
        <p:txBody>
          <a:bodyPr/>
          <a:lstStyle/>
          <a:p>
            <a:pPr algn="ctr"/>
            <a:r>
              <a:rPr lang="fa-IR" sz="5400" b="1" dirty="0" smtClean="0">
                <a:solidFill>
                  <a:schemeClr val="tx1"/>
                </a:solidFill>
                <a:latin typeface="Times New Roman" pitchFamily="18" charset="0"/>
                <a:cs typeface="Times New Roman" pitchFamily="18" charset="0"/>
              </a:rPr>
              <a:t>مدفوع</a:t>
            </a:r>
            <a:endParaRPr lang="fa-IR" dirty="0"/>
          </a:p>
        </p:txBody>
      </p:sp>
      <p:sp>
        <p:nvSpPr>
          <p:cNvPr id="3" name="Content Placeholder 2"/>
          <p:cNvSpPr>
            <a:spLocks noGrp="1"/>
          </p:cNvSpPr>
          <p:nvPr>
            <p:ph idx="1"/>
          </p:nvPr>
        </p:nvSpPr>
        <p:spPr>
          <a:xfrm>
            <a:off x="357158" y="1714488"/>
            <a:ext cx="8429684" cy="4610112"/>
          </a:xfrm>
        </p:spPr>
        <p:txBody>
          <a:bodyPr/>
          <a:lstStyle/>
          <a:p>
            <a:endParaRPr lang="fa-IR" b="1" dirty="0" smtClean="0"/>
          </a:p>
          <a:p>
            <a:r>
              <a:rPr lang="fa-IR" b="1" dirty="0" smtClean="0"/>
              <a:t>در </a:t>
            </a:r>
            <a:r>
              <a:rPr lang="fa-IR" b="1" dirty="0" smtClean="0"/>
              <a:t>صورتی که نتوان فاصله زمانی مناسب بین جمع آوری نمونه تا انجام آزمایش را رعایت نمود باید نمونه در ماده نگهدارنده جمع آوری شود(یک قسمت مدفوع و سه قسمت ماده نگه دارنده)</a:t>
            </a:r>
          </a:p>
          <a:p>
            <a:r>
              <a:rPr lang="fa-IR" b="1" dirty="0" smtClean="0"/>
              <a:t>نمونه باید سریع به آزمایشگاه ارسال شود ودر صورت تاخیر بیش از 2 ساعت باید در جای خنک(یخچال) نگه داری شود.</a:t>
            </a:r>
            <a:endParaRPr lang="fa-IR" b="1"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428604"/>
            <a:ext cx="8229600" cy="1010400"/>
          </a:xfrm>
        </p:spPr>
        <p:txBody>
          <a:bodyPr>
            <a:normAutofit/>
          </a:bodyPr>
          <a:lstStyle/>
          <a:p>
            <a:pPr algn="ctr"/>
            <a:r>
              <a:rPr lang="fa-IR" sz="4800" b="1" dirty="0" smtClean="0">
                <a:solidFill>
                  <a:schemeClr val="tx1"/>
                </a:solidFill>
                <a:cs typeface="B Nazanin" pitchFamily="2" charset="-78"/>
              </a:rPr>
              <a:t>چسب اسکاج</a:t>
            </a:r>
            <a:endParaRPr lang="fa-IR" sz="4800" b="1" dirty="0">
              <a:solidFill>
                <a:schemeClr val="tx1"/>
              </a:solidFill>
              <a:cs typeface="B Nazanin" pitchFamily="2" charset="-78"/>
            </a:endParaRPr>
          </a:p>
        </p:txBody>
      </p:sp>
      <p:sp>
        <p:nvSpPr>
          <p:cNvPr id="3" name="Content Placeholder 2"/>
          <p:cNvSpPr>
            <a:spLocks noGrp="1"/>
          </p:cNvSpPr>
          <p:nvPr>
            <p:ph idx="1"/>
          </p:nvPr>
        </p:nvSpPr>
        <p:spPr>
          <a:xfrm>
            <a:off x="285720" y="1714488"/>
            <a:ext cx="8572560" cy="4610112"/>
          </a:xfrm>
        </p:spPr>
        <p:txBody>
          <a:bodyPr/>
          <a:lstStyle/>
          <a:p>
            <a:r>
              <a:rPr lang="fa-IR" b="1" dirty="0" smtClean="0"/>
              <a:t>نیازی به نمونه مدفوع نیست.</a:t>
            </a:r>
          </a:p>
          <a:p>
            <a:r>
              <a:rPr lang="fa-IR" b="1" dirty="0" smtClean="0"/>
              <a:t>نمونه باید صبح زود و پیش از دفع یا استحمام گرفته شود.</a:t>
            </a:r>
          </a:p>
          <a:p>
            <a:r>
              <a:rPr lang="fa-IR" b="1" dirty="0" smtClean="0"/>
              <a:t>چسب نواری به طول 5 سانتی متر از طرف چسب دار آن محکم به ناحیه مقعد چسبانده و فشار دهید،سپس چسب را بلند کرده و آن را روی لام شیشه ای بچسبانید.</a:t>
            </a:r>
          </a:p>
          <a:p>
            <a:endParaRPr lang="fa-IR" b="1"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285728"/>
            <a:ext cx="8229600" cy="1000132"/>
          </a:xfrm>
        </p:spPr>
        <p:txBody>
          <a:bodyPr/>
          <a:lstStyle/>
          <a:p>
            <a:pPr algn="ctr"/>
            <a:r>
              <a:rPr lang="fa-IR" b="1" dirty="0" smtClean="0">
                <a:solidFill>
                  <a:schemeClr val="tx1"/>
                </a:solidFill>
              </a:rPr>
              <a:t>آزمایش خون مخفی</a:t>
            </a:r>
            <a:endParaRPr lang="fa-IR" b="1" dirty="0">
              <a:solidFill>
                <a:schemeClr val="tx1"/>
              </a:solidFill>
            </a:endParaRPr>
          </a:p>
        </p:txBody>
      </p:sp>
      <p:sp>
        <p:nvSpPr>
          <p:cNvPr id="3" name="Content Placeholder 2"/>
          <p:cNvSpPr>
            <a:spLocks noGrp="1"/>
          </p:cNvSpPr>
          <p:nvPr>
            <p:ph idx="1"/>
          </p:nvPr>
        </p:nvSpPr>
        <p:spPr>
          <a:xfrm>
            <a:off x="357158" y="1428736"/>
            <a:ext cx="8329642" cy="4895864"/>
          </a:xfrm>
        </p:spPr>
        <p:txBody>
          <a:bodyPr>
            <a:normAutofit/>
          </a:bodyPr>
          <a:lstStyle/>
          <a:p>
            <a:r>
              <a:rPr lang="fa-IR" b="1" dirty="0" smtClean="0"/>
              <a:t>برای تشخیص اولیه خونریزی در نقاط فوقانی یا تحتانی دستگاه گوارش از این آزمایش استفاده میشود.</a:t>
            </a:r>
          </a:p>
          <a:p>
            <a:r>
              <a:rPr lang="fa-IR" b="1" dirty="0" smtClean="0"/>
              <a:t>حجم مدفوع برای انجام</a:t>
            </a:r>
            <a:r>
              <a:rPr lang="en-US" b="1" dirty="0" smtClean="0"/>
              <a:t>OB </a:t>
            </a:r>
            <a:r>
              <a:rPr lang="fa-IR" b="1" dirty="0" smtClean="0"/>
              <a:t> 50 گرم</a:t>
            </a:r>
          </a:p>
          <a:p>
            <a:r>
              <a:rPr lang="fa-IR" b="1" dirty="0" smtClean="0"/>
              <a:t>چنانچه بیمار دچار خوریزی لثه یا مخاط دهان است،بلع خون سبب مثبت شدن کاذب آزمایش میشود.</a:t>
            </a:r>
          </a:p>
          <a:p>
            <a:r>
              <a:rPr lang="fa-IR" b="1" dirty="0" smtClean="0"/>
              <a:t>در مورد آزمایش خون مخفی در مدفوع شیرخواران باید شقاق در پستان مادر در نظر میشود.</a:t>
            </a:r>
          </a:p>
          <a:p>
            <a:r>
              <a:rPr lang="fa-IR" b="1" dirty="0" smtClean="0"/>
              <a:t>وجود بواسیر یا شقاق مقعد باید به آزمایشگاه اطلاع داده شود.</a:t>
            </a:r>
          </a:p>
          <a:p>
            <a:r>
              <a:rPr lang="fa-IR" b="1" dirty="0" smtClean="0"/>
              <a:t>برای انجام</a:t>
            </a:r>
            <a:r>
              <a:rPr lang="en-US" b="1" dirty="0" smtClean="0"/>
              <a:t>OB </a:t>
            </a:r>
            <a:r>
              <a:rPr lang="fa-IR" b="1" dirty="0" smtClean="0"/>
              <a:t>( آزمایش خون مخفی ) رعایت رژیم غذایی و عدم مصرف گوشت قرمز- موز-انگور-طالبی- پرتقال –ترب کوهی- قارچ ومصرف نکردن سبزیجات خام از سه روز قبل آزمایش توصیه میگردد.</a:t>
            </a:r>
          </a:p>
          <a:p>
            <a:endParaRPr lang="fa-IR" b="1" dirty="0" smtClean="0"/>
          </a:p>
          <a:p>
            <a:endParaRPr lang="fa-I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214422"/>
            <a:ext cx="8229600" cy="4752988"/>
          </a:xfrm>
        </p:spPr>
        <p:txBody>
          <a:bodyPr/>
          <a:lstStyle/>
          <a:p>
            <a:endParaRPr lang="fa-IR" dirty="0" smtClean="0"/>
          </a:p>
          <a:p>
            <a:endParaRPr lang="fa-IR" dirty="0" smtClean="0"/>
          </a:p>
          <a:p>
            <a:endParaRPr lang="fa-IR" dirty="0" smtClean="0"/>
          </a:p>
          <a:p>
            <a:pPr algn="ctr">
              <a:buNone/>
            </a:pPr>
            <a:r>
              <a:rPr lang="fa-IR" sz="6000" b="1" dirty="0" smtClean="0">
                <a:solidFill>
                  <a:srgbClr val="0070C0"/>
                </a:solidFill>
              </a:rPr>
              <a:t>بیوشیمی ادرار</a:t>
            </a:r>
            <a:endParaRPr lang="en-US" sz="6000" b="1" dirty="0" smtClean="0">
              <a:solidFill>
                <a:srgbClr val="0070C0"/>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357166"/>
            <a:ext cx="8229600" cy="928694"/>
          </a:xfrm>
        </p:spPr>
        <p:txBody>
          <a:bodyPr/>
          <a:lstStyle/>
          <a:p>
            <a:pPr algn="ctr"/>
            <a:r>
              <a:rPr lang="fa-IR" b="1" dirty="0" smtClean="0"/>
              <a:t>نمونه ادرار </a:t>
            </a:r>
            <a:endParaRPr lang="fa-IR" b="1" dirty="0"/>
          </a:p>
        </p:txBody>
      </p:sp>
      <p:sp>
        <p:nvSpPr>
          <p:cNvPr id="3" name="Content Placeholder 2"/>
          <p:cNvSpPr>
            <a:spLocks noGrp="1"/>
          </p:cNvSpPr>
          <p:nvPr>
            <p:ph idx="1"/>
          </p:nvPr>
        </p:nvSpPr>
        <p:spPr>
          <a:xfrm>
            <a:off x="457200" y="1428736"/>
            <a:ext cx="8401080" cy="4895864"/>
          </a:xfrm>
        </p:spPr>
        <p:txBody>
          <a:bodyPr>
            <a:normAutofit/>
          </a:bodyPr>
          <a:lstStyle/>
          <a:p>
            <a:r>
              <a:rPr lang="fa-IR" sz="2400" b="1" dirty="0" smtClean="0"/>
              <a:t>برای بررسی های شیمیایی ،سلول شناسی و میکروبشناسی مورد استفاده قرار میگیرد.</a:t>
            </a:r>
          </a:p>
          <a:p>
            <a:r>
              <a:rPr lang="fa-IR" sz="2400" b="1" dirty="0" smtClean="0"/>
              <a:t>در ظرف تمیز دهان گشاد</a:t>
            </a:r>
          </a:p>
          <a:p>
            <a:r>
              <a:rPr lang="fa-IR" sz="2400" b="1" dirty="0" smtClean="0"/>
              <a:t>جهت بررسی های معمول و میکروبیولوژیک نمونه ادرار در دمای اتاق باید </a:t>
            </a:r>
            <a:r>
              <a:rPr lang="fa-IR" sz="2400" b="1" dirty="0" smtClean="0">
                <a:solidFill>
                  <a:srgbClr val="7030A0"/>
                </a:solidFill>
              </a:rPr>
              <a:t>حداکثر تا دو ساعت پس از جمع آوری </a:t>
            </a:r>
            <a:r>
              <a:rPr lang="fa-IR" sz="2400" b="1" dirty="0" smtClean="0"/>
              <a:t>مورد بررسی قرار گیرد.</a:t>
            </a:r>
          </a:p>
          <a:p>
            <a:r>
              <a:rPr lang="fa-IR" sz="2400" b="1" dirty="0" smtClean="0"/>
              <a:t>برای آزمایش سیتولوژی </a:t>
            </a:r>
            <a:r>
              <a:rPr lang="fa-IR" sz="2400" b="1" u="sng" dirty="0" smtClean="0"/>
              <a:t>بهترین نمونه دومین ادرار صبحگاهی </a:t>
            </a:r>
            <a:r>
              <a:rPr lang="fa-IR" sz="2400" b="1" dirty="0" smtClean="0"/>
              <a:t>است.</a:t>
            </a:r>
          </a:p>
          <a:p>
            <a:r>
              <a:rPr lang="fa-IR" sz="2400" b="1" dirty="0" smtClean="0"/>
              <a:t>برای آزمایش سه نوبته در سه روز متوالی بیشترین امکان تشخیص را میدهد.</a:t>
            </a:r>
          </a:p>
          <a:p>
            <a:endParaRPr lang="fa-IR" sz="2400" b="1"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428604"/>
            <a:ext cx="8229600" cy="1143000"/>
          </a:xfrm>
        </p:spPr>
        <p:txBody>
          <a:bodyPr/>
          <a:lstStyle/>
          <a:p>
            <a:pPr algn="ctr"/>
            <a:r>
              <a:rPr lang="fa-IR" b="1" dirty="0" smtClean="0">
                <a:solidFill>
                  <a:srgbClr val="FF0000"/>
                </a:solidFill>
              </a:rPr>
              <a:t>انواع مختلف جمع آوری ادرار </a:t>
            </a:r>
            <a:endParaRPr lang="fa-IR" b="1" dirty="0">
              <a:solidFill>
                <a:srgbClr val="FF0000"/>
              </a:solidFill>
            </a:endParaRPr>
          </a:p>
        </p:txBody>
      </p:sp>
      <p:sp>
        <p:nvSpPr>
          <p:cNvPr id="3" name="Content Placeholder 2"/>
          <p:cNvSpPr>
            <a:spLocks noGrp="1"/>
          </p:cNvSpPr>
          <p:nvPr>
            <p:ph idx="1"/>
          </p:nvPr>
        </p:nvSpPr>
        <p:spPr>
          <a:xfrm>
            <a:off x="142844" y="1785926"/>
            <a:ext cx="8858312" cy="4531996"/>
          </a:xfrm>
        </p:spPr>
        <p:txBody>
          <a:bodyPr>
            <a:normAutofit/>
          </a:bodyPr>
          <a:lstStyle/>
          <a:p>
            <a:pPr>
              <a:buNone/>
            </a:pPr>
            <a:r>
              <a:rPr lang="fa-IR" sz="2800" dirty="0" smtClean="0"/>
              <a:t>1</a:t>
            </a:r>
            <a:r>
              <a:rPr lang="fa-IR" sz="2800" b="1" dirty="0" smtClean="0"/>
              <a:t>- ادراراتفاقی جهت بررسی شیمیایی کیفی و نیمه کمی</a:t>
            </a:r>
          </a:p>
          <a:p>
            <a:pPr>
              <a:buNone/>
            </a:pPr>
            <a:r>
              <a:rPr lang="fa-IR" sz="2800" b="1" dirty="0" smtClean="0"/>
              <a:t>2-اولین ادرار صبحگاهی (8 ساعته) جهت بررسی اجزای سلولی،سیلندر و کست وعفونت ادراری</a:t>
            </a:r>
          </a:p>
          <a:p>
            <a:pPr>
              <a:buNone/>
            </a:pPr>
            <a:r>
              <a:rPr lang="fa-IR" sz="2800" b="1" dirty="0" smtClean="0"/>
              <a:t>3-دومین ادرار صبحگاهی(7-10صبح)جهت بررسی های کمی وسیتولوژی</a:t>
            </a:r>
          </a:p>
          <a:p>
            <a:pPr>
              <a:buNone/>
            </a:pPr>
            <a:r>
              <a:rPr lang="fa-IR" sz="2800" b="1" dirty="0" smtClean="0"/>
              <a:t>4-ادرار 24 ساعته برای بررسی های کمی</a:t>
            </a:r>
          </a:p>
          <a:p>
            <a:pPr>
              <a:buNone/>
            </a:pPr>
            <a:r>
              <a:rPr lang="fa-IR" sz="2800" b="1" dirty="0" smtClean="0"/>
              <a:t>5-ادرار تمیز (ادرار میانی،کاتتر و سوپراپوبیک)</a:t>
            </a:r>
            <a:endParaRPr lang="fa-IR" sz="2800" b="1"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357166"/>
            <a:ext cx="8229600" cy="785818"/>
          </a:xfrm>
        </p:spPr>
        <p:txBody>
          <a:bodyPr>
            <a:normAutofit fontScale="90000"/>
          </a:bodyPr>
          <a:lstStyle/>
          <a:p>
            <a:pPr algn="ctr"/>
            <a:r>
              <a:rPr lang="fa-IR" b="1" dirty="0" smtClean="0">
                <a:solidFill>
                  <a:srgbClr val="FF0000"/>
                </a:solidFill>
              </a:rPr>
              <a:t>انواع مختلف جمع آوری ادرار </a:t>
            </a:r>
            <a:endParaRPr lang="fa-IR" dirty="0">
              <a:solidFill>
                <a:srgbClr val="FF0000"/>
              </a:solidFill>
            </a:endParaRPr>
          </a:p>
        </p:txBody>
      </p:sp>
      <p:sp>
        <p:nvSpPr>
          <p:cNvPr id="3" name="Content Placeholder 2"/>
          <p:cNvSpPr>
            <a:spLocks noGrp="1"/>
          </p:cNvSpPr>
          <p:nvPr>
            <p:ph idx="1"/>
          </p:nvPr>
        </p:nvSpPr>
        <p:spPr>
          <a:xfrm>
            <a:off x="285720" y="1214422"/>
            <a:ext cx="8401080" cy="5110178"/>
          </a:xfrm>
        </p:spPr>
        <p:txBody>
          <a:bodyPr>
            <a:normAutofit/>
          </a:bodyPr>
          <a:lstStyle/>
          <a:p>
            <a:pPr algn="just"/>
            <a:r>
              <a:rPr lang="fa-IR" sz="2800" b="1" dirty="0" smtClean="0"/>
              <a:t>ادرار اتفاقی:</a:t>
            </a:r>
          </a:p>
          <a:p>
            <a:pPr algn="just"/>
            <a:r>
              <a:rPr lang="fa-IR" sz="2800" b="1" dirty="0" smtClean="0"/>
              <a:t>این نمونه جهت آزمون غربالگری روزمره مورد استفاده قرار میگیرد و در هر</a:t>
            </a:r>
            <a:r>
              <a:rPr lang="fa-IR" sz="2800" b="1" dirty="0" smtClean="0">
                <a:solidFill>
                  <a:srgbClr val="7030A0"/>
                </a:solidFill>
              </a:rPr>
              <a:t> موقع از روز قابل جمع آوری است</a:t>
            </a:r>
            <a:r>
              <a:rPr lang="fa-IR" sz="2800" b="1" dirty="0" smtClean="0"/>
              <a:t>. بهتر </a:t>
            </a:r>
            <a:r>
              <a:rPr lang="fa-IR" sz="2800" b="1" dirty="0" smtClean="0"/>
              <a:t>است قبل از جمع آوری ادرار فرد چند ساعت تخلیه نشده باشد.برای این منظور اولین ادرار صبحگاهی به دلیل غلظت مناسب و </a:t>
            </a:r>
            <a:r>
              <a:rPr lang="en-US" sz="2800" b="1" dirty="0" smtClean="0"/>
              <a:t> PH</a:t>
            </a:r>
            <a:r>
              <a:rPr lang="fa-IR" sz="2800" b="1" dirty="0" smtClean="0"/>
              <a:t>پایین مناسب تر است.</a:t>
            </a:r>
          </a:p>
          <a:p>
            <a:pPr algn="just"/>
            <a:r>
              <a:rPr lang="fa-IR" sz="2800" b="1" dirty="0" smtClean="0"/>
              <a:t>اولین ادرار صبحگاهی</a:t>
            </a:r>
            <a:r>
              <a:rPr lang="fa-IR" sz="2800" b="1" dirty="0" smtClean="0">
                <a:sym typeface="Wingdings" pitchFamily="2" charset="2"/>
              </a:rPr>
              <a:t>(ادرار 8 </a:t>
            </a:r>
            <a:r>
              <a:rPr lang="fa-IR" sz="2800" b="1" dirty="0" smtClean="0">
                <a:sym typeface="Wingdings" pitchFamily="2" charset="2"/>
              </a:rPr>
              <a:t>ساعته) نمونه </a:t>
            </a:r>
            <a:r>
              <a:rPr lang="fa-IR" sz="2800" b="1" dirty="0" smtClean="0">
                <a:sym typeface="Wingdings" pitchFamily="2" charset="2"/>
              </a:rPr>
              <a:t>اول صبح و پس از بیدار شدن فرد جمع آوری میگردد.</a:t>
            </a:r>
          </a:p>
          <a:p>
            <a:pPr algn="just"/>
            <a:r>
              <a:rPr lang="fa-IR" sz="2800" b="1" dirty="0" smtClean="0">
                <a:sym typeface="Wingdings" pitchFamily="2" charset="2"/>
              </a:rPr>
              <a:t>این نمونه جهت بررسی پروتئین اوری اورتواستاتیک مناسب است.</a:t>
            </a:r>
            <a:endParaRPr lang="fa-IR" sz="2800" b="1" dirty="0" smtClean="0"/>
          </a:p>
          <a:p>
            <a:pPr algn="just">
              <a:buNone/>
            </a:pPr>
            <a:r>
              <a:rPr lang="fa-IR" sz="2800" b="1" dirty="0" smtClean="0"/>
              <a:t> وضعیتی </a:t>
            </a:r>
            <a:r>
              <a:rPr lang="fa-IR" sz="2800" b="1" dirty="0" smtClean="0"/>
              <a:t>شخص به هنگام سر پا ایستادن پروتئینوري خواهد داشت.</a:t>
            </a:r>
            <a:endParaRPr lang="fa-IR" sz="28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357188"/>
            <a:ext cx="8229600" cy="1139825"/>
          </a:xfrm>
        </p:spPr>
        <p:txBody>
          <a:bodyPr/>
          <a:lstStyle/>
          <a:p>
            <a:pPr algn="ctr">
              <a:defRPr/>
            </a:pPr>
            <a:r>
              <a:rPr lang="fa-IR" sz="3600" b="1" dirty="0" smtClean="0">
                <a:solidFill>
                  <a:srgbClr val="00B050"/>
                </a:solidFill>
                <a:cs typeface="B Nazanin" pitchFamily="2" charset="-78"/>
              </a:rPr>
              <a:t>متغییر های </a:t>
            </a:r>
            <a:r>
              <a:rPr lang="en-US" sz="3600" b="1" dirty="0" smtClean="0">
                <a:solidFill>
                  <a:srgbClr val="00B050"/>
                </a:solidFill>
              </a:rPr>
              <a:t>Pre-Examination</a:t>
            </a:r>
            <a:endParaRPr lang="fa-IR" sz="4000" b="1" dirty="0">
              <a:solidFill>
                <a:srgbClr val="00B050"/>
              </a:solidFill>
            </a:endParaRPr>
          </a:p>
        </p:txBody>
      </p:sp>
      <p:sp>
        <p:nvSpPr>
          <p:cNvPr id="3" name="Content Placeholder 2"/>
          <p:cNvSpPr>
            <a:spLocks noGrp="1"/>
          </p:cNvSpPr>
          <p:nvPr>
            <p:ph idx="1"/>
          </p:nvPr>
        </p:nvSpPr>
        <p:spPr>
          <a:xfrm>
            <a:off x="285751" y="1643051"/>
            <a:ext cx="8572530" cy="5000660"/>
          </a:xfrm>
        </p:spPr>
        <p:txBody>
          <a:bodyPr/>
          <a:lstStyle/>
          <a:p>
            <a:pPr algn="r">
              <a:buFont typeface="Wingdings" pitchFamily="2" charset="2"/>
              <a:buNone/>
              <a:defRPr/>
            </a:pPr>
            <a:r>
              <a:rPr lang="fa-IR" sz="3600" b="1" dirty="0" smtClean="0">
                <a:solidFill>
                  <a:srgbClr val="0070C0"/>
                </a:solidFill>
              </a:rPr>
              <a:t>عوامل موثر بر نتایج آزمایش:</a:t>
            </a:r>
          </a:p>
          <a:p>
            <a:pPr algn="r">
              <a:buFont typeface="Wingdings" pitchFamily="2" charset="2"/>
              <a:buNone/>
              <a:defRPr/>
            </a:pPr>
            <a:r>
              <a:rPr lang="fa-IR" sz="3600" dirty="0" smtClean="0">
                <a:solidFill>
                  <a:srgbClr val="0070C0"/>
                </a:solidFill>
              </a:rPr>
              <a:t>* </a:t>
            </a:r>
            <a:r>
              <a:rPr lang="fa-IR" sz="3200" b="1" dirty="0" smtClean="0">
                <a:solidFill>
                  <a:srgbClr val="0070C0"/>
                </a:solidFill>
                <a:latin typeface="Times New Roman" pitchFamily="18" charset="0"/>
                <a:cs typeface="Times New Roman" pitchFamily="18" charset="0"/>
              </a:rPr>
              <a:t>رژیم غذایی، مصرف دارو، سن ، جنس ، حاملگی ، مصرف دخانیات و الکل ، جمع آوری و انتقال نمونه </a:t>
            </a:r>
            <a:r>
              <a:rPr lang="fa-IR" sz="3200" b="1" u="sng" dirty="0" smtClean="0">
                <a:solidFill>
                  <a:srgbClr val="0070C0"/>
                </a:solidFill>
                <a:latin typeface="Times New Roman" pitchFamily="18" charset="0"/>
                <a:cs typeface="Times New Roman" pitchFamily="18" charset="0"/>
              </a:rPr>
              <a:t>زمان ونحوه نمونه گیر</a:t>
            </a:r>
            <a:r>
              <a:rPr lang="fa-IR" sz="2400" b="1" u="sng" dirty="0" smtClean="0">
                <a:solidFill>
                  <a:srgbClr val="0070C0"/>
                </a:solidFill>
                <a:latin typeface="Times New Roman" pitchFamily="18" charset="0"/>
                <a:cs typeface="Times New Roman" pitchFamily="18" charset="0"/>
              </a:rPr>
              <a:t>ی</a:t>
            </a:r>
          </a:p>
          <a:p>
            <a:pPr algn="r">
              <a:buFont typeface="Wingdings" pitchFamily="2" charset="2"/>
              <a:buNone/>
              <a:defRPr/>
            </a:pPr>
            <a:endParaRPr lang="fa-IR" sz="1600" b="1" dirty="0" smtClean="0">
              <a:solidFill>
                <a:srgbClr val="0070C0"/>
              </a:solidFill>
              <a:latin typeface="Times New Roman" pitchFamily="18" charset="0"/>
              <a:cs typeface="Times New Roman" pitchFamily="18" charset="0"/>
            </a:endParaRPr>
          </a:p>
          <a:p>
            <a:pPr algn="r">
              <a:buFont typeface="Wingdings" pitchFamily="2" charset="2"/>
              <a:buNone/>
              <a:defRPr/>
            </a:pPr>
            <a:r>
              <a:rPr lang="fa-IR" sz="3600" b="1" dirty="0" smtClean="0">
                <a:solidFill>
                  <a:srgbClr val="0070C0"/>
                </a:solidFill>
                <a:latin typeface="Times New Roman" pitchFamily="18" charset="0"/>
                <a:cs typeface="Times New Roman" pitchFamily="18" charset="0"/>
              </a:rPr>
              <a:t>**</a:t>
            </a:r>
            <a:r>
              <a:rPr lang="fa-IR" sz="3200" b="1" dirty="0" smtClean="0">
                <a:solidFill>
                  <a:srgbClr val="0070C0"/>
                </a:solidFill>
                <a:latin typeface="Times New Roman" pitchFamily="18" charset="0"/>
                <a:cs typeface="Times New Roman" pitchFamily="18" charset="0"/>
              </a:rPr>
              <a:t>نحوه نمونه گیری از جمله عواملی است که مستقیماً روی نتایج آزمایش اثر دارد</a:t>
            </a:r>
            <a:r>
              <a:rPr lang="fa-IR" sz="3200" dirty="0" smtClean="0">
                <a:solidFill>
                  <a:srgbClr val="0070C0"/>
                </a:solidFill>
              </a:rPr>
              <a:t>.</a:t>
            </a:r>
            <a:endParaRPr lang="fa-IR" sz="3600" dirty="0">
              <a:solidFill>
                <a:srgbClr val="0070C0"/>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85728"/>
            <a:ext cx="8229600" cy="928694"/>
          </a:xfrm>
        </p:spPr>
        <p:txBody>
          <a:bodyPr/>
          <a:lstStyle/>
          <a:p>
            <a:pPr algn="ctr"/>
            <a:r>
              <a:rPr lang="fa-IR" b="1" dirty="0" smtClean="0">
                <a:solidFill>
                  <a:srgbClr val="FF0000"/>
                </a:solidFill>
              </a:rPr>
              <a:t>انواع مختلف جمع آوری ادرار </a:t>
            </a:r>
            <a:endParaRPr lang="fa-IR" dirty="0">
              <a:solidFill>
                <a:srgbClr val="FF0000"/>
              </a:solidFill>
            </a:endParaRPr>
          </a:p>
        </p:txBody>
      </p:sp>
      <p:sp>
        <p:nvSpPr>
          <p:cNvPr id="3" name="Content Placeholder 2"/>
          <p:cNvSpPr>
            <a:spLocks noGrp="1"/>
          </p:cNvSpPr>
          <p:nvPr>
            <p:ph idx="1"/>
          </p:nvPr>
        </p:nvSpPr>
        <p:spPr>
          <a:xfrm>
            <a:off x="214282" y="1428736"/>
            <a:ext cx="8572560" cy="5072098"/>
          </a:xfrm>
        </p:spPr>
        <p:txBody>
          <a:bodyPr>
            <a:normAutofit lnSpcReduction="10000"/>
          </a:bodyPr>
          <a:lstStyle/>
          <a:p>
            <a:r>
              <a:rPr lang="fa-IR" b="1" dirty="0" smtClean="0"/>
              <a:t>ادرار زمان دار: در یک زمان مشخص در طول شبانه روز تهیه میگردد دو ساعت پس از غذا یا نمونه ناشتا</a:t>
            </a:r>
          </a:p>
          <a:p>
            <a:r>
              <a:rPr lang="fa-IR" b="1" dirty="0" smtClean="0"/>
              <a:t>ادرار تمیز: جهت بررسی های باکتری شناسی گرفته میشود و بخش اول ادرار دور و بخش میانی با شرایط استریل جمع آوری میگردد.</a:t>
            </a:r>
          </a:p>
          <a:p>
            <a:r>
              <a:rPr lang="fa-IR" b="1" dirty="0" smtClean="0">
                <a:solidFill>
                  <a:srgbClr val="FF0000"/>
                </a:solidFill>
              </a:rPr>
              <a:t>برای نوزادان و اطفال باید از کیسه های مخصوص استفاده کرد.</a:t>
            </a:r>
            <a:endParaRPr lang="fa-IR" b="1" dirty="0" smtClean="0"/>
          </a:p>
          <a:p>
            <a:r>
              <a:rPr lang="fa-IR" b="1" dirty="0" smtClean="0"/>
              <a:t>ادرار تهیه شده توسط کاتتر و سوپراپوبیک هم از روش های ادرار استریل در مواقع خاص و به درخواست پزشک است.</a:t>
            </a:r>
          </a:p>
          <a:p>
            <a:r>
              <a:rPr lang="fa-IR" b="1" dirty="0" smtClean="0"/>
              <a:t>ادرار 24 ساعته:</a:t>
            </a:r>
            <a:r>
              <a:rPr lang="fa-IR" b="1" dirty="0" smtClean="0">
                <a:latin typeface="Times New Roman" pitchFamily="18" charset="0"/>
                <a:cs typeface="Times New Roman" pitchFamily="18" charset="0"/>
              </a:rPr>
              <a:t>به دليل تغييرات دوره اي ترشح مواد در ادرار، در بعضي مواقع نياز است كه ادرار 24 ساعته جمع آوري گردد. به عنوان نمونه ميتوان از </a:t>
            </a:r>
            <a:r>
              <a:rPr lang="fa-IR" b="1" u="sng" dirty="0" smtClean="0">
                <a:latin typeface="Times New Roman" pitchFamily="18" charset="0"/>
                <a:cs typeface="Times New Roman" pitchFamily="18" charset="0"/>
              </a:rPr>
              <a:t>كاتكول آمين ها، 17 هيدروكسي استروئيد والكتروليت ها </a:t>
            </a:r>
            <a:r>
              <a:rPr lang="fa-IR" b="1" dirty="0" smtClean="0">
                <a:latin typeface="Times New Roman" pitchFamily="18" charset="0"/>
                <a:cs typeface="Times New Roman" pitchFamily="18" charset="0"/>
              </a:rPr>
              <a:t>نام برد که پايينترين غلظت آنها صبح وبالاترين غلظت اين ترکيبات در ظهر يا كمي پس از آن ميباشد.</a:t>
            </a:r>
          </a:p>
          <a:p>
            <a:endParaRPr lang="fa-IR" b="1"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357166"/>
            <a:ext cx="8229600" cy="1143000"/>
          </a:xfrm>
        </p:spPr>
        <p:txBody>
          <a:bodyPr/>
          <a:lstStyle/>
          <a:p>
            <a:pPr algn="ctr"/>
            <a:r>
              <a:rPr lang="fa-IR" b="1" dirty="0" smtClean="0"/>
              <a:t>مواد نگه دارنده ادرار</a:t>
            </a:r>
            <a:endParaRPr lang="fa-IR" b="1" dirty="0"/>
          </a:p>
        </p:txBody>
      </p:sp>
      <p:sp>
        <p:nvSpPr>
          <p:cNvPr id="3" name="Content Placeholder 2"/>
          <p:cNvSpPr>
            <a:spLocks noGrp="1"/>
          </p:cNvSpPr>
          <p:nvPr>
            <p:ph idx="1"/>
          </p:nvPr>
        </p:nvSpPr>
        <p:spPr>
          <a:xfrm>
            <a:off x="457200" y="1571612"/>
            <a:ext cx="8229600" cy="4752988"/>
          </a:xfrm>
        </p:spPr>
        <p:txBody>
          <a:bodyPr/>
          <a:lstStyle/>
          <a:p>
            <a:r>
              <a:rPr lang="fa-IR" b="1" dirty="0" smtClean="0"/>
              <a:t>جهت نگه داری ادرار بیش از 2 ساعت،بررسی ترکیبات ناپایدار در ادرار و پایداری نمونه جهت مطالعات میکرو بیولوژیک کاربرد دارد.</a:t>
            </a:r>
          </a:p>
          <a:p>
            <a:r>
              <a:rPr lang="fa-IR" b="1" dirty="0" smtClean="0"/>
              <a:t>نگه دارنده های رایج </a:t>
            </a:r>
            <a:r>
              <a:rPr lang="fa-IR" b="1" dirty="0" smtClean="0">
                <a:solidFill>
                  <a:srgbClr val="FF0000"/>
                </a:solidFill>
              </a:rPr>
              <a:t>اسید استیک،اسید بوریک و اسید کلرید ریک 6 نرمال </a:t>
            </a:r>
            <a:r>
              <a:rPr lang="fa-IR" b="1" dirty="0" smtClean="0"/>
              <a:t>میباشد. این مواد توکسیک بوده و دارای خطر زیستی میباشند .هم چنین به دلیل پاشیده شدن ادرار به هنگام تخلیه ظرف بهتر است نمونه در ظرف دیگری جمع آوری و سپس به ظرف حاوی ماده نگهدارنده اضافه شود.</a:t>
            </a:r>
            <a:endParaRPr lang="fa-IR" b="1"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1480"/>
            <a:ext cx="8229600" cy="928694"/>
          </a:xfrm>
        </p:spPr>
        <p:txBody>
          <a:bodyPr>
            <a:normAutofit/>
          </a:bodyPr>
          <a:lstStyle/>
          <a:p>
            <a:pPr algn="ctr">
              <a:defRPr/>
            </a:pPr>
            <a:r>
              <a:rPr lang="fa-IR" b="1" dirty="0" smtClean="0">
                <a:solidFill>
                  <a:srgbClr val="00B050"/>
                </a:solidFill>
                <a:latin typeface="Times New Roman" pitchFamily="18" charset="0"/>
                <a:cs typeface="Times New Roman" pitchFamily="18" charset="0"/>
              </a:rPr>
              <a:t>ادرار 24 ساعته</a:t>
            </a:r>
            <a:endParaRPr lang="fa-IR" dirty="0">
              <a:solidFill>
                <a:srgbClr val="00B050"/>
              </a:solidFill>
              <a:latin typeface="Times New Roman" pitchFamily="18" charset="0"/>
              <a:cs typeface="Times New Roman" pitchFamily="18" charset="0"/>
            </a:endParaRPr>
          </a:p>
        </p:txBody>
      </p:sp>
      <p:sp>
        <p:nvSpPr>
          <p:cNvPr id="3" name="Content Placeholder 2"/>
          <p:cNvSpPr>
            <a:spLocks noGrp="1"/>
          </p:cNvSpPr>
          <p:nvPr>
            <p:ph idx="1"/>
          </p:nvPr>
        </p:nvSpPr>
        <p:spPr>
          <a:xfrm>
            <a:off x="214313" y="1714488"/>
            <a:ext cx="8786812" cy="4411675"/>
          </a:xfrm>
        </p:spPr>
        <p:txBody>
          <a:bodyPr/>
          <a:lstStyle/>
          <a:p>
            <a:pPr algn="r">
              <a:buFont typeface="Wingdings" pitchFamily="2" charset="2"/>
              <a:buNone/>
              <a:defRPr/>
            </a:pPr>
            <a:endParaRPr lang="fa-IR" dirty="0" smtClean="0">
              <a:latin typeface="Times New Roman" pitchFamily="18" charset="0"/>
              <a:cs typeface="Times New Roman" pitchFamily="18" charset="0"/>
            </a:endParaRPr>
          </a:p>
          <a:p>
            <a:pPr algn="r">
              <a:buFont typeface="Wingdings" pitchFamily="2" charset="2"/>
              <a:buNone/>
              <a:defRPr/>
            </a:pPr>
            <a:r>
              <a:rPr lang="fa-IR" b="1" dirty="0" smtClean="0">
                <a:latin typeface="Times New Roman" pitchFamily="18" charset="0"/>
                <a:cs typeface="Times New Roman" pitchFamily="18" charset="0"/>
              </a:rPr>
              <a:t>   به دليل تغييرات دوره اي ترشح مواد در ادرار، در بعضي مواقع نياز است كه ادرار 24 ساعته جمع آوري گردد. به عنوان نمونه ميتوان از </a:t>
            </a:r>
            <a:r>
              <a:rPr lang="fa-IR" b="1" u="sng" dirty="0" smtClean="0">
                <a:latin typeface="Times New Roman" pitchFamily="18" charset="0"/>
                <a:cs typeface="Times New Roman" pitchFamily="18" charset="0"/>
              </a:rPr>
              <a:t>كاتكول آمين ها، 17 هيدروكسي استروئيد والكتروليت ها </a:t>
            </a:r>
            <a:r>
              <a:rPr lang="fa-IR" b="1" dirty="0" smtClean="0">
                <a:latin typeface="Times New Roman" pitchFamily="18" charset="0"/>
                <a:cs typeface="Times New Roman" pitchFamily="18" charset="0"/>
              </a:rPr>
              <a:t>نام برد که پايينترين غلظت آنها صبح وبالاترين غلظت اين ترکيبات در ظهر يا كمي پس از آن ميباشد.</a:t>
            </a:r>
            <a:endParaRPr lang="fa-IR"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357166"/>
            <a:ext cx="8229600" cy="724648"/>
          </a:xfrm>
        </p:spPr>
        <p:txBody>
          <a:bodyPr>
            <a:normAutofit fontScale="90000"/>
          </a:bodyPr>
          <a:lstStyle/>
          <a:p>
            <a:pPr algn="ctr">
              <a:defRPr/>
            </a:pPr>
            <a:r>
              <a:rPr lang="en-US" dirty="0" smtClean="0">
                <a:solidFill>
                  <a:schemeClr val="tx1"/>
                </a:solidFill>
              </a:rPr>
              <a:t/>
            </a:r>
            <a:br>
              <a:rPr lang="en-US" dirty="0" smtClean="0">
                <a:solidFill>
                  <a:schemeClr val="tx1"/>
                </a:solidFill>
              </a:rPr>
            </a:br>
            <a:r>
              <a:rPr lang="fa-IR" b="1" dirty="0" smtClean="0">
                <a:solidFill>
                  <a:schemeClr val="tx1"/>
                </a:solidFill>
                <a:latin typeface="Times New Roman" pitchFamily="18" charset="0"/>
                <a:cs typeface="Times New Roman" pitchFamily="18" charset="0"/>
              </a:rPr>
              <a:t> ادرار 24 ساعته</a:t>
            </a:r>
            <a:endParaRPr lang="fa-IR"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285750" y="1268413"/>
            <a:ext cx="8501063" cy="5018087"/>
          </a:xfrm>
        </p:spPr>
        <p:txBody>
          <a:bodyPr/>
          <a:lstStyle/>
          <a:p>
            <a:pPr algn="just" rtl="1">
              <a:lnSpc>
                <a:spcPct val="150000"/>
              </a:lnSpc>
              <a:defRPr/>
            </a:pPr>
            <a:r>
              <a:rPr lang="fa-IR" sz="2800" b="1" dirty="0" smtClean="0">
                <a:latin typeface="Times New Roman" pitchFamily="18" charset="0"/>
                <a:cs typeface="Times New Roman" pitchFamily="18" charset="0"/>
              </a:rPr>
              <a:t>جمع آوری نمونه: ظرف نمونه بايد پلاستيکي و دهان گشاد به گنجايش تقريبي 3 ليتر باشد.</a:t>
            </a:r>
            <a:endParaRPr lang="en-US" sz="2800" b="1" dirty="0" smtClean="0">
              <a:latin typeface="Times New Roman" pitchFamily="18" charset="0"/>
              <a:cs typeface="Times New Roman" pitchFamily="18" charset="0"/>
            </a:endParaRPr>
          </a:p>
          <a:p>
            <a:pPr algn="just" rtl="1">
              <a:lnSpc>
                <a:spcPct val="150000"/>
              </a:lnSpc>
              <a:defRPr/>
            </a:pPr>
            <a:r>
              <a:rPr lang="fa-IR" sz="2800" b="1" dirty="0" smtClean="0">
                <a:latin typeface="Times New Roman" pitchFamily="18" charset="0"/>
                <a:cs typeface="Times New Roman" pitchFamily="18" charset="0"/>
              </a:rPr>
              <a:t>جهت جمع آوري نمونه ادرار 24 ساعته ابتدا اولين ادرار صبحگاهي دور ريخته شده و در طي 24 ساعت بعدي ادرار در ظرف نمونه گيري جمع آوري ميشود به طوري كه آخرين نمونه جمع آوري شده، اولين نمونه صبحگاهي روز بعد (در همان ساعت تخليه مثانه روز قبل) باشد.</a:t>
            </a:r>
            <a:endParaRPr lang="en-US"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0042"/>
            <a:ext cx="8229600" cy="857256"/>
          </a:xfrm>
        </p:spPr>
        <p:txBody>
          <a:bodyPr>
            <a:normAutofit fontScale="90000"/>
          </a:bodyPr>
          <a:lstStyle/>
          <a:p>
            <a:pPr algn="ctr"/>
            <a:r>
              <a:rPr lang="fa-IR" b="1" dirty="0" smtClean="0"/>
              <a:t/>
            </a:r>
            <a:br>
              <a:rPr lang="fa-IR" b="1" dirty="0" smtClean="0"/>
            </a:br>
            <a:r>
              <a:rPr lang="fa-IR" b="1" dirty="0" smtClean="0"/>
              <a:t/>
            </a:r>
            <a:br>
              <a:rPr lang="fa-IR" b="1" dirty="0" smtClean="0"/>
            </a:br>
            <a:r>
              <a:rPr lang="fa-IR" b="1" dirty="0" smtClean="0"/>
              <a:t/>
            </a:r>
            <a:br>
              <a:rPr lang="fa-IR" b="1" dirty="0" smtClean="0"/>
            </a:br>
            <a:r>
              <a:rPr lang="fa-IR" b="1" dirty="0" smtClean="0"/>
              <a:t/>
            </a:r>
            <a:br>
              <a:rPr lang="fa-IR" b="1" dirty="0" smtClean="0"/>
            </a:br>
            <a:r>
              <a:rPr lang="fa-IR" b="1" dirty="0" smtClean="0"/>
              <a:t/>
            </a:r>
            <a:br>
              <a:rPr lang="fa-IR" b="1" dirty="0" smtClean="0"/>
            </a:br>
            <a:r>
              <a:rPr lang="fa-IR" b="1" dirty="0" smtClean="0"/>
              <a:t/>
            </a:r>
            <a:br>
              <a:rPr lang="fa-IR" b="1" dirty="0" smtClean="0"/>
            </a:br>
            <a:r>
              <a:rPr lang="fa-IR" b="1" dirty="0" smtClean="0"/>
              <a:t> نحوه ی جمع آوری ادرار 24 ساعته </a:t>
            </a:r>
            <a:endParaRPr lang="en-US" b="1" dirty="0"/>
          </a:p>
        </p:txBody>
      </p:sp>
      <p:sp>
        <p:nvSpPr>
          <p:cNvPr id="3" name="Content Placeholder 2"/>
          <p:cNvSpPr>
            <a:spLocks noGrp="1"/>
          </p:cNvSpPr>
          <p:nvPr>
            <p:ph idx="1"/>
          </p:nvPr>
        </p:nvSpPr>
        <p:spPr>
          <a:xfrm>
            <a:off x="457200" y="1500174"/>
            <a:ext cx="8229600" cy="4824426"/>
          </a:xfrm>
        </p:spPr>
        <p:txBody>
          <a:bodyPr>
            <a:normAutofit/>
          </a:bodyPr>
          <a:lstStyle/>
          <a:p>
            <a:pPr algn="r">
              <a:buFont typeface="Wingdings" pitchFamily="2" charset="2"/>
              <a:buChar char="Ø"/>
            </a:pPr>
            <a:r>
              <a:rPr lang="fa-IR" sz="2400" dirty="0" smtClean="0"/>
              <a:t> </a:t>
            </a:r>
            <a:r>
              <a:rPr lang="fa-IR" sz="2400" b="1" dirty="0" smtClean="0"/>
              <a:t>اولین نمونه ادرار خود را دور بریزید و زمان را یادداشت نمایید.</a:t>
            </a:r>
          </a:p>
          <a:p>
            <a:pPr algn="r">
              <a:buFont typeface="Wingdings" pitchFamily="2" charset="2"/>
              <a:buChar char="Ø"/>
            </a:pPr>
            <a:r>
              <a:rPr lang="fa-IR" sz="2400" b="1" dirty="0" smtClean="0"/>
              <a:t> از آن به بعد ادرار خود رادر ظرف مخصوص بریزید.</a:t>
            </a:r>
          </a:p>
          <a:p>
            <a:pPr algn="r">
              <a:buFont typeface="Wingdings" pitchFamily="2" charset="2"/>
              <a:buChar char="Ø"/>
            </a:pPr>
            <a:r>
              <a:rPr lang="fa-IR" sz="2400" b="1" dirty="0" smtClean="0"/>
              <a:t>ریختن ادرار در ظرف را تا ۲۴ ساعت از زمان دور ریختن نمونه اول ادامه دهید.</a:t>
            </a:r>
          </a:p>
          <a:p>
            <a:pPr algn="r">
              <a:buFont typeface="Wingdings" pitchFamily="2" charset="2"/>
              <a:buChar char="Ø"/>
            </a:pPr>
            <a:r>
              <a:rPr lang="fa-IR" sz="2400" b="1" dirty="0" smtClean="0"/>
              <a:t>نمونه روز بعد ( روز دوم ) را نیز درست در همان زمانی که نمونه صبح روز اول را دور ریخته در داخل ظرف مخصوص بریزید.</a:t>
            </a:r>
          </a:p>
          <a:p>
            <a:pPr algn="r">
              <a:buFont typeface="Wingdings" pitchFamily="2" charset="2"/>
              <a:buChar char="Ø"/>
            </a:pPr>
            <a:r>
              <a:rPr lang="fa-IR" sz="2400" b="1" dirty="0" smtClean="0"/>
              <a:t>ظرف حاوی نمونه را در اسرع وقت به آزمایشگاه منتقل کنید.</a:t>
            </a:r>
          </a:p>
          <a:p>
            <a:pPr algn="r">
              <a:buNone/>
            </a:pPr>
            <a:r>
              <a:rPr lang="fa-IR" sz="2400" b="1" dirty="0" smtClean="0"/>
              <a:t>مثال: نمونه ادرار ساعت ۷ صبح روزاول را دور ریخته و نمونه های بعد از آن را (هر چند بار ) تا ساعت ۷ صبح روز بعد در ظرف مخصوص بریزید و ادرار ساعت ۷ صبح روز دوم را نیز در ظرف مخصوص بریزید.</a:t>
            </a:r>
          </a:p>
          <a:p>
            <a:pPr algn="r"/>
            <a:endParaRPr lang="en-US" sz="2400" b="1"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28"/>
            <a:ext cx="8229600" cy="928694"/>
          </a:xfrm>
        </p:spPr>
        <p:txBody>
          <a:bodyPr/>
          <a:lstStyle/>
          <a:p>
            <a:pPr algn="ctr">
              <a:defRPr/>
            </a:pPr>
            <a:r>
              <a:rPr lang="fa-IR" sz="4000" b="1" dirty="0" smtClean="0">
                <a:solidFill>
                  <a:schemeClr val="tx1"/>
                </a:solidFill>
                <a:latin typeface="Times New Roman" pitchFamily="18" charset="0"/>
                <a:cs typeface="Times New Roman" pitchFamily="18" charset="0"/>
              </a:rPr>
              <a:t>نکات جمع آوری ادرار 24 ساعته</a:t>
            </a:r>
            <a:endParaRPr lang="fa-IR" sz="4000"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285750" y="1643050"/>
            <a:ext cx="8401050" cy="4483113"/>
          </a:xfrm>
        </p:spPr>
        <p:txBody>
          <a:bodyPr>
            <a:normAutofit lnSpcReduction="10000"/>
          </a:bodyPr>
          <a:lstStyle/>
          <a:p>
            <a:pPr algn="just" rtl="1">
              <a:lnSpc>
                <a:spcPct val="110000"/>
              </a:lnSpc>
              <a:buFont typeface="Wingdings" pitchFamily="2" charset="2"/>
              <a:buNone/>
              <a:defRPr/>
            </a:pPr>
            <a:r>
              <a:rPr lang="fa-IR" sz="2400" b="1" dirty="0" smtClean="0"/>
              <a:t>از2الی 3 روز قبل از جمع آوری نمونه ادرار از مصرف زیاد مواد غذایی که    دارای ویتامین </a:t>
            </a:r>
            <a:r>
              <a:rPr lang="en-US" sz="2400" b="1" dirty="0" smtClean="0"/>
              <a:t> C </a:t>
            </a:r>
            <a:r>
              <a:rPr lang="fa-IR" sz="2400" b="1" dirty="0" smtClean="0"/>
              <a:t>از جمله مرکبات تازه (مانند لیموشیرین، پرتقال، گریپ فروت، لیمو شیرین، اسفناج، توت فرنگی، گوجه فرنگی) خودداری کنید.</a:t>
            </a:r>
            <a:br>
              <a:rPr lang="fa-IR" sz="2400" b="1" dirty="0" smtClean="0"/>
            </a:br>
            <a:r>
              <a:rPr lang="fa-IR" sz="2400" b="1" dirty="0" smtClean="0"/>
              <a:t>قرص ویتامین </a:t>
            </a:r>
            <a:r>
              <a:rPr lang="en-US" sz="2400" b="1" dirty="0" smtClean="0"/>
              <a:t> C - </a:t>
            </a:r>
            <a:r>
              <a:rPr lang="fa-IR" sz="2400" b="1" dirty="0" smtClean="0"/>
              <a:t>از 2  الی 3 روز قبل از جمع آوری نمونه ادرار مصرف نشود.</a:t>
            </a:r>
          </a:p>
          <a:p>
            <a:pPr algn="just" rtl="1">
              <a:lnSpc>
                <a:spcPct val="110000"/>
              </a:lnSpc>
              <a:buFont typeface="Wingdings" pitchFamily="2" charset="2"/>
              <a:buNone/>
              <a:defRPr/>
            </a:pPr>
            <a:r>
              <a:rPr lang="fa-IR" sz="2400" b="1" dirty="0" smtClean="0"/>
              <a:t>خوردن و اشامیدن در شرایط نرمال همیشگی باشد.</a:t>
            </a:r>
          </a:p>
          <a:p>
            <a:pPr algn="just" rtl="1">
              <a:lnSpc>
                <a:spcPct val="110000"/>
              </a:lnSpc>
              <a:buFont typeface="Wingdings" pitchFamily="2" charset="2"/>
              <a:buNone/>
              <a:defRPr/>
            </a:pPr>
            <a:r>
              <a:rPr lang="fa-IR" sz="2400" b="1" dirty="0" smtClean="0"/>
              <a:t>ﭼﻨﺎﻧﭽﻪ ﻣﻲ ﺑﺎﻳﺴﺖ آزﻣﺎﻳﺶ ، </a:t>
            </a:r>
            <a:r>
              <a:rPr lang="en-US" sz="2400" b="1" dirty="0" smtClean="0"/>
              <a:t> VMA</a:t>
            </a:r>
            <a:r>
              <a:rPr lang="fa-IR" sz="2400" b="1" dirty="0" smtClean="0"/>
              <a:t>، ﻣﺘﺎﻧﻔﺮﻳﻦ، ﻧﻮرﻣﺘﺎﻧﻔﺮﻳﻦ اﻧﺠﺎم شود  از ﭼﻨﺪ روز ﻗﺒﻞ، ازﺧﻮردن ﺑﺮﺧﻲ ﻏﺬاﻫﺎ ﻣﺜﻞ ﭼﺎي، ﻗﻬﻮه، ﻛﺎﻛﺎﺋﻮ، واﻧﻴﻞ وﺷﻜﻼت ،داروﻫﺎﻳﻲ ﻣﺜﻞ ﻛﺎﻓﺌﻴﻦ،اﭘﻲ ﻧﻔﺮﻳﻦ، ﻟﻮودوﭘﺎ، ﻟﻴﺘﻴﻢ، ﻧﻴﺘﺮوﮔﻠﻴﺴﻴﺮﻳﻦ، ﻛﻠﻮﻧﻴﺪﻳﻦ، اﻳﻤﻲ ﭘﺮاﻣﻴﻦ،ﻣﺎده حاجب رادیوگرافی ید دارخودداری شود.</a:t>
            </a:r>
          </a:p>
          <a:p>
            <a:pPr algn="just" rtl="1">
              <a:buFont typeface="Wingdings" pitchFamily="2" charset="2"/>
              <a:buNone/>
              <a:defRPr/>
            </a:pPr>
            <a:r>
              <a:rPr lang="fa-IR" sz="2400" b="1" dirty="0" smtClean="0"/>
              <a:t>*</a:t>
            </a:r>
            <a:r>
              <a:rPr lang="ar-SA" sz="2400" b="1" dirty="0" smtClean="0"/>
              <a:t>نیاز به ناشتایی نمی باشد</a:t>
            </a:r>
            <a:r>
              <a:rPr lang="fa-IR" sz="2400" b="1" dirty="0" smtClean="0"/>
              <a:t>.</a:t>
            </a:r>
            <a:endParaRPr lang="en-US" sz="2400" b="1" dirty="0" smtClean="0"/>
          </a:p>
          <a:p>
            <a:pPr algn="just" rtl="1">
              <a:lnSpc>
                <a:spcPct val="110000"/>
              </a:lnSpc>
              <a:buFont typeface="Wingdings" pitchFamily="2" charset="2"/>
              <a:buNone/>
              <a:defRPr/>
            </a:pPr>
            <a:endParaRPr lang="fa-IR" sz="2400" dirty="0" smtClean="0"/>
          </a:p>
          <a:p>
            <a:pPr>
              <a:lnSpc>
                <a:spcPct val="200000"/>
              </a:lnSpc>
              <a:buFont typeface="Wingdings" pitchFamily="2" charset="2"/>
              <a:buNone/>
              <a:defRPr/>
            </a:pPr>
            <a:endParaRPr lang="fa-IR" sz="2400" dirty="0"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14290"/>
            <a:ext cx="8229600" cy="857256"/>
          </a:xfrm>
        </p:spPr>
        <p:txBody>
          <a:bodyPr>
            <a:normAutofit/>
          </a:bodyPr>
          <a:lstStyle/>
          <a:p>
            <a:pPr algn="ctr">
              <a:defRPr/>
            </a:pPr>
            <a:r>
              <a:rPr lang="fa-IR" sz="3600" b="1" dirty="0" smtClean="0">
                <a:solidFill>
                  <a:srgbClr val="FF9933"/>
                </a:solidFill>
              </a:rPr>
              <a:t>نگهدارنده های ادرار24 ساعته</a:t>
            </a:r>
            <a:endParaRPr lang="fa-IR" sz="3600" b="1" dirty="0">
              <a:solidFill>
                <a:srgbClr val="FF9933"/>
              </a:solidFill>
            </a:endParaRPr>
          </a:p>
        </p:txBody>
      </p:sp>
      <p:graphicFrame>
        <p:nvGraphicFramePr>
          <p:cNvPr id="6" name="Content Placeholder 5"/>
          <p:cNvGraphicFramePr>
            <a:graphicFrameLocks noGrp="1"/>
          </p:cNvGraphicFramePr>
          <p:nvPr>
            <p:ph idx="1"/>
          </p:nvPr>
        </p:nvGraphicFramePr>
        <p:xfrm>
          <a:off x="428596" y="1285861"/>
          <a:ext cx="8258204" cy="5214972"/>
        </p:xfrm>
        <a:graphic>
          <a:graphicData uri="http://schemas.openxmlformats.org/drawingml/2006/table">
            <a:tbl>
              <a:tblPr rtl="1" firstRow="1" bandRow="1">
                <a:tableStyleId>{F5AB1C69-6EDB-4FF4-983F-18BD219EF322}</a:tableStyleId>
              </a:tblPr>
              <a:tblGrid>
                <a:gridCol w="2454396"/>
                <a:gridCol w="5803808"/>
              </a:tblGrid>
              <a:tr h="906108">
                <a:tc>
                  <a:txBody>
                    <a:bodyPr/>
                    <a:lstStyle/>
                    <a:p>
                      <a:pPr algn="ctr" rtl="1"/>
                      <a:r>
                        <a:rPr lang="fa-IR" dirty="0" smtClean="0">
                          <a:solidFill>
                            <a:srgbClr val="002060"/>
                          </a:solidFill>
                        </a:rPr>
                        <a:t>نگهدارنده ها</a:t>
                      </a:r>
                      <a:endParaRPr lang="fa-IR" dirty="0">
                        <a:solidFill>
                          <a:srgbClr val="002060"/>
                        </a:solidFill>
                      </a:endParaRPr>
                    </a:p>
                  </a:txBody>
                  <a:tcPr/>
                </a:tc>
                <a:tc>
                  <a:txBody>
                    <a:bodyPr/>
                    <a:lstStyle/>
                    <a:p>
                      <a:pPr algn="ctr" rtl="1"/>
                      <a:r>
                        <a:rPr lang="fa-IR" dirty="0" smtClean="0">
                          <a:solidFill>
                            <a:srgbClr val="002060"/>
                          </a:solidFill>
                        </a:rPr>
                        <a:t>آزمایش ها</a:t>
                      </a:r>
                      <a:endParaRPr lang="fa-IR" dirty="0">
                        <a:solidFill>
                          <a:srgbClr val="002060"/>
                        </a:solidFill>
                      </a:endParaRPr>
                    </a:p>
                  </a:txBody>
                  <a:tcPr/>
                </a:tc>
              </a:tr>
              <a:tr h="1411149">
                <a:tc>
                  <a:txBody>
                    <a:bodyPr/>
                    <a:lstStyle/>
                    <a:p>
                      <a:pPr algn="r" rtl="1"/>
                      <a:r>
                        <a:rPr lang="fa-IR" b="1" dirty="0" smtClean="0">
                          <a:solidFill>
                            <a:srgbClr val="FF0000"/>
                          </a:solidFill>
                          <a:latin typeface="Times New Roman" pitchFamily="18" charset="0"/>
                          <a:cs typeface="Times New Roman" pitchFamily="18" charset="0"/>
                        </a:rPr>
                        <a:t>بدون نگهدارنده و در یخچال</a:t>
                      </a:r>
                      <a:r>
                        <a:rPr lang="fa-IR" b="1" baseline="0" dirty="0" smtClean="0">
                          <a:solidFill>
                            <a:srgbClr val="FF0000"/>
                          </a:solidFill>
                          <a:latin typeface="Times New Roman" pitchFamily="18" charset="0"/>
                          <a:cs typeface="Times New Roman" pitchFamily="18" charset="0"/>
                        </a:rPr>
                        <a:t> نگهداری شود</a:t>
                      </a:r>
                      <a:endParaRPr lang="fa-IR" b="1" dirty="0">
                        <a:solidFill>
                          <a:srgbClr val="FF0000"/>
                        </a:solidFill>
                        <a:latin typeface="Times New Roman" pitchFamily="18" charset="0"/>
                        <a:cs typeface="Times New Roman" pitchFamily="18" charset="0"/>
                      </a:endParaRPr>
                    </a:p>
                  </a:txBody>
                  <a:tcPr/>
                </a:tc>
                <a:tc>
                  <a:txBody>
                    <a:bodyPr/>
                    <a:lstStyle/>
                    <a:p>
                      <a:pPr algn="r" rtl="1"/>
                      <a:r>
                        <a:rPr lang="fa-IR" b="1" dirty="0" smtClean="0">
                          <a:solidFill>
                            <a:srgbClr val="FF0000"/>
                          </a:solidFill>
                          <a:latin typeface="Times New Roman" pitchFamily="18" charset="0"/>
                          <a:cs typeface="Times New Roman" pitchFamily="18" charset="0"/>
                        </a:rPr>
                        <a:t>آمینو</a:t>
                      </a:r>
                      <a:r>
                        <a:rPr lang="fa-IR" b="1" baseline="0" dirty="0" smtClean="0">
                          <a:solidFill>
                            <a:srgbClr val="FF0000"/>
                          </a:solidFill>
                          <a:latin typeface="Times New Roman" pitchFamily="18" charset="0"/>
                          <a:cs typeface="Times New Roman" pitchFamily="18" charset="0"/>
                        </a:rPr>
                        <a:t> اسید-آمیلاز-کلر-مس-کراتین-فلزات سنگین-هیستامین-لیزوزیم-متیل مالونیک اسید-میکروآلبومین- موکوپلی ساکارید-پورفوبیلی نوژن-پورفیرین-پتاسیم-پروتئین-الکتروفورز پروتئین-سدیم-اوره-اسیداوریک-گزیلوز</a:t>
                      </a:r>
                      <a:endParaRPr lang="fa-IR" b="1" dirty="0">
                        <a:solidFill>
                          <a:srgbClr val="FF0000"/>
                        </a:solidFill>
                        <a:latin typeface="Times New Roman" pitchFamily="18" charset="0"/>
                        <a:cs typeface="Times New Roman" pitchFamily="18" charset="0"/>
                      </a:endParaRPr>
                    </a:p>
                  </a:txBody>
                  <a:tcPr/>
                </a:tc>
              </a:tr>
              <a:tr h="906108">
                <a:tc>
                  <a:txBody>
                    <a:bodyPr/>
                    <a:lstStyle/>
                    <a:p>
                      <a:pPr algn="r" rtl="1"/>
                      <a:r>
                        <a:rPr lang="fa-IR" b="1" dirty="0" smtClean="0">
                          <a:solidFill>
                            <a:srgbClr val="FF0000"/>
                          </a:solidFill>
                          <a:latin typeface="Times New Roman" pitchFamily="18" charset="0"/>
                          <a:cs typeface="Times New Roman" pitchFamily="18" charset="0"/>
                        </a:rPr>
                        <a:t>10گرم اسید بوریک</a:t>
                      </a:r>
                      <a:endParaRPr lang="fa-IR" b="1" dirty="0">
                        <a:solidFill>
                          <a:srgbClr val="FF0000"/>
                        </a:solidFill>
                        <a:latin typeface="Times New Roman" pitchFamily="18" charset="0"/>
                        <a:cs typeface="Times New Roman" pitchFamily="18" charset="0"/>
                      </a:endParaRPr>
                    </a:p>
                  </a:txBody>
                  <a:tcPr/>
                </a:tc>
                <a:tc>
                  <a:txBody>
                    <a:bodyPr/>
                    <a:lstStyle/>
                    <a:p>
                      <a:pPr algn="r" rtl="1"/>
                      <a:r>
                        <a:rPr lang="fa-IR" b="1" dirty="0" smtClean="0">
                          <a:solidFill>
                            <a:srgbClr val="FF0000"/>
                          </a:solidFill>
                          <a:latin typeface="Times New Roman" pitchFamily="18" charset="0"/>
                          <a:cs typeface="Times New Roman" pitchFamily="18" charset="0"/>
                        </a:rPr>
                        <a:t>آلدوسترون-کورتیزول</a:t>
                      </a:r>
                      <a:endParaRPr lang="fa-IR" b="1" dirty="0">
                        <a:solidFill>
                          <a:srgbClr val="FF0000"/>
                        </a:solidFill>
                        <a:latin typeface="Times New Roman" pitchFamily="18" charset="0"/>
                        <a:cs typeface="Times New Roman" pitchFamily="18" charset="0"/>
                      </a:endParaRPr>
                    </a:p>
                  </a:txBody>
                  <a:tcPr/>
                </a:tc>
              </a:tr>
              <a:tr h="1085499">
                <a:tc>
                  <a:txBody>
                    <a:bodyPr/>
                    <a:lstStyle/>
                    <a:p>
                      <a:pPr algn="r" rtl="1"/>
                      <a:r>
                        <a:rPr lang="en-US" b="1" dirty="0" smtClean="0">
                          <a:solidFill>
                            <a:srgbClr val="FF0000"/>
                          </a:solidFill>
                          <a:latin typeface="Times New Roman" pitchFamily="18" charset="0"/>
                          <a:cs typeface="Times New Roman" pitchFamily="18" charset="0"/>
                        </a:rPr>
                        <a:t>10ml</a:t>
                      </a:r>
                      <a:r>
                        <a:rPr lang="fa-IR" b="1" dirty="0" smtClean="0">
                          <a:solidFill>
                            <a:srgbClr val="FF0000"/>
                          </a:solidFill>
                          <a:latin typeface="Times New Roman" pitchFamily="18" charset="0"/>
                          <a:cs typeface="Times New Roman" pitchFamily="18" charset="0"/>
                        </a:rPr>
                        <a:t>اسید</a:t>
                      </a:r>
                      <a:r>
                        <a:rPr lang="fa-IR" b="1" baseline="0" dirty="0" smtClean="0">
                          <a:solidFill>
                            <a:srgbClr val="FF0000"/>
                          </a:solidFill>
                          <a:latin typeface="Times New Roman" pitchFamily="18" charset="0"/>
                          <a:cs typeface="Times New Roman" pitchFamily="18" charset="0"/>
                        </a:rPr>
                        <a:t> کلریدریک </a:t>
                      </a:r>
                      <a:r>
                        <a:rPr lang="en-US" b="1" baseline="0" dirty="0" smtClean="0">
                          <a:solidFill>
                            <a:srgbClr val="FF0000"/>
                          </a:solidFill>
                          <a:latin typeface="Times New Roman" pitchFamily="18" charset="0"/>
                          <a:cs typeface="Times New Roman" pitchFamily="18" charset="0"/>
                        </a:rPr>
                        <a:t>6</a:t>
                      </a:r>
                      <a:r>
                        <a:rPr lang="fa-IR" b="1" baseline="0" dirty="0" smtClean="0">
                          <a:solidFill>
                            <a:srgbClr val="FF0000"/>
                          </a:solidFill>
                          <a:latin typeface="Times New Roman" pitchFamily="18" charset="0"/>
                          <a:cs typeface="Times New Roman" pitchFamily="18" charset="0"/>
                        </a:rPr>
                        <a:t>نرمال</a:t>
                      </a:r>
                      <a:endParaRPr lang="fa-IR" b="1" dirty="0">
                        <a:solidFill>
                          <a:srgbClr val="FF0000"/>
                        </a:solidFill>
                        <a:latin typeface="Times New Roman" pitchFamily="18" charset="0"/>
                        <a:cs typeface="Times New Roman" pitchFamily="18" charset="0"/>
                      </a:endParaRPr>
                    </a:p>
                  </a:txBody>
                  <a:tcPr/>
                </a:tc>
                <a:tc>
                  <a:txBody>
                    <a:bodyPr/>
                    <a:lstStyle/>
                    <a:p>
                      <a:pPr algn="r" rtl="1"/>
                      <a:r>
                        <a:rPr lang="fa-IR" b="1" dirty="0" smtClean="0">
                          <a:solidFill>
                            <a:srgbClr val="FF0000"/>
                          </a:solidFill>
                          <a:latin typeface="Times New Roman" pitchFamily="18" charset="0"/>
                          <a:cs typeface="Times New Roman" pitchFamily="18" charset="0"/>
                        </a:rPr>
                        <a:t>کلسیم -کاتکول آمین-سیترات-سیستئین-</a:t>
                      </a:r>
                      <a:r>
                        <a:rPr lang="fa-IR" b="1" baseline="0" dirty="0" smtClean="0">
                          <a:solidFill>
                            <a:srgbClr val="FF0000"/>
                          </a:solidFill>
                          <a:latin typeface="Times New Roman" pitchFamily="18" charset="0"/>
                          <a:cs typeface="Times New Roman" pitchFamily="18" charset="0"/>
                        </a:rPr>
                        <a:t> 5 هیدروکسی ایندول استیک اسید-همووانیلیک اسید-هیدروکسی پرولین-منیزیم-متانفرین-اگزالات – وانیلیل مندلیک اسید(</a:t>
                      </a:r>
                      <a:r>
                        <a:rPr lang="en-US" b="1" baseline="0" dirty="0" smtClean="0">
                          <a:solidFill>
                            <a:srgbClr val="FF0000"/>
                          </a:solidFill>
                          <a:latin typeface="Times New Roman" pitchFamily="18" charset="0"/>
                          <a:cs typeface="Times New Roman" pitchFamily="18" charset="0"/>
                        </a:rPr>
                        <a:t>VMA</a:t>
                      </a:r>
                      <a:r>
                        <a:rPr lang="fa-IR" b="1" baseline="0" dirty="0" smtClean="0">
                          <a:solidFill>
                            <a:srgbClr val="FF0000"/>
                          </a:solidFill>
                          <a:latin typeface="Times New Roman" pitchFamily="18" charset="0"/>
                          <a:cs typeface="Times New Roman" pitchFamily="18" charset="0"/>
                        </a:rPr>
                        <a:t>)</a:t>
                      </a:r>
                      <a:endParaRPr lang="fa-IR" b="1" dirty="0">
                        <a:solidFill>
                          <a:srgbClr val="FF0000"/>
                        </a:solidFill>
                        <a:latin typeface="Times New Roman" pitchFamily="18" charset="0"/>
                        <a:cs typeface="Times New Roman" pitchFamily="18" charset="0"/>
                      </a:endParaRPr>
                    </a:p>
                  </a:txBody>
                  <a:tcPr/>
                </a:tc>
              </a:tr>
              <a:tr h="906108">
                <a:tc>
                  <a:txBody>
                    <a:bodyPr/>
                    <a:lstStyle/>
                    <a:p>
                      <a:pPr algn="r" rtl="1"/>
                      <a:r>
                        <a:rPr lang="fa-IR" b="1" dirty="0" smtClean="0">
                          <a:solidFill>
                            <a:srgbClr val="FF0000"/>
                          </a:solidFill>
                          <a:latin typeface="Times New Roman" pitchFamily="18" charset="0"/>
                          <a:cs typeface="Times New Roman" pitchFamily="18" charset="0"/>
                        </a:rPr>
                        <a:t>0/5 گرم</a:t>
                      </a:r>
                      <a:r>
                        <a:rPr lang="fa-IR" b="1" baseline="0" dirty="0" smtClean="0">
                          <a:solidFill>
                            <a:srgbClr val="FF0000"/>
                          </a:solidFill>
                          <a:latin typeface="Times New Roman" pitchFamily="18" charset="0"/>
                          <a:cs typeface="Times New Roman" pitchFamily="18" charset="0"/>
                        </a:rPr>
                        <a:t> فلوئورسدیم</a:t>
                      </a:r>
                      <a:endParaRPr lang="fa-IR" b="1" dirty="0">
                        <a:solidFill>
                          <a:srgbClr val="FF0000"/>
                        </a:solidFill>
                        <a:latin typeface="Times New Roman" pitchFamily="18" charset="0"/>
                        <a:cs typeface="Times New Roman" pitchFamily="18" charset="0"/>
                      </a:endParaRPr>
                    </a:p>
                  </a:txBody>
                  <a:tcPr/>
                </a:tc>
                <a:tc>
                  <a:txBody>
                    <a:bodyPr/>
                    <a:lstStyle/>
                    <a:p>
                      <a:pPr algn="r" rtl="1"/>
                      <a:r>
                        <a:rPr lang="fa-IR" b="1" dirty="0" smtClean="0">
                          <a:solidFill>
                            <a:srgbClr val="FF0000"/>
                          </a:solidFill>
                          <a:latin typeface="Times New Roman" pitchFamily="18" charset="0"/>
                          <a:cs typeface="Times New Roman" pitchFamily="18" charset="0"/>
                        </a:rPr>
                        <a:t>گلوگز</a:t>
                      </a:r>
                      <a:endParaRPr lang="fa-IR" b="1" dirty="0">
                        <a:solidFill>
                          <a:srgbClr val="FF0000"/>
                        </a:solidFill>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142875"/>
            <a:ext cx="8229600" cy="1139825"/>
          </a:xfrm>
        </p:spPr>
        <p:txBody>
          <a:bodyPr>
            <a:normAutofit/>
          </a:bodyPr>
          <a:lstStyle/>
          <a:p>
            <a:pPr algn="ctr">
              <a:defRPr/>
            </a:pPr>
            <a:r>
              <a:rPr lang="fa-IR" sz="4000" b="1" dirty="0" smtClean="0">
                <a:solidFill>
                  <a:schemeClr val="tx1"/>
                </a:solidFill>
                <a:latin typeface="Times New Roman" pitchFamily="18" charset="0"/>
                <a:cs typeface="Times New Roman" pitchFamily="18" charset="0"/>
              </a:rPr>
              <a:t>اهمیت کلینیکی تست ادرار24 ساعته</a:t>
            </a:r>
            <a:endParaRPr lang="fa-IR" sz="4000"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142875" y="1428736"/>
            <a:ext cx="8715405" cy="5072077"/>
          </a:xfrm>
        </p:spPr>
        <p:txBody>
          <a:bodyPr>
            <a:noAutofit/>
          </a:bodyPr>
          <a:lstStyle/>
          <a:p>
            <a:pPr algn="r">
              <a:buFont typeface="Wingdings" pitchFamily="2" charset="2"/>
              <a:buNone/>
              <a:defRPr/>
            </a:pPr>
            <a:r>
              <a:rPr lang="fa-IR" sz="2400" b="1" dirty="0" smtClean="0"/>
              <a:t>بررسی بیماری های کلیوی</a:t>
            </a:r>
          </a:p>
          <a:p>
            <a:pPr algn="r">
              <a:buFont typeface="Wingdings" pitchFamily="2" charset="2"/>
              <a:buNone/>
              <a:defRPr/>
            </a:pPr>
            <a:r>
              <a:rPr lang="fa-IR" sz="2400" b="1" dirty="0" smtClean="0"/>
              <a:t>تعيين پروتئين ادرار، شاخص‌ترين آزمايش براي بررسي بيماري‌هاي كليوي است.</a:t>
            </a:r>
          </a:p>
          <a:p>
            <a:pPr algn="r">
              <a:buFont typeface="Wingdings" pitchFamily="2" charset="2"/>
              <a:buNone/>
              <a:defRPr/>
            </a:pPr>
            <a:endParaRPr lang="fa-IR" sz="1000" b="1" dirty="0" smtClean="0"/>
          </a:p>
          <a:p>
            <a:pPr algn="r">
              <a:buFont typeface="Wingdings" pitchFamily="2" charset="2"/>
              <a:buNone/>
              <a:defRPr/>
            </a:pPr>
            <a:r>
              <a:rPr lang="fa-IR" sz="2400" b="1" dirty="0" smtClean="0"/>
              <a:t>اغلب مراحل اوليه بيماري‌هاي كليوي با پروتئينوري همراه بوده و همين مسئله باعث مي‌شود كه آزمايش پروتئين ادرار بخش مهمي از هر آزمايش ادرار را تشكيل دهد.</a:t>
            </a:r>
          </a:p>
          <a:p>
            <a:pPr algn="r">
              <a:buFont typeface="Wingdings" pitchFamily="2" charset="2"/>
              <a:buNone/>
              <a:defRPr/>
            </a:pPr>
            <a:endParaRPr lang="fa-IR" sz="1000" b="1" dirty="0" smtClean="0"/>
          </a:p>
          <a:p>
            <a:pPr algn="r">
              <a:buFont typeface="Wingdings" pitchFamily="2" charset="2"/>
              <a:buNone/>
              <a:defRPr/>
            </a:pPr>
            <a:r>
              <a:rPr lang="fa-IR" sz="2400" b="1" dirty="0" smtClean="0"/>
              <a:t>البته شرايط فيزيولوژيكي هم از قبيل ورزش و تب وجود دارند كه بدون وجود بيماري كليوي باعث افزايش دفع پروتئين به داخل ادرار مي‌شوند.مواردي هم ازبيماري‌هاي كليوي وجود دارد كه در آنها پروتئينوري وجود ندارد. </a:t>
            </a:r>
          </a:p>
          <a:p>
            <a:pPr algn="r">
              <a:buFont typeface="Wingdings" pitchFamily="2" charset="2"/>
              <a:buNone/>
              <a:defRPr/>
            </a:pPr>
            <a:endParaRPr lang="fa-IR" sz="2800" b="1" dirty="0" smtClean="0"/>
          </a:p>
          <a:p>
            <a:pPr algn="r">
              <a:buFont typeface="Wingdings" pitchFamily="2" charset="2"/>
              <a:buNone/>
              <a:defRPr/>
            </a:pPr>
            <a:endParaRPr lang="fa-IR" sz="400" b="1" dirty="0" smtClean="0"/>
          </a:p>
          <a:p>
            <a:pPr algn="r">
              <a:buFont typeface="Wingdings" pitchFamily="2" charset="2"/>
              <a:buNone/>
              <a:defRPr/>
            </a:pPr>
            <a:r>
              <a:rPr lang="fa-IR" sz="2400" b="1" dirty="0" smtClean="0"/>
              <a:t>افراد دیابتی</a:t>
            </a:r>
          </a:p>
          <a:p>
            <a:pPr algn="r">
              <a:buFont typeface="Wingdings" pitchFamily="2" charset="2"/>
              <a:buNone/>
              <a:defRPr/>
            </a:pPr>
            <a:endParaRPr lang="fa-IR" sz="1800" b="1" dirty="0" smtClean="0"/>
          </a:p>
          <a:p>
            <a:pPr algn="r">
              <a:buFont typeface="Wingdings" pitchFamily="2" charset="2"/>
              <a:buNone/>
              <a:defRPr/>
            </a:pPr>
            <a:r>
              <a:rPr lang="fa-IR" sz="2400" b="1" dirty="0" smtClean="0"/>
              <a:t>خانم های باردار</a:t>
            </a:r>
            <a:endParaRPr lang="fa-IR" sz="2400" b="1"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85728"/>
            <a:ext cx="8229600" cy="1143000"/>
          </a:xfrm>
        </p:spPr>
        <p:txBody>
          <a:bodyPr>
            <a:normAutofit/>
          </a:bodyPr>
          <a:lstStyle/>
          <a:p>
            <a:pPr algn="ctr"/>
            <a:r>
              <a:rPr lang="fa-IR" sz="4000" b="1" dirty="0" smtClean="0">
                <a:solidFill>
                  <a:schemeClr val="tx1"/>
                </a:solidFill>
                <a:latin typeface="Times New Roman" pitchFamily="18" charset="0"/>
                <a:cs typeface="Times New Roman" pitchFamily="18" charset="0"/>
              </a:rPr>
              <a:t>اهمیت کلینیکی تست ادرار24 ساعته</a:t>
            </a:r>
            <a:endParaRPr lang="fa-IR" sz="4000" dirty="0"/>
          </a:p>
        </p:txBody>
      </p:sp>
      <p:sp>
        <p:nvSpPr>
          <p:cNvPr id="4" name="Content Placeholder 2"/>
          <p:cNvSpPr>
            <a:spLocks noGrp="1"/>
          </p:cNvSpPr>
          <p:nvPr>
            <p:ph idx="1"/>
          </p:nvPr>
        </p:nvSpPr>
        <p:spPr>
          <a:xfrm>
            <a:off x="285720" y="1571612"/>
            <a:ext cx="8401080" cy="4752988"/>
          </a:xfrm>
        </p:spPr>
        <p:txBody>
          <a:bodyPr>
            <a:normAutofit/>
          </a:bodyPr>
          <a:lstStyle/>
          <a:p>
            <a:pPr algn="r">
              <a:buFont typeface="Wingdings" pitchFamily="2" charset="2"/>
              <a:buChar char="Ø"/>
            </a:pPr>
            <a:r>
              <a:rPr lang="fa-IR" sz="2600" b="1" dirty="0" smtClean="0"/>
              <a:t>بررسی میزان پروتئین دفع شده در طول ۲۴ ساعت از زندگی </a:t>
            </a:r>
          </a:p>
          <a:p>
            <a:pPr algn="r">
              <a:buNone/>
            </a:pPr>
            <a:endParaRPr lang="fa-IR" sz="2600" b="1" dirty="0" smtClean="0"/>
          </a:p>
          <a:p>
            <a:pPr algn="r">
              <a:buFont typeface="Wingdings" pitchFamily="2" charset="2"/>
              <a:buChar char="Ø"/>
            </a:pPr>
            <a:r>
              <a:rPr lang="fa-IR" sz="2600" b="1" dirty="0" smtClean="0"/>
              <a:t>یکی از مهمترین آزمایشات در بررسی عملکرد کلیه ها است.</a:t>
            </a:r>
          </a:p>
          <a:p>
            <a:pPr algn="r">
              <a:buFont typeface="Wingdings" pitchFamily="2" charset="2"/>
              <a:buChar char="Ø"/>
            </a:pPr>
            <a:endParaRPr lang="fa-IR" sz="2600" b="1" dirty="0" smtClean="0"/>
          </a:p>
          <a:p>
            <a:pPr>
              <a:buFont typeface="Wingdings" pitchFamily="2" charset="2"/>
              <a:buChar char="Ø"/>
            </a:pPr>
            <a:r>
              <a:rPr lang="fa-IR" sz="2800" b="1" dirty="0" smtClean="0"/>
              <a:t>این آزمایش پنج سال بعد تشخیص دیابت نوع 1 و در زمان تشخیص دیابت نوع 2 باید سالیانه یکبار انجام شود.</a:t>
            </a:r>
          </a:p>
          <a:p>
            <a:pPr>
              <a:buNone/>
            </a:pPr>
            <a:endParaRPr lang="fa-IR" sz="2600" b="1" dirty="0" smtClean="0"/>
          </a:p>
          <a:p>
            <a:pPr algn="r">
              <a:buFont typeface="Wingdings" pitchFamily="2" charset="2"/>
              <a:buChar char="Ø"/>
            </a:pPr>
            <a:r>
              <a:rPr lang="fa-IR" sz="2600" b="1" dirty="0" smtClean="0"/>
              <a:t>اطلاعات دیگری که در این آزمایش قابل دسترسی است میزان کلسیم دفع شده بیانگر میزان کلسیم جذبی از طریق تغذیه و عملکرد ویتامین </a:t>
            </a:r>
            <a:r>
              <a:rPr lang="en-US" sz="2600" b="1" dirty="0" smtClean="0"/>
              <a:t>D</a:t>
            </a:r>
            <a:endParaRPr lang="fa-IR" sz="2600" b="1" dirty="0" smtClean="0"/>
          </a:p>
          <a:p>
            <a:pPr algn="r">
              <a:buNone/>
            </a:pPr>
            <a:endParaRPr lang="fa-IR" sz="2600" dirty="0" smtClean="0"/>
          </a:p>
          <a:p>
            <a:pPr algn="r">
              <a:buFont typeface="Wingdings" pitchFamily="2" charset="2"/>
              <a:buChar char="Ø"/>
            </a:pPr>
            <a:endParaRPr lang="en-US" sz="2600" dirty="0"/>
          </a:p>
          <a:p>
            <a:pPr algn="r">
              <a:buNone/>
            </a:pPr>
            <a:endParaRPr lang="en-US" dirty="0" smtClean="0"/>
          </a:p>
          <a:p>
            <a:pPr algn="r">
              <a:buNone/>
            </a:pPr>
            <a:endParaRPr lang="fa-IR" dirty="0" smtClean="0"/>
          </a:p>
          <a:p>
            <a:pPr algn="r"/>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14290"/>
            <a:ext cx="8229600" cy="714356"/>
          </a:xfrm>
        </p:spPr>
        <p:txBody>
          <a:bodyPr>
            <a:noAutofit/>
          </a:bodyPr>
          <a:lstStyle/>
          <a:p>
            <a:pPr algn="r"/>
            <a:r>
              <a:rPr lang="ar-SA" sz="2800" b="1" dirty="0" smtClean="0"/>
              <a:t>آزمایشات بخش بیوشیمی ادرار</a:t>
            </a:r>
            <a:r>
              <a:rPr lang="fa-IR" sz="2800" b="1" dirty="0" smtClean="0"/>
              <a:t> که نیاز به ادرار24 ساعته دارد</a:t>
            </a:r>
            <a:r>
              <a:rPr lang="en-US" sz="2800" dirty="0" smtClean="0"/>
              <a:t/>
            </a:r>
            <a:br>
              <a:rPr lang="en-US" sz="2800" dirty="0" smtClean="0"/>
            </a:br>
            <a:endParaRPr lang="fa-IR" sz="2800" dirty="0"/>
          </a:p>
        </p:txBody>
      </p:sp>
      <p:sp>
        <p:nvSpPr>
          <p:cNvPr id="3" name="Content Placeholder 2"/>
          <p:cNvSpPr>
            <a:spLocks noGrp="1"/>
          </p:cNvSpPr>
          <p:nvPr>
            <p:ph idx="1"/>
          </p:nvPr>
        </p:nvSpPr>
        <p:spPr>
          <a:xfrm>
            <a:off x="7143768" y="857232"/>
            <a:ext cx="1643074" cy="5596104"/>
          </a:xfrm>
        </p:spPr>
        <p:txBody>
          <a:bodyPr>
            <a:noAutofit/>
          </a:bodyPr>
          <a:lstStyle/>
          <a:p>
            <a:pPr>
              <a:buNone/>
            </a:pPr>
            <a:r>
              <a:rPr lang="fa-IR" sz="2000" b="1" dirty="0" smtClean="0">
                <a:solidFill>
                  <a:srgbClr val="7030A0"/>
                </a:solidFill>
              </a:rPr>
              <a:t>آلبومین</a:t>
            </a:r>
          </a:p>
          <a:p>
            <a:pPr>
              <a:buNone/>
            </a:pPr>
            <a:r>
              <a:rPr lang="fa-IR" sz="2000" b="1" dirty="0" smtClean="0"/>
              <a:t>کلراید</a:t>
            </a:r>
          </a:p>
          <a:p>
            <a:pPr>
              <a:buNone/>
            </a:pPr>
            <a:r>
              <a:rPr lang="fa-IR" sz="2000" b="1" dirty="0" smtClean="0"/>
              <a:t>اگزالات</a:t>
            </a:r>
          </a:p>
          <a:p>
            <a:pPr>
              <a:buNone/>
            </a:pPr>
            <a:r>
              <a:rPr lang="fa-IR" sz="2000" b="1" dirty="0" smtClean="0"/>
              <a:t>مس</a:t>
            </a:r>
          </a:p>
          <a:p>
            <a:pPr>
              <a:buNone/>
            </a:pPr>
            <a:r>
              <a:rPr lang="fa-IR" sz="2000" b="1" dirty="0" smtClean="0">
                <a:solidFill>
                  <a:srgbClr val="00B050"/>
                </a:solidFill>
              </a:rPr>
              <a:t>کراتین</a:t>
            </a:r>
          </a:p>
          <a:p>
            <a:pPr>
              <a:buNone/>
            </a:pPr>
            <a:r>
              <a:rPr lang="fa-IR" sz="2000" b="1" dirty="0" smtClean="0"/>
              <a:t>گلبولین</a:t>
            </a:r>
          </a:p>
          <a:p>
            <a:pPr>
              <a:buNone/>
            </a:pPr>
            <a:r>
              <a:rPr lang="fa-IR" sz="2000" b="1" dirty="0" smtClean="0"/>
              <a:t>منیزیم</a:t>
            </a:r>
          </a:p>
          <a:p>
            <a:pPr>
              <a:buNone/>
            </a:pPr>
            <a:r>
              <a:rPr lang="fa-IR" sz="2000" b="1" dirty="0" smtClean="0">
                <a:solidFill>
                  <a:srgbClr val="FF0000"/>
                </a:solidFill>
              </a:rPr>
              <a:t>*متانفرین</a:t>
            </a:r>
          </a:p>
          <a:p>
            <a:pPr>
              <a:buNone/>
            </a:pPr>
            <a:r>
              <a:rPr lang="fa-IR" sz="2000" b="1" dirty="0" smtClean="0">
                <a:solidFill>
                  <a:srgbClr val="FF0000"/>
                </a:solidFill>
              </a:rPr>
              <a:t>*نورمتانفرین</a:t>
            </a:r>
          </a:p>
          <a:p>
            <a:pPr>
              <a:buNone/>
            </a:pPr>
            <a:r>
              <a:rPr lang="fa-IR" sz="2000" b="1" dirty="0" smtClean="0"/>
              <a:t>فسفر</a:t>
            </a:r>
          </a:p>
          <a:p>
            <a:pPr>
              <a:buNone/>
            </a:pPr>
            <a:r>
              <a:rPr lang="fa-IR" sz="2000" b="1" dirty="0" smtClean="0"/>
              <a:t>پتاسیم</a:t>
            </a:r>
          </a:p>
          <a:p>
            <a:pPr>
              <a:buNone/>
            </a:pPr>
            <a:r>
              <a:rPr lang="fa-IR" sz="2000" b="1" dirty="0" smtClean="0"/>
              <a:t>پروتئین</a:t>
            </a:r>
          </a:p>
          <a:p>
            <a:pPr>
              <a:buNone/>
            </a:pPr>
            <a:r>
              <a:rPr lang="fa-IR" sz="2000" b="1" dirty="0" smtClean="0"/>
              <a:t>سدیم</a:t>
            </a:r>
          </a:p>
          <a:p>
            <a:pPr>
              <a:buNone/>
            </a:pPr>
            <a:r>
              <a:rPr lang="fa-IR" sz="2000" b="1" dirty="0" smtClean="0">
                <a:solidFill>
                  <a:schemeClr val="accent4">
                    <a:lumMod val="50000"/>
                  </a:schemeClr>
                </a:solidFill>
              </a:rPr>
              <a:t>*اوره</a:t>
            </a:r>
          </a:p>
          <a:p>
            <a:pPr>
              <a:buNone/>
            </a:pPr>
            <a:endParaRPr lang="fa-IR" sz="2000" dirty="0"/>
          </a:p>
        </p:txBody>
      </p:sp>
      <p:sp>
        <p:nvSpPr>
          <p:cNvPr id="4" name="TextBox 3"/>
          <p:cNvSpPr txBox="1"/>
          <p:nvPr/>
        </p:nvSpPr>
        <p:spPr>
          <a:xfrm>
            <a:off x="10476656" y="1196752"/>
            <a:ext cx="184731" cy="369332"/>
          </a:xfrm>
          <a:prstGeom prst="rect">
            <a:avLst/>
          </a:prstGeom>
          <a:noFill/>
        </p:spPr>
        <p:txBody>
          <a:bodyPr wrap="none" rtlCol="1">
            <a:spAutoFit/>
          </a:bodyPr>
          <a:lstStyle/>
          <a:p>
            <a:endParaRPr lang="fa-IR" dirty="0"/>
          </a:p>
        </p:txBody>
      </p:sp>
      <p:sp>
        <p:nvSpPr>
          <p:cNvPr id="5" name="TextBox 4"/>
          <p:cNvSpPr txBox="1"/>
          <p:nvPr/>
        </p:nvSpPr>
        <p:spPr>
          <a:xfrm>
            <a:off x="3143240" y="785794"/>
            <a:ext cx="1928826" cy="6432530"/>
          </a:xfrm>
          <a:prstGeom prst="rect">
            <a:avLst/>
          </a:prstGeom>
          <a:noFill/>
        </p:spPr>
        <p:txBody>
          <a:bodyPr wrap="square" rtlCol="1">
            <a:spAutoFit/>
          </a:bodyPr>
          <a:lstStyle/>
          <a:p>
            <a:pPr algn="r"/>
            <a:r>
              <a:rPr lang="fa-IR" sz="2000" b="1" dirty="0" smtClean="0">
                <a:solidFill>
                  <a:srgbClr val="00B050"/>
                </a:solidFill>
              </a:rPr>
              <a:t>اسید اوریک</a:t>
            </a:r>
          </a:p>
          <a:p>
            <a:pPr algn="r"/>
            <a:r>
              <a:rPr lang="fa-IR" sz="2000" b="1" dirty="0" smtClean="0">
                <a:solidFill>
                  <a:srgbClr val="00B0F0"/>
                </a:solidFill>
              </a:rPr>
              <a:t>*میکروالبومین</a:t>
            </a:r>
          </a:p>
          <a:p>
            <a:pPr algn="r"/>
            <a:r>
              <a:rPr lang="fa-IR" sz="2000" b="1" dirty="0" smtClean="0"/>
              <a:t>زینک</a:t>
            </a:r>
          </a:p>
          <a:p>
            <a:pPr algn="r"/>
            <a:r>
              <a:rPr lang="fa-IR" sz="2000" b="1" dirty="0" smtClean="0">
                <a:solidFill>
                  <a:srgbClr val="FF0000"/>
                </a:solidFill>
              </a:rPr>
              <a:t>*آمیلاز</a:t>
            </a:r>
          </a:p>
          <a:p>
            <a:pPr algn="r"/>
            <a:r>
              <a:rPr lang="fa-IR" sz="2000" b="1" dirty="0" smtClean="0"/>
              <a:t>آمینوائولینیک اسید</a:t>
            </a:r>
          </a:p>
          <a:p>
            <a:pPr algn="r"/>
            <a:r>
              <a:rPr lang="fa-IR" sz="2000" b="1" dirty="0" smtClean="0"/>
              <a:t>فلزات سنگین</a:t>
            </a:r>
          </a:p>
          <a:p>
            <a:pPr algn="r"/>
            <a:r>
              <a:rPr lang="fa-IR" sz="2000" b="1" dirty="0" smtClean="0"/>
              <a:t>هیستامین</a:t>
            </a:r>
          </a:p>
          <a:p>
            <a:pPr algn="r"/>
            <a:r>
              <a:rPr lang="fa-IR" sz="2000" b="1" dirty="0" smtClean="0"/>
              <a:t>لیزوزیم</a:t>
            </a:r>
          </a:p>
          <a:p>
            <a:pPr algn="r"/>
            <a:r>
              <a:rPr lang="fa-IR" sz="2000" b="1" dirty="0" smtClean="0"/>
              <a:t>متیل مالونیک اسید</a:t>
            </a:r>
          </a:p>
          <a:p>
            <a:pPr algn="r"/>
            <a:r>
              <a:rPr lang="fa-IR" sz="2000" b="1" dirty="0" smtClean="0"/>
              <a:t>موکوپلی ساکارید</a:t>
            </a:r>
          </a:p>
          <a:p>
            <a:pPr algn="r"/>
            <a:r>
              <a:rPr lang="fa-IR" sz="2000" b="1" dirty="0" smtClean="0"/>
              <a:t>پورفوبیلینوژن</a:t>
            </a:r>
          </a:p>
          <a:p>
            <a:pPr algn="r"/>
            <a:r>
              <a:rPr lang="fa-IR" sz="2000" b="1" dirty="0" smtClean="0"/>
              <a:t>پورفیرین</a:t>
            </a:r>
          </a:p>
          <a:p>
            <a:pPr algn="r"/>
            <a:r>
              <a:rPr lang="fa-IR" sz="2000" b="1" dirty="0" smtClean="0"/>
              <a:t>الکتروفورزپروتئین</a:t>
            </a:r>
          </a:p>
          <a:p>
            <a:pPr algn="r"/>
            <a:r>
              <a:rPr lang="fa-IR" sz="2000" b="1" dirty="0" smtClean="0">
                <a:solidFill>
                  <a:srgbClr val="0070C0"/>
                </a:solidFill>
              </a:rPr>
              <a:t>آلدوسترون</a:t>
            </a:r>
          </a:p>
          <a:p>
            <a:pPr algn="r"/>
            <a:r>
              <a:rPr lang="fa-IR" sz="2000" b="1" dirty="0" smtClean="0"/>
              <a:t>ک</a:t>
            </a:r>
            <a:r>
              <a:rPr lang="fa-IR" sz="2000" b="1" dirty="0" smtClean="0"/>
              <a:t>ورتیزول</a:t>
            </a:r>
            <a:endParaRPr lang="fa-IR" sz="2000" b="1" dirty="0" smtClean="0"/>
          </a:p>
          <a:p>
            <a:pPr algn="r"/>
            <a:r>
              <a:rPr lang="fa-IR" sz="2000" b="1" dirty="0" smtClean="0"/>
              <a:t>کلسیم</a:t>
            </a:r>
          </a:p>
          <a:p>
            <a:pPr algn="r"/>
            <a:r>
              <a:rPr lang="fa-IR" sz="2000" b="1" dirty="0" smtClean="0"/>
              <a:t>سیترات</a:t>
            </a:r>
          </a:p>
          <a:p>
            <a:pPr algn="r"/>
            <a:r>
              <a:rPr lang="fa-IR" sz="2000" b="1" dirty="0" smtClean="0">
                <a:solidFill>
                  <a:srgbClr val="FF0000"/>
                </a:solidFill>
              </a:rPr>
              <a:t>*وانیلیل مندلیک </a:t>
            </a:r>
            <a:r>
              <a:rPr lang="en-US" sz="2000" b="1" dirty="0" smtClean="0">
                <a:solidFill>
                  <a:srgbClr val="FF0000"/>
                </a:solidFill>
              </a:rPr>
              <a:t>(VMA</a:t>
            </a:r>
            <a:r>
              <a:rPr lang="fa-IR" sz="2000" b="1" dirty="0" smtClean="0">
                <a:solidFill>
                  <a:srgbClr val="FF0000"/>
                </a:solidFill>
              </a:rPr>
              <a:t>اسید(</a:t>
            </a:r>
          </a:p>
          <a:p>
            <a:pPr algn="r"/>
            <a:endParaRPr lang="fa-IR" b="1" dirty="0" smtClean="0"/>
          </a:p>
          <a:p>
            <a:pPr algn="r"/>
            <a:endParaRPr lang="fa-I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357166"/>
            <a:ext cx="8229600" cy="1143000"/>
          </a:xfrm>
        </p:spPr>
        <p:txBody>
          <a:bodyPr>
            <a:normAutofit/>
          </a:bodyPr>
          <a:lstStyle/>
          <a:p>
            <a:pPr algn="ctr"/>
            <a:r>
              <a:rPr lang="fa-IR" sz="4000" b="1" dirty="0" smtClean="0">
                <a:solidFill>
                  <a:srgbClr val="00B050"/>
                </a:solidFill>
                <a:cs typeface="B Mitra" panose="00000400000000000000" pitchFamily="2" charset="-78"/>
              </a:rPr>
              <a:t>مراحل قبل از آزمايش </a:t>
            </a:r>
            <a:r>
              <a:rPr lang="en-US" sz="3600" b="1" dirty="0" smtClean="0">
                <a:solidFill>
                  <a:srgbClr val="00B050"/>
                </a:solidFill>
                <a:cs typeface="B Mitra" panose="00000400000000000000" pitchFamily="2" charset="-78"/>
              </a:rPr>
              <a:t>Pre-Examination</a:t>
            </a:r>
            <a:endParaRPr lang="fa-IR" sz="4000" dirty="0"/>
          </a:p>
        </p:txBody>
      </p:sp>
      <p:sp>
        <p:nvSpPr>
          <p:cNvPr id="3" name="Content Placeholder 2"/>
          <p:cNvSpPr>
            <a:spLocks noGrp="1"/>
          </p:cNvSpPr>
          <p:nvPr>
            <p:ph idx="1"/>
          </p:nvPr>
        </p:nvSpPr>
        <p:spPr>
          <a:xfrm>
            <a:off x="357158" y="1714488"/>
            <a:ext cx="8429684" cy="4643470"/>
          </a:xfrm>
        </p:spPr>
        <p:txBody>
          <a:bodyPr/>
          <a:lstStyle/>
          <a:p>
            <a:r>
              <a:rPr lang="fa-IR" b="1" dirty="0" smtClean="0"/>
              <a:t>هر آزمایشگاه با توجه به دامنه فعالیت خود باید دستورالعمل نحوه </a:t>
            </a:r>
          </a:p>
          <a:p>
            <a:pPr>
              <a:buNone/>
            </a:pPr>
            <a:r>
              <a:rPr lang="fa-IR" b="1" dirty="0" smtClean="0"/>
              <a:t>  جمع آوری نمونه های کلینیکی را تهیه و در اختیار کارکنان پذیرش آزمایشگاه قرار دهد.</a:t>
            </a:r>
          </a:p>
          <a:p>
            <a:r>
              <a:rPr lang="fa-IR" b="1" dirty="0" smtClean="0"/>
              <a:t>انتقال نمونه های بیولوژیک مانند خون، ادرار و سایر مایعات بدن از </a:t>
            </a:r>
          </a:p>
          <a:p>
            <a:pPr>
              <a:buNone/>
            </a:pPr>
            <a:r>
              <a:rPr lang="fa-IR" b="1" dirty="0" smtClean="0"/>
              <a:t>    محل نمونه گیری تا آزمایشگاه بخش مهمی از چرخه کاری در آزمایشگاه است.</a:t>
            </a:r>
          </a:p>
          <a:p>
            <a:r>
              <a:rPr lang="fa-IR" b="1" dirty="0" smtClean="0"/>
              <a:t>در آزمایشگاه باید شرایط انتقال نمونه از نظر درجه حرارت ،ظرف مورد استفاده ،حداکثر زمان مجاز جهت انتقال نمونه ، نحوه انتقال نمونه با درخواست اورژانس و ملاحظات ایمنی تعریف،مکتوب و کارکنان مرتبط از آن اطلاع داشته باشند.</a:t>
            </a:r>
            <a:endParaRPr lang="fa-IR" b="1"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srcRect/>
          <a:stretch>
            <a:fillRect/>
          </a:stretch>
        </p:blipFill>
        <p:spPr bwMode="auto">
          <a:xfrm>
            <a:off x="0" y="1"/>
            <a:ext cx="9144000" cy="6857999"/>
          </a:xfrm>
          <a:prstGeom prst="rect">
            <a:avLst/>
          </a:prstGeom>
          <a:noFill/>
          <a:ln w="9525">
            <a:noFill/>
            <a:miter lim="800000"/>
            <a:headEnd/>
            <a:tailEnd/>
          </a:ln>
          <a:effectLst/>
        </p:spPr>
      </p:pic>
      <p:sp>
        <p:nvSpPr>
          <p:cNvPr id="2" name="Title 1"/>
          <p:cNvSpPr>
            <a:spLocks noGrp="1"/>
          </p:cNvSpPr>
          <p:nvPr>
            <p:ph type="title"/>
          </p:nvPr>
        </p:nvSpPr>
        <p:spPr>
          <a:xfrm rot="20439090">
            <a:off x="3696596" y="684811"/>
            <a:ext cx="7347599" cy="1143000"/>
          </a:xfrm>
        </p:spPr>
        <p:txBody>
          <a:bodyPr>
            <a:normAutofit/>
          </a:bodyPr>
          <a:lstStyle/>
          <a:p>
            <a:r>
              <a:rPr lang="fa-IR" sz="6000" b="1" dirty="0" smtClean="0">
                <a:solidFill>
                  <a:srgbClr val="FFFF00"/>
                </a:solidFill>
              </a:rPr>
              <a:t>تشکر از توجه شما</a:t>
            </a:r>
            <a:endParaRPr lang="fa-IR" sz="6000" b="1" dirty="0">
              <a:solidFill>
                <a:srgbClr val="FFFF00"/>
              </a:solidFill>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2050" name="Picture 2"/>
          <p:cNvPicPr>
            <a:picLocks noGrp="1" noChangeAspect="1" noChangeArrowheads="1"/>
          </p:cNvPicPr>
          <p:nvPr>
            <p:ph idx="1"/>
          </p:nvPr>
        </p:nvPicPr>
        <p:blipFill>
          <a:blip r:embed="rId2" cstate="print"/>
          <a:srcRect/>
          <a:stretch>
            <a:fillRect/>
          </a:stretch>
        </p:blipFill>
        <p:spPr bwMode="auto">
          <a:xfrm>
            <a:off x="1" y="0"/>
            <a:ext cx="9144000" cy="685799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142984"/>
            <a:ext cx="8429684" cy="4983179"/>
          </a:xfrm>
        </p:spPr>
        <p:txBody>
          <a:bodyPr/>
          <a:lstStyle/>
          <a:p>
            <a:pPr algn="r">
              <a:buFont typeface="Wingdings" pitchFamily="2" charset="2"/>
              <a:buNone/>
              <a:defRPr/>
            </a:pPr>
            <a:r>
              <a:rPr lang="fa-IR" sz="3600" b="1" dirty="0" smtClean="0">
                <a:solidFill>
                  <a:srgbClr val="0070C0"/>
                </a:solidFill>
              </a:rPr>
              <a:t>نکته بسیار مهم:</a:t>
            </a:r>
          </a:p>
          <a:p>
            <a:pPr algn="r">
              <a:buFont typeface="Wingdings" pitchFamily="2" charset="2"/>
              <a:buNone/>
              <a:defRPr/>
            </a:pPr>
            <a:r>
              <a:rPr lang="fa-IR" b="1" dirty="0" smtClean="0">
                <a:solidFill>
                  <a:srgbClr val="0070C0"/>
                </a:solidFill>
                <a:latin typeface="Times New Roman" pitchFamily="18" charset="0"/>
                <a:cs typeface="Times New Roman" pitchFamily="18" charset="0"/>
              </a:rPr>
              <a:t>    </a:t>
            </a:r>
            <a:r>
              <a:rPr lang="fa-IR" sz="3600" b="1" dirty="0" smtClean="0">
                <a:solidFill>
                  <a:srgbClr val="0070C0"/>
                </a:solidFill>
                <a:latin typeface="Times New Roman" pitchFamily="18" charset="0"/>
                <a:cs typeface="Times New Roman" pitchFamily="18" charset="0"/>
              </a:rPr>
              <a:t>درحین نمونه گیری رعایت ایمنی فردی الزامیست و باید در تمامی مراحل نمونه گیری از وسایل حفاظت فردی(عینک، دستکش،ماسک و...) استفاده گردد.</a:t>
            </a:r>
            <a:endParaRPr lang="fa-IR" sz="3600" b="1" dirty="0">
              <a:solidFill>
                <a:srgbClr val="0070C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086724" cy="1143000"/>
          </a:xfrm>
        </p:spPr>
        <p:txBody>
          <a:bodyPr/>
          <a:lstStyle/>
          <a:p>
            <a:pPr algn="ctr"/>
            <a:r>
              <a:rPr lang="fa-IR" b="1" dirty="0" smtClean="0">
                <a:solidFill>
                  <a:srgbClr val="00B050"/>
                </a:solidFill>
              </a:rPr>
              <a:t>جمع آوری صحیح نمونه</a:t>
            </a:r>
            <a:endParaRPr lang="fa-IR" b="1" dirty="0">
              <a:solidFill>
                <a:srgbClr val="00B050"/>
              </a:solidFill>
            </a:endParaRPr>
          </a:p>
        </p:txBody>
      </p:sp>
      <p:sp>
        <p:nvSpPr>
          <p:cNvPr id="3" name="Content Placeholder 2"/>
          <p:cNvSpPr>
            <a:spLocks noGrp="1"/>
          </p:cNvSpPr>
          <p:nvPr>
            <p:ph idx="1"/>
          </p:nvPr>
        </p:nvSpPr>
        <p:spPr>
          <a:xfrm>
            <a:off x="357158" y="1785926"/>
            <a:ext cx="8429684" cy="4538674"/>
          </a:xfrm>
        </p:spPr>
        <p:txBody>
          <a:bodyPr/>
          <a:lstStyle/>
          <a:p>
            <a:r>
              <a:rPr lang="fa-IR" sz="2800" b="1" dirty="0" smtClean="0"/>
              <a:t>دقت درانتخاب محل نمونه گیری و جمع آوری نمونه های مناسب که به آزمایشگاه فرستاده میشود.</a:t>
            </a:r>
          </a:p>
          <a:p>
            <a:r>
              <a:rPr lang="fa-IR" sz="2800" b="1" dirty="0" smtClean="0"/>
              <a:t>نمونه برداری صحیح از محل مناسب</a:t>
            </a:r>
          </a:p>
          <a:p>
            <a:r>
              <a:rPr lang="fa-IR" sz="2800" b="1" dirty="0" smtClean="0"/>
              <a:t>عدم استفاده از آنتی بیوتیک حداقل ازسه روز قبل </a:t>
            </a:r>
            <a:r>
              <a:rPr lang="fa-IR" sz="2800" b="1" dirty="0" smtClean="0"/>
              <a:t>(مگر به درخواست پزشک)</a:t>
            </a:r>
            <a:endParaRPr lang="fa-IR" sz="2800" b="1" dirty="0" smtClean="0"/>
          </a:p>
          <a:p>
            <a:r>
              <a:rPr lang="fa-IR" sz="2800" b="1" dirty="0" smtClean="0"/>
              <a:t>انتقال سریع به آزمایشگاه</a:t>
            </a:r>
          </a:p>
          <a:p>
            <a:r>
              <a:rPr lang="fa-IR" sz="2800" b="1" dirty="0" smtClean="0"/>
              <a:t>شرح مختصر در مورد علائم کلینیکی</a:t>
            </a:r>
          </a:p>
          <a:p>
            <a:endParaRPr lang="fa-IR" sz="2800" dirty="0" smtClean="0"/>
          </a:p>
          <a:p>
            <a:endParaRPr lang="fa-I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85728"/>
            <a:ext cx="8229600" cy="1143000"/>
          </a:xfrm>
        </p:spPr>
        <p:txBody>
          <a:bodyPr/>
          <a:lstStyle/>
          <a:p>
            <a:pPr algn="ctr"/>
            <a:r>
              <a:rPr lang="fa-IR" b="1" dirty="0" smtClean="0"/>
              <a:t>جمع </a:t>
            </a:r>
            <a:r>
              <a:rPr lang="fa-IR" b="1" dirty="0" smtClean="0"/>
              <a:t>آوری صحیح </a:t>
            </a:r>
            <a:r>
              <a:rPr lang="fa-IR" b="1" dirty="0" smtClean="0"/>
              <a:t>نمونه ها</a:t>
            </a:r>
            <a:endParaRPr lang="fa-IR" b="1" dirty="0"/>
          </a:p>
        </p:txBody>
      </p:sp>
      <p:sp>
        <p:nvSpPr>
          <p:cNvPr id="3" name="Content Placeholder 2"/>
          <p:cNvSpPr>
            <a:spLocks noGrp="1"/>
          </p:cNvSpPr>
          <p:nvPr>
            <p:ph idx="1"/>
          </p:nvPr>
        </p:nvSpPr>
        <p:spPr>
          <a:xfrm>
            <a:off x="285720" y="1428736"/>
            <a:ext cx="8401080" cy="4895864"/>
          </a:xfrm>
        </p:spPr>
        <p:txBody>
          <a:bodyPr/>
          <a:lstStyle/>
          <a:p>
            <a:r>
              <a:rPr lang="fa-IR" b="1" dirty="0" smtClean="0"/>
              <a:t>مواردی مانند بزاق، خلط، مدفوع ،ادرار ،ترشحات ،پوسته زخم وچرک باید در ظروف استریل یا لوله های شیشه ای در پیچ دار به آزمایشگاه ارسال شود.</a:t>
            </a:r>
          </a:p>
          <a:p>
            <a:r>
              <a:rPr lang="fa-IR" b="1" dirty="0" smtClean="0"/>
              <a:t>برای نمونه گیری از سطوح خشک باید سوآپ را قبل از نمونه برداری با سرم فیزیولوژی یا محیط کشت مایع مرطوب کرد.</a:t>
            </a:r>
          </a:p>
          <a:p>
            <a:r>
              <a:rPr lang="fa-IR" b="1" dirty="0" smtClean="0"/>
              <a:t> در برخی موارد از ماده شستشو شده نمونه برداری میشود بعنوان مثال در جستجوی ویروس معمولاً از شستشوی گلو استفاده میشود و بیمار سرم فیزیولوژی را غرغره میکند .</a:t>
            </a:r>
          </a:p>
          <a:p>
            <a:r>
              <a:rPr lang="fa-IR" b="1" dirty="0" smtClean="0"/>
              <a:t>برای گرفتن نمونه مایع مغزی-نخاعی ، ترشحات داخل حفرات و آبسه ها نمونه باید توسط سرنگ و فرد متخصص  گرفته شود.</a:t>
            </a:r>
            <a:endParaRPr lang="fa-IR"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28670"/>
            <a:ext cx="8229600" cy="5395930"/>
          </a:xfrm>
        </p:spPr>
        <p:txBody>
          <a:bodyPr>
            <a:normAutofit/>
          </a:bodyPr>
          <a:lstStyle/>
          <a:p>
            <a:pPr>
              <a:buNone/>
            </a:pPr>
            <a:endParaRPr lang="fa-IR" dirty="0" smtClean="0"/>
          </a:p>
          <a:p>
            <a:pPr>
              <a:buNone/>
            </a:pPr>
            <a:endParaRPr lang="fa-IR" sz="5400" dirty="0" smtClean="0"/>
          </a:p>
          <a:p>
            <a:pPr algn="ctr">
              <a:buNone/>
            </a:pPr>
            <a:r>
              <a:rPr lang="fa-IR" sz="7200" b="1" dirty="0" smtClean="0">
                <a:solidFill>
                  <a:srgbClr val="FF0000"/>
                </a:solidFill>
              </a:rPr>
              <a:t>میکروبشناسی</a:t>
            </a:r>
            <a:endParaRPr lang="fa-IR" sz="7200" b="1" dirty="0">
              <a:solidFill>
                <a:srgbClr val="FF0000"/>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fault Them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3421</TotalTime>
  <Words>3590</Words>
  <Application>Microsoft Office PowerPoint</Application>
  <PresentationFormat>On-screen Show (4:3)</PresentationFormat>
  <Paragraphs>316</Paragraphs>
  <Slides>51</Slides>
  <Notes>2</Notes>
  <HiddenSlides>0</HiddenSlides>
  <MMClips>0</MMClips>
  <ScaleCrop>false</ScaleCrop>
  <HeadingPairs>
    <vt:vector size="4" baseType="variant">
      <vt:variant>
        <vt:lpstr>Theme</vt:lpstr>
      </vt:variant>
      <vt:variant>
        <vt:i4>1</vt:i4>
      </vt:variant>
      <vt:variant>
        <vt:lpstr>Slide Titles</vt:lpstr>
      </vt:variant>
      <vt:variant>
        <vt:i4>51</vt:i4>
      </vt:variant>
    </vt:vector>
  </HeadingPairs>
  <TitlesOfParts>
    <vt:vector size="52" baseType="lpstr">
      <vt:lpstr>Default Theme</vt:lpstr>
      <vt:lpstr> استانداردهای نمونه برداری در بخش میکروب شناسی، انگل شناسی و بیوشیمی ادرار</vt:lpstr>
      <vt:lpstr>Slide 2</vt:lpstr>
      <vt:lpstr>مدیریت نمونه در آزمايشگاه های پزشكی </vt:lpstr>
      <vt:lpstr>متغییر های Pre-Examination</vt:lpstr>
      <vt:lpstr>مراحل قبل از آزمايش Pre-Examination</vt:lpstr>
      <vt:lpstr>Slide 6</vt:lpstr>
      <vt:lpstr>جمع آوری صحیح نمونه</vt:lpstr>
      <vt:lpstr>جمع آوری صحیح نمونه ها</vt:lpstr>
      <vt:lpstr>Slide 9</vt:lpstr>
      <vt:lpstr>انواع مختلف جمع آوری ادرار </vt:lpstr>
      <vt:lpstr>جمع آوری کشت ادرار </vt:lpstr>
      <vt:lpstr>نمونه گیری کشت ادرار</vt:lpstr>
      <vt:lpstr>نمونه گیری کشت ادرار</vt:lpstr>
      <vt:lpstr>نمونه گیری کشت ادرار</vt:lpstr>
      <vt:lpstr>کشت خون</vt:lpstr>
      <vt:lpstr>جمع آوری نمونه دستگاه تنفسی</vt:lpstr>
      <vt:lpstr>کشت گلو</vt:lpstr>
      <vt:lpstr>کشت بینی</vt:lpstr>
      <vt:lpstr>نمونه خلط</vt:lpstr>
      <vt:lpstr>بافت ملتحمه چشم و کناره های پلک</vt:lpstr>
      <vt:lpstr>کشت مدفوع </vt:lpstr>
      <vt:lpstr>مدفوع</vt:lpstr>
      <vt:lpstr> مايع مغزي نخاعي  (Cerebro-Spinal Fluid =CSF)</vt:lpstr>
      <vt:lpstr>نگهداری مایع CSF</vt:lpstr>
      <vt:lpstr>نمونه زخم ،آبسه</vt:lpstr>
      <vt:lpstr>نمونه گوش</vt:lpstr>
      <vt:lpstr>پوست</vt:lpstr>
      <vt:lpstr>سوآپ ترشحات واژینال</vt:lpstr>
      <vt:lpstr>سوآپ ترشحات مجاری آقایان </vt:lpstr>
      <vt:lpstr>نمونه کشت انواع مایعات بیولوژیک</vt:lpstr>
      <vt:lpstr>Slide 31</vt:lpstr>
      <vt:lpstr>مدفوع</vt:lpstr>
      <vt:lpstr>مدفوع</vt:lpstr>
      <vt:lpstr>چسب اسکاج</vt:lpstr>
      <vt:lpstr>آزمایش خون مخفی</vt:lpstr>
      <vt:lpstr>Slide 36</vt:lpstr>
      <vt:lpstr>نمونه ادرار </vt:lpstr>
      <vt:lpstr>انواع مختلف جمع آوری ادرار </vt:lpstr>
      <vt:lpstr>انواع مختلف جمع آوری ادرار </vt:lpstr>
      <vt:lpstr>انواع مختلف جمع آوری ادرار </vt:lpstr>
      <vt:lpstr>مواد نگه دارنده ادرار</vt:lpstr>
      <vt:lpstr>ادرار 24 ساعته</vt:lpstr>
      <vt:lpstr>  ادرار 24 ساعته</vt:lpstr>
      <vt:lpstr>       نحوه ی جمع آوری ادرار 24 ساعته </vt:lpstr>
      <vt:lpstr>نکات جمع آوری ادرار 24 ساعته</vt:lpstr>
      <vt:lpstr>نگهدارنده های ادرار24 ساعته</vt:lpstr>
      <vt:lpstr>اهمیت کلینیکی تست ادرار24 ساعته</vt:lpstr>
      <vt:lpstr>اهمیت کلینیکی تست ادرار24 ساعته</vt:lpstr>
      <vt:lpstr>آزمایشات بخش بیوشیمی ادرار که نیاز به ادرار24 ساعته دارد </vt:lpstr>
      <vt:lpstr>تشکر از توجه شما</vt:lpstr>
      <vt:lpstr>Slide 51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استانداردهای نمونه برداری در بخش میکروبشناسی، انگل شناسی و بیوشیمی ادرار</dc:title>
  <dc:creator>User</dc:creator>
  <cp:lastModifiedBy>User</cp:lastModifiedBy>
  <cp:revision>312</cp:revision>
  <dcterms:created xsi:type="dcterms:W3CDTF">2019-05-29T04:12:25Z</dcterms:created>
  <dcterms:modified xsi:type="dcterms:W3CDTF">2019-07-07T07:09:23Z</dcterms:modified>
</cp:coreProperties>
</file>