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697" r:id="rId4"/>
    <p:sldMasterId id="2147483709" r:id="rId5"/>
    <p:sldMasterId id="2147483721" r:id="rId6"/>
    <p:sldMasterId id="2147483733" r:id="rId7"/>
    <p:sldMasterId id="2147483745" r:id="rId8"/>
  </p:sldMasterIdLst>
  <p:notesMasterIdLst>
    <p:notesMasterId r:id="rId54"/>
  </p:notesMasterIdLst>
  <p:sldIdLst>
    <p:sldId id="257" r:id="rId9"/>
    <p:sldId id="259" r:id="rId10"/>
    <p:sldId id="258" r:id="rId11"/>
    <p:sldId id="274" r:id="rId12"/>
    <p:sldId id="260" r:id="rId13"/>
    <p:sldId id="261" r:id="rId14"/>
    <p:sldId id="263" r:id="rId15"/>
    <p:sldId id="264" r:id="rId16"/>
    <p:sldId id="265" r:id="rId17"/>
    <p:sldId id="300" r:id="rId18"/>
    <p:sldId id="266" r:id="rId19"/>
    <p:sldId id="268" r:id="rId20"/>
    <p:sldId id="301" r:id="rId21"/>
    <p:sldId id="302" r:id="rId22"/>
    <p:sldId id="267" r:id="rId23"/>
    <p:sldId id="269" r:id="rId24"/>
    <p:sldId id="270" r:id="rId25"/>
    <p:sldId id="303" r:id="rId26"/>
    <p:sldId id="304" r:id="rId27"/>
    <p:sldId id="305" r:id="rId28"/>
    <p:sldId id="27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7" r:id="rId44"/>
    <p:sldId id="306" r:id="rId45"/>
    <p:sldId id="311" r:id="rId46"/>
    <p:sldId id="308" r:id="rId47"/>
    <p:sldId id="309" r:id="rId48"/>
    <p:sldId id="310" r:id="rId49"/>
    <p:sldId id="312" r:id="rId50"/>
    <p:sldId id="313" r:id="rId51"/>
    <p:sldId id="298" r:id="rId52"/>
    <p:sldId id="29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563" autoAdjust="0"/>
  </p:normalViewPr>
  <p:slideViewPr>
    <p:cSldViewPr>
      <p:cViewPr varScale="1">
        <p:scale>
          <a:sx n="51" d="100"/>
          <a:sy n="51" d="100"/>
        </p:scale>
        <p:origin x="-1243" y="-67"/>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38AB593-73DA-431B-AF8F-225363CE2689}" type="datetimeFigureOut">
              <a:rPr lang="fa-IR" smtClean="0"/>
              <a:t>01/19/1439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039092F-FADB-433F-9BFA-E98FF322630F}" type="slidenum">
              <a:rPr lang="fa-IR" smtClean="0"/>
              <a:t>‹#›</a:t>
            </a:fld>
            <a:endParaRPr lang="fa-IR"/>
          </a:p>
        </p:txBody>
      </p:sp>
    </p:spTree>
    <p:extLst>
      <p:ext uri="{BB962C8B-B14F-4D97-AF65-F5344CB8AC3E}">
        <p14:creationId xmlns:p14="http://schemas.microsoft.com/office/powerpoint/2010/main" val="26005008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0FF5F7-10DF-4A96-9879-9EB7E1E94CB7}"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42A1C-F49F-41CC-A4C6-EE123D7468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0FF5F7-10DF-4A96-9879-9EB7E1E94CB7}"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42A1C-F49F-41CC-A4C6-EE123D7468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0FF5F7-10DF-4A96-9879-9EB7E1E94CB7}"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42A1C-F49F-41CC-A4C6-EE123D7468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973B6AE-7D41-4975-A11E-D710637309E0}" type="datetimeFigureOut">
              <a:rPr lang="fa-IR" smtClean="0">
                <a:solidFill>
                  <a:srgbClr val="DBF5F9">
                    <a:shade val="90000"/>
                  </a:srgbClr>
                </a:solidFill>
              </a:rPr>
              <a:pPr/>
              <a:t>01/19/1439</a:t>
            </a:fld>
            <a:endParaRPr lang="fa-IR">
              <a:solidFill>
                <a:srgbClr val="DBF5F9">
                  <a:shade val="90000"/>
                </a:srgbClr>
              </a:solidFill>
            </a:endParaRPr>
          </a:p>
        </p:txBody>
      </p:sp>
      <p:sp>
        <p:nvSpPr>
          <p:cNvPr id="19" name="Footer Placeholder 18"/>
          <p:cNvSpPr>
            <a:spLocks noGrp="1"/>
          </p:cNvSpPr>
          <p:nvPr>
            <p:ph type="ftr" sz="quarter" idx="11"/>
          </p:nvPr>
        </p:nvSpPr>
        <p:spPr/>
        <p:txBody>
          <a:bodyPr/>
          <a:lstStyle/>
          <a:p>
            <a:endParaRPr lang="fa-IR">
              <a:solidFill>
                <a:srgbClr val="DBF5F9">
                  <a:shade val="90000"/>
                </a:srgbClr>
              </a:solidFill>
            </a:endParaRPr>
          </a:p>
        </p:txBody>
      </p:sp>
      <p:sp>
        <p:nvSpPr>
          <p:cNvPr id="27" name="Slide Number Placeholder 26"/>
          <p:cNvSpPr>
            <a:spLocks noGrp="1"/>
          </p:cNvSpPr>
          <p:nvPr>
            <p:ph type="sldNum" sz="quarter" idx="12"/>
          </p:nvPr>
        </p:nvSpPr>
        <p:spPr/>
        <p:txBody>
          <a:bodyPr/>
          <a:lstStyle/>
          <a:p>
            <a:fld id="{B5F7BAE4-6BC8-416A-A55F-2ED4DEA7B904}" type="slidenum">
              <a:rPr lang="fa-IR" smtClean="0">
                <a:solidFill>
                  <a:srgbClr val="DBF5F9">
                    <a:shade val="90000"/>
                  </a:srgbClr>
                </a:solidFill>
              </a:rPr>
              <a:pPr/>
              <a:t>‹#›</a:t>
            </a:fld>
            <a:endParaRPr lang="fa-IR">
              <a:solidFill>
                <a:srgbClr val="DBF5F9">
                  <a:shade val="90000"/>
                </a:srgbClr>
              </a:solidFill>
            </a:endParaRPr>
          </a:p>
        </p:txBody>
      </p:sp>
    </p:spTree>
    <p:extLst>
      <p:ext uri="{BB962C8B-B14F-4D97-AF65-F5344CB8AC3E}">
        <p14:creationId xmlns:p14="http://schemas.microsoft.com/office/powerpoint/2010/main" val="80326628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73B6AE-7D41-4975-A11E-D710637309E0}" type="datetimeFigureOut">
              <a:rPr lang="fa-IR" smtClean="0">
                <a:solidFill>
                  <a:srgbClr val="04617B">
                    <a:shade val="90000"/>
                  </a:srgbClr>
                </a:solidFill>
              </a:rPr>
              <a:pPr/>
              <a:t>01/19/1439</a:t>
            </a:fld>
            <a:endParaRPr lang="fa-IR">
              <a:solidFill>
                <a:srgbClr val="04617B">
                  <a:shade val="90000"/>
                </a:srgbClr>
              </a:solidFill>
            </a:endParaRPr>
          </a:p>
        </p:txBody>
      </p:sp>
      <p:sp>
        <p:nvSpPr>
          <p:cNvPr id="5" name="Footer Placeholder 4"/>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B5F7BAE4-6BC8-416A-A55F-2ED4DEA7B904}"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97767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973B6AE-7D41-4975-A11E-D710637309E0}" type="datetimeFigureOut">
              <a:rPr lang="fa-IR" smtClean="0">
                <a:solidFill>
                  <a:srgbClr val="DBF5F9">
                    <a:shade val="90000"/>
                  </a:srgbClr>
                </a:solidFill>
              </a:rPr>
              <a:pPr/>
              <a:t>01/19/1439</a:t>
            </a:fld>
            <a:endParaRPr lang="fa-IR">
              <a:solidFill>
                <a:srgbClr val="DBF5F9">
                  <a:shade val="90000"/>
                </a:srgbClr>
              </a:solidFill>
            </a:endParaRPr>
          </a:p>
        </p:txBody>
      </p:sp>
      <p:sp>
        <p:nvSpPr>
          <p:cNvPr id="5" name="Footer Placeholder 4"/>
          <p:cNvSpPr>
            <a:spLocks noGrp="1"/>
          </p:cNvSpPr>
          <p:nvPr>
            <p:ph type="ftr" sz="quarter" idx="11"/>
          </p:nvPr>
        </p:nvSpPr>
        <p:spPr/>
        <p:txBody>
          <a:bodyPr/>
          <a:lstStyle/>
          <a:p>
            <a:endParaRPr lang="fa-IR">
              <a:solidFill>
                <a:srgbClr val="DBF5F9">
                  <a:shade val="90000"/>
                </a:srgbClr>
              </a:solidFill>
            </a:endParaRPr>
          </a:p>
        </p:txBody>
      </p:sp>
      <p:sp>
        <p:nvSpPr>
          <p:cNvPr id="6" name="Slide Number Placeholder 5"/>
          <p:cNvSpPr>
            <a:spLocks noGrp="1"/>
          </p:cNvSpPr>
          <p:nvPr>
            <p:ph type="sldNum" sz="quarter" idx="12"/>
          </p:nvPr>
        </p:nvSpPr>
        <p:spPr/>
        <p:txBody>
          <a:bodyPr/>
          <a:lstStyle/>
          <a:p>
            <a:fld id="{B5F7BAE4-6BC8-416A-A55F-2ED4DEA7B904}" type="slidenum">
              <a:rPr lang="fa-IR" smtClean="0">
                <a:solidFill>
                  <a:srgbClr val="DBF5F9">
                    <a:shade val="90000"/>
                  </a:srgbClr>
                </a:solidFill>
              </a:rPr>
              <a:pPr/>
              <a:t>‹#›</a:t>
            </a:fld>
            <a:endParaRPr lang="fa-IR">
              <a:solidFill>
                <a:srgbClr val="DBF5F9">
                  <a:shade val="90000"/>
                </a:srgbClr>
              </a:solidFill>
            </a:endParaRPr>
          </a:p>
        </p:txBody>
      </p:sp>
    </p:spTree>
    <p:extLst>
      <p:ext uri="{BB962C8B-B14F-4D97-AF65-F5344CB8AC3E}">
        <p14:creationId xmlns:p14="http://schemas.microsoft.com/office/powerpoint/2010/main" val="371971982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73B6AE-7D41-4975-A11E-D710637309E0}" type="datetimeFigureOut">
              <a:rPr lang="fa-IR" smtClean="0">
                <a:solidFill>
                  <a:srgbClr val="04617B">
                    <a:shade val="90000"/>
                  </a:srgbClr>
                </a:solidFill>
              </a:rPr>
              <a:pPr/>
              <a:t>01/19/1439</a:t>
            </a:fld>
            <a:endParaRPr lang="fa-IR">
              <a:solidFill>
                <a:srgbClr val="04617B">
                  <a:shade val="90000"/>
                </a:srgbClr>
              </a:solidFill>
            </a:endParaRPr>
          </a:p>
        </p:txBody>
      </p:sp>
      <p:sp>
        <p:nvSpPr>
          <p:cNvPr id="6" name="Footer Placeholder 5"/>
          <p:cNvSpPr>
            <a:spLocks noGrp="1"/>
          </p:cNvSpPr>
          <p:nvPr>
            <p:ph type="ftr" sz="quarter" idx="11"/>
          </p:nvPr>
        </p:nvSpPr>
        <p:spPr/>
        <p:txBody>
          <a:bodyPr/>
          <a:lstStyle/>
          <a:p>
            <a:endParaRPr lang="fa-IR">
              <a:solidFill>
                <a:srgbClr val="04617B">
                  <a:shade val="90000"/>
                </a:srgbClr>
              </a:solidFill>
            </a:endParaRPr>
          </a:p>
        </p:txBody>
      </p:sp>
      <p:sp>
        <p:nvSpPr>
          <p:cNvPr id="7" name="Slide Number Placeholder 6"/>
          <p:cNvSpPr>
            <a:spLocks noGrp="1"/>
          </p:cNvSpPr>
          <p:nvPr>
            <p:ph type="sldNum" sz="quarter" idx="12"/>
          </p:nvPr>
        </p:nvSpPr>
        <p:spPr/>
        <p:txBody>
          <a:bodyPr/>
          <a:lstStyle/>
          <a:p>
            <a:fld id="{B5F7BAE4-6BC8-416A-A55F-2ED4DEA7B904}"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84767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973B6AE-7D41-4975-A11E-D710637309E0}" type="datetimeFigureOut">
              <a:rPr lang="fa-IR" smtClean="0">
                <a:solidFill>
                  <a:srgbClr val="04617B">
                    <a:shade val="90000"/>
                  </a:srgbClr>
                </a:solidFill>
              </a:rPr>
              <a:pPr/>
              <a:t>01/19/1439</a:t>
            </a:fld>
            <a:endParaRPr lang="fa-IR">
              <a:solidFill>
                <a:srgbClr val="04617B">
                  <a:shade val="90000"/>
                </a:srgbClr>
              </a:solidFill>
            </a:endParaRPr>
          </a:p>
        </p:txBody>
      </p:sp>
      <p:sp>
        <p:nvSpPr>
          <p:cNvPr id="8" name="Footer Placeholder 7"/>
          <p:cNvSpPr>
            <a:spLocks noGrp="1"/>
          </p:cNvSpPr>
          <p:nvPr>
            <p:ph type="ftr" sz="quarter" idx="11"/>
          </p:nvPr>
        </p:nvSpPr>
        <p:spPr/>
        <p:txBody>
          <a:bodyPr/>
          <a:lstStyle/>
          <a:p>
            <a:endParaRPr lang="fa-IR">
              <a:solidFill>
                <a:srgbClr val="04617B">
                  <a:shade val="90000"/>
                </a:srgbClr>
              </a:solidFill>
            </a:endParaRPr>
          </a:p>
        </p:txBody>
      </p:sp>
      <p:sp>
        <p:nvSpPr>
          <p:cNvPr id="9" name="Slide Number Placeholder 8"/>
          <p:cNvSpPr>
            <a:spLocks noGrp="1"/>
          </p:cNvSpPr>
          <p:nvPr>
            <p:ph type="sldNum" sz="quarter" idx="12"/>
          </p:nvPr>
        </p:nvSpPr>
        <p:spPr/>
        <p:txBody>
          <a:bodyPr/>
          <a:lstStyle/>
          <a:p>
            <a:fld id="{B5F7BAE4-6BC8-416A-A55F-2ED4DEA7B904}"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2534950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973B6AE-7D41-4975-A11E-D710637309E0}" type="datetimeFigureOut">
              <a:rPr lang="fa-IR" smtClean="0">
                <a:solidFill>
                  <a:srgbClr val="04617B">
                    <a:shade val="90000"/>
                  </a:srgbClr>
                </a:solidFill>
              </a:rPr>
              <a:pPr/>
              <a:t>01/19/1439</a:t>
            </a:fld>
            <a:endParaRPr lang="fa-IR">
              <a:solidFill>
                <a:srgbClr val="04617B">
                  <a:shade val="90000"/>
                </a:srgbClr>
              </a:solidFill>
            </a:endParaRPr>
          </a:p>
        </p:txBody>
      </p:sp>
      <p:sp>
        <p:nvSpPr>
          <p:cNvPr id="4" name="Footer Placeholder 3"/>
          <p:cNvSpPr>
            <a:spLocks noGrp="1"/>
          </p:cNvSpPr>
          <p:nvPr>
            <p:ph type="ftr" sz="quarter" idx="11"/>
          </p:nvPr>
        </p:nvSpPr>
        <p:spPr/>
        <p:txBody>
          <a:bodyPr/>
          <a:lstStyle/>
          <a:p>
            <a:endParaRPr lang="fa-IR">
              <a:solidFill>
                <a:srgbClr val="04617B">
                  <a:shade val="90000"/>
                </a:srgbClr>
              </a:solidFill>
            </a:endParaRPr>
          </a:p>
        </p:txBody>
      </p:sp>
      <p:sp>
        <p:nvSpPr>
          <p:cNvPr id="5" name="Slide Number Placeholder 4"/>
          <p:cNvSpPr>
            <a:spLocks noGrp="1"/>
          </p:cNvSpPr>
          <p:nvPr>
            <p:ph type="sldNum" sz="quarter" idx="12"/>
          </p:nvPr>
        </p:nvSpPr>
        <p:spPr/>
        <p:txBody>
          <a:bodyPr/>
          <a:lstStyle/>
          <a:p>
            <a:fld id="{B5F7BAE4-6BC8-416A-A55F-2ED4DEA7B904}"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2206879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3B6AE-7D41-4975-A11E-D710637309E0}" type="datetimeFigureOut">
              <a:rPr lang="fa-IR" smtClean="0">
                <a:solidFill>
                  <a:srgbClr val="04617B">
                    <a:shade val="90000"/>
                  </a:srgbClr>
                </a:solidFill>
              </a:rPr>
              <a:pPr/>
              <a:t>01/19/1439</a:t>
            </a:fld>
            <a:endParaRPr lang="fa-IR">
              <a:solidFill>
                <a:srgbClr val="04617B">
                  <a:shade val="90000"/>
                </a:srgbClr>
              </a:solidFill>
            </a:endParaRPr>
          </a:p>
        </p:txBody>
      </p:sp>
      <p:sp>
        <p:nvSpPr>
          <p:cNvPr id="3" name="Footer Placeholder 2"/>
          <p:cNvSpPr>
            <a:spLocks noGrp="1"/>
          </p:cNvSpPr>
          <p:nvPr>
            <p:ph type="ftr" sz="quarter" idx="11"/>
          </p:nvPr>
        </p:nvSpPr>
        <p:spPr/>
        <p:txBody>
          <a:bodyPr/>
          <a:lstStyle/>
          <a:p>
            <a:endParaRPr lang="fa-IR">
              <a:solidFill>
                <a:srgbClr val="04617B">
                  <a:shade val="90000"/>
                </a:srgbClr>
              </a:solidFill>
            </a:endParaRPr>
          </a:p>
        </p:txBody>
      </p:sp>
      <p:sp>
        <p:nvSpPr>
          <p:cNvPr id="4" name="Slide Number Placeholder 3"/>
          <p:cNvSpPr>
            <a:spLocks noGrp="1"/>
          </p:cNvSpPr>
          <p:nvPr>
            <p:ph type="sldNum" sz="quarter" idx="12"/>
          </p:nvPr>
        </p:nvSpPr>
        <p:spPr/>
        <p:txBody>
          <a:bodyPr/>
          <a:lstStyle/>
          <a:p>
            <a:fld id="{B5F7BAE4-6BC8-416A-A55F-2ED4DEA7B904}"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2209082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73B6AE-7D41-4975-A11E-D710637309E0}" type="datetimeFigureOut">
              <a:rPr lang="fa-IR" smtClean="0">
                <a:solidFill>
                  <a:srgbClr val="04617B">
                    <a:shade val="90000"/>
                  </a:srgbClr>
                </a:solidFill>
              </a:rPr>
              <a:pPr/>
              <a:t>01/19/1439</a:t>
            </a:fld>
            <a:endParaRPr lang="fa-IR">
              <a:solidFill>
                <a:srgbClr val="04617B">
                  <a:shade val="90000"/>
                </a:srgbClr>
              </a:solidFill>
            </a:endParaRPr>
          </a:p>
        </p:txBody>
      </p:sp>
      <p:sp>
        <p:nvSpPr>
          <p:cNvPr id="6" name="Footer Placeholder 5"/>
          <p:cNvSpPr>
            <a:spLocks noGrp="1"/>
          </p:cNvSpPr>
          <p:nvPr>
            <p:ph type="ftr" sz="quarter" idx="11"/>
          </p:nvPr>
        </p:nvSpPr>
        <p:spPr/>
        <p:txBody>
          <a:bodyPr/>
          <a:lstStyle/>
          <a:p>
            <a:endParaRPr lang="fa-IR">
              <a:solidFill>
                <a:srgbClr val="04617B">
                  <a:shade val="90000"/>
                </a:srgbClr>
              </a:solidFill>
            </a:endParaRPr>
          </a:p>
        </p:txBody>
      </p:sp>
      <p:sp>
        <p:nvSpPr>
          <p:cNvPr id="7" name="Slide Number Placeholder 6"/>
          <p:cNvSpPr>
            <a:spLocks noGrp="1"/>
          </p:cNvSpPr>
          <p:nvPr>
            <p:ph type="sldNum" sz="quarter" idx="12"/>
          </p:nvPr>
        </p:nvSpPr>
        <p:spPr/>
        <p:txBody>
          <a:bodyPr/>
          <a:lstStyle/>
          <a:p>
            <a:fld id="{B5F7BAE4-6BC8-416A-A55F-2ED4DEA7B904}"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344784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0FF5F7-10DF-4A96-9879-9EB7E1E94CB7}"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42A1C-F49F-41CC-A4C6-EE123D7468B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973B6AE-7D41-4975-A11E-D710637309E0}" type="datetimeFigureOut">
              <a:rPr lang="fa-IR" smtClean="0">
                <a:solidFill>
                  <a:srgbClr val="04617B">
                    <a:shade val="90000"/>
                  </a:srgbClr>
                </a:solidFill>
              </a:rPr>
              <a:pPr/>
              <a:t>01/19/1439</a:t>
            </a:fld>
            <a:endParaRPr lang="fa-IR">
              <a:solidFill>
                <a:srgbClr val="04617B">
                  <a:shade val="90000"/>
                </a:srgbClr>
              </a:solidFill>
            </a:endParaRPr>
          </a:p>
        </p:txBody>
      </p:sp>
      <p:sp>
        <p:nvSpPr>
          <p:cNvPr id="6" name="Footer Placeholder 5"/>
          <p:cNvSpPr>
            <a:spLocks noGrp="1"/>
          </p:cNvSpPr>
          <p:nvPr>
            <p:ph type="ftr" sz="quarter" idx="11"/>
          </p:nvPr>
        </p:nvSpPr>
        <p:spPr/>
        <p:txBody>
          <a:bodyPr/>
          <a:lstStyle/>
          <a:p>
            <a:endParaRPr lang="fa-I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5F7BAE4-6BC8-416A-A55F-2ED4DEA7B904}" type="slidenum">
              <a:rPr lang="fa-IR" smtClean="0">
                <a:solidFill>
                  <a:srgbClr val="04617B">
                    <a:shade val="90000"/>
                  </a:srgbClr>
                </a:solidFill>
              </a:rPr>
              <a:pPr/>
              <a:t>‹#›</a:t>
            </a:fld>
            <a:endParaRPr lang="fa-I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981135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73B6AE-7D41-4975-A11E-D710637309E0}" type="datetimeFigureOut">
              <a:rPr lang="fa-IR" smtClean="0">
                <a:solidFill>
                  <a:srgbClr val="04617B">
                    <a:shade val="90000"/>
                  </a:srgbClr>
                </a:solidFill>
              </a:rPr>
              <a:pPr/>
              <a:t>01/19/1439</a:t>
            </a:fld>
            <a:endParaRPr lang="fa-IR">
              <a:solidFill>
                <a:srgbClr val="04617B">
                  <a:shade val="90000"/>
                </a:srgbClr>
              </a:solidFill>
            </a:endParaRPr>
          </a:p>
        </p:txBody>
      </p:sp>
      <p:sp>
        <p:nvSpPr>
          <p:cNvPr id="5" name="Footer Placeholder 4"/>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B5F7BAE4-6BC8-416A-A55F-2ED4DEA7B904}"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3943347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73B6AE-7D41-4975-A11E-D710637309E0}" type="datetimeFigureOut">
              <a:rPr lang="fa-IR" smtClean="0">
                <a:solidFill>
                  <a:srgbClr val="04617B">
                    <a:shade val="90000"/>
                  </a:srgbClr>
                </a:solidFill>
              </a:rPr>
              <a:pPr/>
              <a:t>01/19/1439</a:t>
            </a:fld>
            <a:endParaRPr lang="fa-IR">
              <a:solidFill>
                <a:srgbClr val="04617B">
                  <a:shade val="90000"/>
                </a:srgbClr>
              </a:solidFill>
            </a:endParaRPr>
          </a:p>
        </p:txBody>
      </p:sp>
      <p:sp>
        <p:nvSpPr>
          <p:cNvPr id="5" name="Footer Placeholder 4"/>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B5F7BAE4-6BC8-416A-A55F-2ED4DEA7B904}"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2797388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213CFFF-7C89-473F-907E-95A3514357C6}" type="datetimeFigureOut">
              <a:rPr lang="fa-IR" smtClean="0"/>
              <a:pPr/>
              <a:t>01/19/1439</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F6D632-857E-4507-8A27-2DD25CB3DF69}" type="slidenum">
              <a:rPr lang="fa-IR" smtClean="0"/>
              <a:pPr/>
              <a:t>‹#›</a:t>
            </a:fld>
            <a:endParaRPr lang="fa-IR"/>
          </a:p>
        </p:txBody>
      </p:sp>
    </p:spTree>
    <p:extLst>
      <p:ext uri="{BB962C8B-B14F-4D97-AF65-F5344CB8AC3E}">
        <p14:creationId xmlns:p14="http://schemas.microsoft.com/office/powerpoint/2010/main" val="758223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61617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5" name="Footer Placeholder 4"/>
          <p:cNvSpPr>
            <a:spLocks noGrp="1"/>
          </p:cNvSpPr>
          <p:nvPr>
            <p:ph type="ftr" sz="quarter" idx="11"/>
          </p:nvPr>
        </p:nvSpPr>
        <p:spPr/>
        <p:txBody>
          <a:bodyPr/>
          <a:lstStyle>
            <a:extLst/>
          </a:lstStyle>
          <a:p>
            <a:endParaRPr lang="fa-IR">
              <a:solidFill>
                <a:prstClr val="white"/>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white"/>
                </a:solidFill>
              </a:rPr>
              <a:pPr/>
              <a:t>‹#›</a:t>
            </a:fld>
            <a:endParaRPr lang="fa-IR">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409601026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6" name="Footer Placeholder 5"/>
          <p:cNvSpPr>
            <a:spLocks noGrp="1"/>
          </p:cNvSpPr>
          <p:nvPr>
            <p:ph type="ftr" sz="quarter" idx="11"/>
          </p:nvPr>
        </p:nvSpPr>
        <p:spPr/>
        <p:txBody>
          <a:bodyPr/>
          <a:lstStyle>
            <a:extLst/>
          </a:lstStyle>
          <a:p>
            <a:endParaRPr lang="fa-IR">
              <a:solidFill>
                <a:prstClr val="white"/>
              </a:solidFill>
            </a:endParaRPr>
          </a:p>
        </p:txBody>
      </p:sp>
      <p:sp>
        <p:nvSpPr>
          <p:cNvPr id="7" name="Slide Number Placeholder 6"/>
          <p:cNvSpPr>
            <a:spLocks noGrp="1"/>
          </p:cNvSpPr>
          <p:nvPr>
            <p:ph type="sldNum" sz="quarter" idx="12"/>
          </p:nvPr>
        </p:nvSpPr>
        <p:spPr/>
        <p:txBody>
          <a:bodyPr/>
          <a:lstStyle>
            <a:extLst/>
          </a:lstStyle>
          <a:p>
            <a:fld id="{88F6D632-857E-4507-8A27-2DD25CB3DF69}" type="slidenum">
              <a:rPr lang="fa-IR" smtClean="0">
                <a:solidFill>
                  <a:prstClr val="white"/>
                </a:solidFill>
              </a:rPr>
              <a:pPr/>
              <a:t>‹#›</a:t>
            </a:fld>
            <a:endParaRPr lang="fa-IR">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96945714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8" name="Footer Placeholder 7"/>
          <p:cNvSpPr>
            <a:spLocks noGrp="1"/>
          </p:cNvSpPr>
          <p:nvPr>
            <p:ph type="ftr" sz="quarter" idx="11"/>
          </p:nvPr>
        </p:nvSpPr>
        <p:spPr/>
        <p:txBody>
          <a:bodyPr/>
          <a:lstStyle>
            <a:extLst/>
          </a:lstStyle>
          <a:p>
            <a:endParaRPr lang="fa-IR">
              <a:solidFill>
                <a:prstClr val="black"/>
              </a:solidFill>
            </a:endParaRPr>
          </a:p>
        </p:txBody>
      </p:sp>
      <p:sp>
        <p:nvSpPr>
          <p:cNvPr id="9" name="Slide Number Placeholder 8"/>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5147965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4" name="Footer Placeholder 3"/>
          <p:cNvSpPr>
            <a:spLocks noGrp="1"/>
          </p:cNvSpPr>
          <p:nvPr>
            <p:ph type="ftr" sz="quarter" idx="11"/>
          </p:nvPr>
        </p:nvSpPr>
        <p:spPr/>
        <p:txBody>
          <a:bodyPr/>
          <a:lstStyle>
            <a:extLst/>
          </a:lstStyle>
          <a:p>
            <a:endParaRPr lang="fa-IR">
              <a:solidFill>
                <a:prstClr val="white"/>
              </a:solidFill>
            </a:endParaRPr>
          </a:p>
        </p:txBody>
      </p:sp>
      <p:sp>
        <p:nvSpPr>
          <p:cNvPr id="5" name="Slide Number Placeholder 4"/>
          <p:cNvSpPr>
            <a:spLocks noGrp="1"/>
          </p:cNvSpPr>
          <p:nvPr>
            <p:ph type="sldNum" sz="quarter" idx="12"/>
          </p:nvPr>
        </p:nvSpPr>
        <p:spPr/>
        <p:txBody>
          <a:bodyPr/>
          <a:lstStyle>
            <a:extLst/>
          </a:lstStyle>
          <a:p>
            <a:fld id="{88F6D632-857E-4507-8A27-2DD25CB3DF69}" type="slidenum">
              <a:rPr lang="fa-IR" smtClean="0">
                <a:solidFill>
                  <a:prstClr val="white"/>
                </a:solidFill>
              </a:rPr>
              <a:pPr/>
              <a:t>‹#›</a:t>
            </a:fld>
            <a:endParaRPr lang="fa-IR">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29831950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3" name="Footer Placeholder 2"/>
          <p:cNvSpPr>
            <a:spLocks noGrp="1"/>
          </p:cNvSpPr>
          <p:nvPr>
            <p:ph type="ftr" sz="quarter" idx="11"/>
          </p:nvPr>
        </p:nvSpPr>
        <p:spPr/>
        <p:txBody>
          <a:bodyPr/>
          <a:lstStyle>
            <a:extLst/>
          </a:lstStyle>
          <a:p>
            <a:endParaRPr lang="fa-IR">
              <a:solidFill>
                <a:prstClr val="black"/>
              </a:solidFill>
            </a:endParaRPr>
          </a:p>
        </p:txBody>
      </p:sp>
      <p:sp>
        <p:nvSpPr>
          <p:cNvPr id="4" name="Slide Number Placeholder 3"/>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150141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0FF5F7-10DF-4A96-9879-9EB7E1E94CB7}" type="datetimeFigureOut">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42A1C-F49F-41CC-A4C6-EE123D7468B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6" name="Footer Placeholder 5"/>
          <p:cNvSpPr>
            <a:spLocks noGrp="1"/>
          </p:cNvSpPr>
          <p:nvPr>
            <p:ph type="ftr" sz="quarter" idx="11"/>
          </p:nvPr>
        </p:nvSpPr>
        <p:spPr/>
        <p:txBody>
          <a:bodyPr/>
          <a:lstStyle>
            <a:extLst/>
          </a:lstStyle>
          <a:p>
            <a:endParaRPr lang="fa-IR">
              <a:solidFill>
                <a:prstClr val="black"/>
              </a:solidFill>
            </a:endParaRPr>
          </a:p>
        </p:txBody>
      </p:sp>
      <p:sp>
        <p:nvSpPr>
          <p:cNvPr id="7" name="Slide Number Placeholder 6"/>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72975650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F6D632-857E-4507-8A27-2DD25CB3DF69}" type="slidenum">
              <a:rPr lang="fa-IR" smtClean="0">
                <a:solidFill>
                  <a:prstClr val="white"/>
                </a:solidFill>
              </a:rPr>
              <a:pPr/>
              <a:t>‹#›</a:t>
            </a:fld>
            <a:endParaRPr lang="fa-IR">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2152916768"/>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2542543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104648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9AD1283A-6ECB-493C-B857-A0A67F45C16A}" type="datetime1">
              <a:rPr lang="en-US">
                <a:solidFill>
                  <a:srgbClr val="E7DEC9">
                    <a:shade val="50000"/>
                    <a:satMod val="200000"/>
                  </a:srgbClr>
                </a:solidFill>
              </a:rPr>
              <a:pPr>
                <a:defRPr/>
              </a:pPr>
              <a:t>10/9/2017</a:t>
            </a:fld>
            <a:endParaRPr lang="en-US">
              <a:solidFill>
                <a:srgbClr val="E7DEC9">
                  <a:shade val="50000"/>
                  <a:satMod val="200000"/>
                </a:srgbClr>
              </a:solidFill>
            </a:endParaRPr>
          </a:p>
        </p:txBody>
      </p:sp>
      <p:sp>
        <p:nvSpPr>
          <p:cNvPr id="7" name="Footer Placeholder 19"/>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8" name="Slide Number Placeholder 9"/>
          <p:cNvSpPr>
            <a:spLocks noGrp="1"/>
          </p:cNvSpPr>
          <p:nvPr>
            <p:ph type="sldNum" sz="quarter" idx="12"/>
          </p:nvPr>
        </p:nvSpPr>
        <p:spPr/>
        <p:txBody>
          <a:bodyPr/>
          <a:lstStyle>
            <a:lvl1pPr>
              <a:defRPr/>
            </a:lvl1pPr>
            <a:extLst/>
          </a:lstStyle>
          <a:p>
            <a:pPr>
              <a:defRPr/>
            </a:pPr>
            <a:fld id="{5DE3B739-0C52-4E7E-91CD-5E7AC8CD3EEE}"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3209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206474A-9461-4E52-BEB4-B5CDFEDD65DA}" type="datetime1">
              <a:rPr lang="en-US">
                <a:solidFill>
                  <a:srgbClr val="E7DEC9">
                    <a:shade val="50000"/>
                    <a:satMod val="200000"/>
                  </a:srgbClr>
                </a:solidFill>
              </a:rPr>
              <a:pPr>
                <a:defRPr/>
              </a:pPr>
              <a:t>10/9/2017</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BE473C27-2344-4C69-9D96-ACFD0AD2381B}"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469243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A3DD43ED-CBE0-4317-8E7E-EFEC88A09E40}" type="datetime1">
              <a:rPr lang="en-US">
                <a:solidFill>
                  <a:srgbClr val="E7DEC9">
                    <a:shade val="50000"/>
                    <a:satMod val="200000"/>
                  </a:srgbClr>
                </a:solidFill>
              </a:rPr>
              <a:pPr>
                <a:defRPr/>
              </a:pPr>
              <a:t>10/9/2017</a:t>
            </a:fld>
            <a:endParaRPr lang="en-US">
              <a:solidFill>
                <a:srgbClr val="E7DEC9">
                  <a:shade val="50000"/>
                  <a:satMod val="200000"/>
                </a:srgbClr>
              </a:solidFill>
            </a:endParaRPr>
          </a:p>
        </p:txBody>
      </p:sp>
      <p:sp>
        <p:nvSpPr>
          <p:cNvPr id="9" name="Footer Placeholder 4"/>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5"/>
          <p:cNvSpPr>
            <a:spLocks noGrp="1"/>
          </p:cNvSpPr>
          <p:nvPr>
            <p:ph type="sldNum" sz="quarter" idx="12"/>
          </p:nvPr>
        </p:nvSpPr>
        <p:spPr/>
        <p:txBody>
          <a:bodyPr/>
          <a:lstStyle>
            <a:lvl1pPr>
              <a:defRPr/>
            </a:lvl1pPr>
            <a:extLst/>
          </a:lstStyle>
          <a:p>
            <a:pPr>
              <a:defRPr/>
            </a:pPr>
            <a:fld id="{55B2EC73-7C04-4AAC-BF2F-4416E6BF1B1E}"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681197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F38107D4-B4CA-48A8-BB24-0526666D4B03}" type="datetime1">
              <a:rPr lang="en-US">
                <a:solidFill>
                  <a:srgbClr val="E7DEC9">
                    <a:shade val="50000"/>
                    <a:satMod val="200000"/>
                  </a:srgbClr>
                </a:solidFill>
              </a:rPr>
              <a:pPr>
                <a:defRPr/>
              </a:pPr>
              <a:t>10/9/2017</a:t>
            </a:fld>
            <a:endParaRPr lang="en-US">
              <a:solidFill>
                <a:srgbClr val="E7DEC9">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nvPr>
        </p:nvSpPr>
        <p:spPr/>
        <p:txBody>
          <a:bodyPr/>
          <a:lstStyle>
            <a:lvl1pPr>
              <a:defRPr/>
            </a:lvl1pPr>
          </a:lstStyle>
          <a:p>
            <a:pPr>
              <a:defRPr/>
            </a:pPr>
            <a:fld id="{019EA2EA-9224-47AC-9AA3-D6D17758ED36}"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43266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D0401051-8B04-448A-A760-EA207B13BA27}" type="datetime1">
              <a:rPr lang="en-US">
                <a:solidFill>
                  <a:srgbClr val="E7DEC9">
                    <a:shade val="50000"/>
                    <a:satMod val="200000"/>
                  </a:srgbClr>
                </a:solidFill>
              </a:rPr>
              <a:pPr>
                <a:defRPr/>
              </a:pPr>
              <a:t>10/9/2017</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2D325E47-247A-49A4-8AB5-AC80F86B3234}"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991535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271ED55F-3FFE-4313-9223-8B16E1529C65}" type="datetime1">
              <a:rPr lang="en-US">
                <a:solidFill>
                  <a:srgbClr val="E7DEC9">
                    <a:shade val="50000"/>
                    <a:satMod val="200000"/>
                  </a:srgbClr>
                </a:solidFill>
              </a:rPr>
              <a:pPr>
                <a:defRPr/>
              </a:pPr>
              <a:t>10/9/2017</a:t>
            </a:fld>
            <a:endParaRPr lang="en-US">
              <a:solidFill>
                <a:srgbClr val="E7DEC9">
                  <a:shade val="50000"/>
                  <a:satMod val="200000"/>
                </a:srgbClr>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5" name="Slide Number Placeholder 21"/>
          <p:cNvSpPr>
            <a:spLocks noGrp="1"/>
          </p:cNvSpPr>
          <p:nvPr>
            <p:ph type="sldNum" sz="quarter" idx="12"/>
          </p:nvPr>
        </p:nvSpPr>
        <p:spPr/>
        <p:txBody>
          <a:bodyPr/>
          <a:lstStyle>
            <a:lvl1pPr>
              <a:defRPr/>
            </a:lvl1pPr>
          </a:lstStyle>
          <a:p>
            <a:pPr>
              <a:defRPr/>
            </a:pPr>
            <a:fld id="{54C70393-B7BC-42A4-8AEA-FBCD8C7FFA58}"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14753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0FF5F7-10DF-4A96-9879-9EB7E1E94CB7}" type="datetimeFigureOut">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42A1C-F49F-41CC-A4C6-EE123D7468B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extLst/>
          </a:lstStyle>
          <a:p>
            <a:pPr>
              <a:defRPr/>
            </a:pPr>
            <a:fld id="{BA2EDB79-3514-43F0-AA93-3B22BAC4146E}" type="datetime1">
              <a:rPr lang="en-US">
                <a:solidFill>
                  <a:srgbClr val="E7DEC9">
                    <a:shade val="50000"/>
                    <a:satMod val="200000"/>
                  </a:srgbClr>
                </a:solidFill>
              </a:rPr>
              <a:pPr>
                <a:defRPr/>
              </a:pPr>
              <a:t>10/9/2017</a:t>
            </a:fld>
            <a:endParaRPr lang="en-US">
              <a:solidFill>
                <a:srgbClr val="E7DEC9">
                  <a:shade val="50000"/>
                  <a:satMod val="200000"/>
                </a:srgbClr>
              </a:solidFill>
            </a:endParaRPr>
          </a:p>
        </p:txBody>
      </p:sp>
      <p:sp>
        <p:nvSpPr>
          <p:cNvPr id="5" name="Footer Placeholder 2"/>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6" name="Slide Number Placeholder 3"/>
          <p:cNvSpPr>
            <a:spLocks noGrp="1"/>
          </p:cNvSpPr>
          <p:nvPr>
            <p:ph type="sldNum" sz="quarter" idx="12"/>
          </p:nvPr>
        </p:nvSpPr>
        <p:spPr/>
        <p:txBody>
          <a:bodyPr/>
          <a:lstStyle>
            <a:lvl1pPr>
              <a:defRPr/>
            </a:lvl1pPr>
            <a:extLst/>
          </a:lstStyle>
          <a:p>
            <a:pPr>
              <a:defRPr/>
            </a:pPr>
            <a:fld id="{E72BAB48-0676-4FC6-93CF-27487CDEF82D}"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2584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8EE952A1-8E6D-4A65-9D6C-DC34C1FCF1D1}" type="datetime1">
              <a:rPr lang="en-US">
                <a:solidFill>
                  <a:srgbClr val="E7DEC9">
                    <a:shade val="50000"/>
                    <a:satMod val="200000"/>
                  </a:srgbClr>
                </a:solidFill>
              </a:rPr>
              <a:pPr>
                <a:defRPr/>
              </a:pPr>
              <a:t>10/9/2017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74D67024-1C65-4336-85C3-1B41F1704EC7}"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58205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rgbClr val="3891A7"/>
              </a:buClr>
              <a:buSzPct val="80000"/>
              <a:buFont typeface="Wingdings 2"/>
              <a:buNone/>
              <a:defRPr/>
            </a:pPr>
            <a:endParaRPr lang="en-US" sz="3200">
              <a:solidFill>
                <a:prstClr val="black"/>
              </a:solidFill>
              <a:cs typeface="Arial" pitchFamily="34" charset="0"/>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BEDCD1CF-54FC-4FB3-BA87-DC1C2239803C}" type="datetime1">
              <a:rPr lang="en-US">
                <a:solidFill>
                  <a:srgbClr val="E7DEC9">
                    <a:shade val="50000"/>
                    <a:satMod val="200000"/>
                  </a:srgbClr>
                </a:solidFill>
              </a:rPr>
              <a:pPr>
                <a:defRPr/>
              </a:pPr>
              <a:t>10/9/2017</a:t>
            </a:fld>
            <a:endParaRPr lang="en-US">
              <a:solidFill>
                <a:srgbClr val="E7DEC9">
                  <a:shade val="50000"/>
                  <a:satMod val="200000"/>
                </a:srgbClr>
              </a:solidFill>
            </a:endParaRPr>
          </a:p>
        </p:txBody>
      </p:sp>
      <p:sp>
        <p:nvSpPr>
          <p:cNvPr id="9"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6"/>
          <p:cNvSpPr>
            <a:spLocks noGrp="1"/>
          </p:cNvSpPr>
          <p:nvPr>
            <p:ph type="sldNum" sz="quarter" idx="12"/>
          </p:nvPr>
        </p:nvSpPr>
        <p:spPr/>
        <p:txBody>
          <a:bodyPr/>
          <a:lstStyle>
            <a:lvl1pPr>
              <a:defRPr/>
            </a:lvl1pPr>
            <a:extLst/>
          </a:lstStyle>
          <a:p>
            <a:pPr>
              <a:defRPr/>
            </a:pPr>
            <a:fld id="{F172191D-F7FC-4097-9F4E-0DBE66AD7786}"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2558505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DCAD065-3FB8-4AD3-86AE-CB24E67FB581}" type="datetime1">
              <a:rPr lang="en-US">
                <a:solidFill>
                  <a:srgbClr val="E7DEC9">
                    <a:shade val="50000"/>
                    <a:satMod val="200000"/>
                  </a:srgbClr>
                </a:solidFill>
              </a:rPr>
              <a:pPr>
                <a:defRPr/>
              </a:pPr>
              <a:t>10/9/2017</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9048D185-9F9A-4578-BA2B-60F69105EC0C}"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32012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E8C9D36-3E37-4565-A6BD-3C6DDC790658}" type="datetime1">
              <a:rPr lang="en-US">
                <a:solidFill>
                  <a:srgbClr val="E7DEC9">
                    <a:shade val="50000"/>
                    <a:satMod val="200000"/>
                  </a:srgbClr>
                </a:solidFill>
              </a:rPr>
              <a:pPr>
                <a:defRPr/>
              </a:pPr>
              <a:t>10/9/2017</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5FD7CA46-8E76-46E6-8A2C-585AFD2ADB96}"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022310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213CFFF-7C89-473F-907E-95A3514357C6}" type="datetimeFigureOut">
              <a:rPr lang="fa-IR" smtClean="0"/>
              <a:pPr/>
              <a:t>01/19/1439</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F6D632-857E-4507-8A27-2DD25CB3DF69}" type="slidenum">
              <a:rPr lang="fa-IR" smtClean="0"/>
              <a:pPr/>
              <a:t>‹#›</a:t>
            </a:fld>
            <a:endParaRPr lang="fa-IR"/>
          </a:p>
        </p:txBody>
      </p:sp>
    </p:spTree>
    <p:extLst>
      <p:ext uri="{BB962C8B-B14F-4D97-AF65-F5344CB8AC3E}">
        <p14:creationId xmlns:p14="http://schemas.microsoft.com/office/powerpoint/2010/main" val="1179727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279813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5" name="Footer Placeholder 4"/>
          <p:cNvSpPr>
            <a:spLocks noGrp="1"/>
          </p:cNvSpPr>
          <p:nvPr>
            <p:ph type="ftr" sz="quarter" idx="11"/>
          </p:nvPr>
        </p:nvSpPr>
        <p:spPr/>
        <p:txBody>
          <a:bodyPr/>
          <a:lstStyle>
            <a:extLst/>
          </a:lstStyle>
          <a:p>
            <a:endParaRPr lang="fa-IR">
              <a:solidFill>
                <a:prstClr val="white"/>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white"/>
                </a:solidFill>
              </a:rPr>
              <a:pPr/>
              <a:t>‹#›</a:t>
            </a:fld>
            <a:endParaRPr lang="fa-IR">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56227290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6" name="Footer Placeholder 5"/>
          <p:cNvSpPr>
            <a:spLocks noGrp="1"/>
          </p:cNvSpPr>
          <p:nvPr>
            <p:ph type="ftr" sz="quarter" idx="11"/>
          </p:nvPr>
        </p:nvSpPr>
        <p:spPr/>
        <p:txBody>
          <a:bodyPr/>
          <a:lstStyle>
            <a:extLst/>
          </a:lstStyle>
          <a:p>
            <a:endParaRPr lang="fa-IR">
              <a:solidFill>
                <a:prstClr val="white"/>
              </a:solidFill>
            </a:endParaRPr>
          </a:p>
        </p:txBody>
      </p:sp>
      <p:sp>
        <p:nvSpPr>
          <p:cNvPr id="7" name="Slide Number Placeholder 6"/>
          <p:cNvSpPr>
            <a:spLocks noGrp="1"/>
          </p:cNvSpPr>
          <p:nvPr>
            <p:ph type="sldNum" sz="quarter" idx="12"/>
          </p:nvPr>
        </p:nvSpPr>
        <p:spPr/>
        <p:txBody>
          <a:bodyPr/>
          <a:lstStyle>
            <a:extLst/>
          </a:lstStyle>
          <a:p>
            <a:fld id="{88F6D632-857E-4507-8A27-2DD25CB3DF69}" type="slidenum">
              <a:rPr lang="fa-IR" smtClean="0">
                <a:solidFill>
                  <a:prstClr val="white"/>
                </a:solidFill>
              </a:rPr>
              <a:pPr/>
              <a:t>‹#›</a:t>
            </a:fld>
            <a:endParaRPr lang="fa-IR">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5332169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8" name="Footer Placeholder 7"/>
          <p:cNvSpPr>
            <a:spLocks noGrp="1"/>
          </p:cNvSpPr>
          <p:nvPr>
            <p:ph type="ftr" sz="quarter" idx="11"/>
          </p:nvPr>
        </p:nvSpPr>
        <p:spPr/>
        <p:txBody>
          <a:bodyPr/>
          <a:lstStyle>
            <a:extLst/>
          </a:lstStyle>
          <a:p>
            <a:endParaRPr lang="fa-IR">
              <a:solidFill>
                <a:prstClr val="black"/>
              </a:solidFill>
            </a:endParaRPr>
          </a:p>
        </p:txBody>
      </p:sp>
      <p:sp>
        <p:nvSpPr>
          <p:cNvPr id="9" name="Slide Number Placeholder 8"/>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37417024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0FF5F7-10DF-4A96-9879-9EB7E1E94CB7}" type="datetimeFigureOut">
              <a:rPr lang="en-US" smtClean="0"/>
              <a:pPr/>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A42A1C-F49F-41CC-A4C6-EE123D7468B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4" name="Footer Placeholder 3"/>
          <p:cNvSpPr>
            <a:spLocks noGrp="1"/>
          </p:cNvSpPr>
          <p:nvPr>
            <p:ph type="ftr" sz="quarter" idx="11"/>
          </p:nvPr>
        </p:nvSpPr>
        <p:spPr/>
        <p:txBody>
          <a:bodyPr/>
          <a:lstStyle>
            <a:extLst/>
          </a:lstStyle>
          <a:p>
            <a:endParaRPr lang="fa-IR">
              <a:solidFill>
                <a:prstClr val="white"/>
              </a:solidFill>
            </a:endParaRPr>
          </a:p>
        </p:txBody>
      </p:sp>
      <p:sp>
        <p:nvSpPr>
          <p:cNvPr id="5" name="Slide Number Placeholder 4"/>
          <p:cNvSpPr>
            <a:spLocks noGrp="1"/>
          </p:cNvSpPr>
          <p:nvPr>
            <p:ph type="sldNum" sz="quarter" idx="12"/>
          </p:nvPr>
        </p:nvSpPr>
        <p:spPr/>
        <p:txBody>
          <a:bodyPr/>
          <a:lstStyle>
            <a:extLst/>
          </a:lstStyle>
          <a:p>
            <a:fld id="{88F6D632-857E-4507-8A27-2DD25CB3DF69}" type="slidenum">
              <a:rPr lang="fa-IR" smtClean="0">
                <a:solidFill>
                  <a:prstClr val="white"/>
                </a:solidFill>
              </a:rPr>
              <a:pPr/>
              <a:t>‹#›</a:t>
            </a:fld>
            <a:endParaRPr lang="fa-IR">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5772243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3" name="Footer Placeholder 2"/>
          <p:cNvSpPr>
            <a:spLocks noGrp="1"/>
          </p:cNvSpPr>
          <p:nvPr>
            <p:ph type="ftr" sz="quarter" idx="11"/>
          </p:nvPr>
        </p:nvSpPr>
        <p:spPr/>
        <p:txBody>
          <a:bodyPr/>
          <a:lstStyle>
            <a:extLst/>
          </a:lstStyle>
          <a:p>
            <a:endParaRPr lang="fa-IR">
              <a:solidFill>
                <a:prstClr val="black"/>
              </a:solidFill>
            </a:endParaRPr>
          </a:p>
        </p:txBody>
      </p:sp>
      <p:sp>
        <p:nvSpPr>
          <p:cNvPr id="4" name="Slide Number Placeholder 3"/>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1697643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6" name="Footer Placeholder 5"/>
          <p:cNvSpPr>
            <a:spLocks noGrp="1"/>
          </p:cNvSpPr>
          <p:nvPr>
            <p:ph type="ftr" sz="quarter" idx="11"/>
          </p:nvPr>
        </p:nvSpPr>
        <p:spPr/>
        <p:txBody>
          <a:bodyPr/>
          <a:lstStyle>
            <a:extLst/>
          </a:lstStyle>
          <a:p>
            <a:endParaRPr lang="fa-IR">
              <a:solidFill>
                <a:prstClr val="black"/>
              </a:solidFill>
            </a:endParaRPr>
          </a:p>
        </p:txBody>
      </p:sp>
      <p:sp>
        <p:nvSpPr>
          <p:cNvPr id="7" name="Slide Number Placeholder 6"/>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06076274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F6D632-857E-4507-8A27-2DD25CB3DF69}" type="slidenum">
              <a:rPr lang="fa-IR" smtClean="0">
                <a:solidFill>
                  <a:prstClr val="white"/>
                </a:solidFill>
              </a:rPr>
              <a:pPr/>
              <a:t>‹#›</a:t>
            </a:fld>
            <a:endParaRPr lang="fa-IR">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3496322882"/>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2735720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2197111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213CFFF-7C89-473F-907E-95A3514357C6}" type="datetimeFigureOut">
              <a:rPr lang="fa-IR" smtClean="0"/>
              <a:pPr/>
              <a:t>01/19/1439</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F6D632-857E-4507-8A27-2DD25CB3DF69}" type="slidenum">
              <a:rPr lang="fa-IR" smtClean="0"/>
              <a:pPr/>
              <a:t>‹#›</a:t>
            </a:fld>
            <a:endParaRPr lang="fa-IR"/>
          </a:p>
        </p:txBody>
      </p:sp>
    </p:spTree>
    <p:extLst>
      <p:ext uri="{BB962C8B-B14F-4D97-AF65-F5344CB8AC3E}">
        <p14:creationId xmlns:p14="http://schemas.microsoft.com/office/powerpoint/2010/main" val="32529309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369261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5" name="Footer Placeholder 4"/>
          <p:cNvSpPr>
            <a:spLocks noGrp="1"/>
          </p:cNvSpPr>
          <p:nvPr>
            <p:ph type="ftr" sz="quarter" idx="11"/>
          </p:nvPr>
        </p:nvSpPr>
        <p:spPr/>
        <p:txBody>
          <a:bodyPr/>
          <a:lstStyle>
            <a:extLst/>
          </a:lstStyle>
          <a:p>
            <a:endParaRPr lang="fa-IR">
              <a:solidFill>
                <a:prstClr val="white"/>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white"/>
                </a:solidFill>
              </a:rPr>
              <a:pPr/>
              <a:t>‹#›</a:t>
            </a:fld>
            <a:endParaRPr lang="fa-IR">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1979385070"/>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6" name="Footer Placeholder 5"/>
          <p:cNvSpPr>
            <a:spLocks noGrp="1"/>
          </p:cNvSpPr>
          <p:nvPr>
            <p:ph type="ftr" sz="quarter" idx="11"/>
          </p:nvPr>
        </p:nvSpPr>
        <p:spPr/>
        <p:txBody>
          <a:bodyPr/>
          <a:lstStyle>
            <a:extLst/>
          </a:lstStyle>
          <a:p>
            <a:endParaRPr lang="fa-IR">
              <a:solidFill>
                <a:prstClr val="white"/>
              </a:solidFill>
            </a:endParaRPr>
          </a:p>
        </p:txBody>
      </p:sp>
      <p:sp>
        <p:nvSpPr>
          <p:cNvPr id="7" name="Slide Number Placeholder 6"/>
          <p:cNvSpPr>
            <a:spLocks noGrp="1"/>
          </p:cNvSpPr>
          <p:nvPr>
            <p:ph type="sldNum" sz="quarter" idx="12"/>
          </p:nvPr>
        </p:nvSpPr>
        <p:spPr/>
        <p:txBody>
          <a:bodyPr/>
          <a:lstStyle>
            <a:extLst/>
          </a:lstStyle>
          <a:p>
            <a:fld id="{88F6D632-857E-4507-8A27-2DD25CB3DF69}" type="slidenum">
              <a:rPr lang="fa-IR" smtClean="0">
                <a:solidFill>
                  <a:prstClr val="white"/>
                </a:solidFill>
              </a:rPr>
              <a:pPr/>
              <a:t>‹#›</a:t>
            </a:fld>
            <a:endParaRPr lang="fa-IR">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83626862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0FF5F7-10DF-4A96-9879-9EB7E1E94CB7}" type="datetimeFigureOut">
              <a:rPr lang="en-US" smtClean="0"/>
              <a:pPr/>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A42A1C-F49F-41CC-A4C6-EE123D7468B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8" name="Footer Placeholder 7"/>
          <p:cNvSpPr>
            <a:spLocks noGrp="1"/>
          </p:cNvSpPr>
          <p:nvPr>
            <p:ph type="ftr" sz="quarter" idx="11"/>
          </p:nvPr>
        </p:nvSpPr>
        <p:spPr/>
        <p:txBody>
          <a:bodyPr/>
          <a:lstStyle>
            <a:extLst/>
          </a:lstStyle>
          <a:p>
            <a:endParaRPr lang="fa-IR">
              <a:solidFill>
                <a:prstClr val="black"/>
              </a:solidFill>
            </a:endParaRPr>
          </a:p>
        </p:txBody>
      </p:sp>
      <p:sp>
        <p:nvSpPr>
          <p:cNvPr id="9" name="Slide Number Placeholder 8"/>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1374700405"/>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4" name="Footer Placeholder 3"/>
          <p:cNvSpPr>
            <a:spLocks noGrp="1"/>
          </p:cNvSpPr>
          <p:nvPr>
            <p:ph type="ftr" sz="quarter" idx="11"/>
          </p:nvPr>
        </p:nvSpPr>
        <p:spPr/>
        <p:txBody>
          <a:bodyPr/>
          <a:lstStyle>
            <a:extLst/>
          </a:lstStyle>
          <a:p>
            <a:endParaRPr lang="fa-IR">
              <a:solidFill>
                <a:prstClr val="white"/>
              </a:solidFill>
            </a:endParaRPr>
          </a:p>
        </p:txBody>
      </p:sp>
      <p:sp>
        <p:nvSpPr>
          <p:cNvPr id="5" name="Slide Number Placeholder 4"/>
          <p:cNvSpPr>
            <a:spLocks noGrp="1"/>
          </p:cNvSpPr>
          <p:nvPr>
            <p:ph type="sldNum" sz="quarter" idx="12"/>
          </p:nvPr>
        </p:nvSpPr>
        <p:spPr/>
        <p:txBody>
          <a:bodyPr/>
          <a:lstStyle>
            <a:extLst/>
          </a:lstStyle>
          <a:p>
            <a:fld id="{88F6D632-857E-4507-8A27-2DD25CB3DF69}" type="slidenum">
              <a:rPr lang="fa-IR" smtClean="0">
                <a:solidFill>
                  <a:prstClr val="white"/>
                </a:solidFill>
              </a:rPr>
              <a:pPr/>
              <a:t>‹#›</a:t>
            </a:fld>
            <a:endParaRPr lang="fa-IR">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81660952"/>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3" name="Footer Placeholder 2"/>
          <p:cNvSpPr>
            <a:spLocks noGrp="1"/>
          </p:cNvSpPr>
          <p:nvPr>
            <p:ph type="ftr" sz="quarter" idx="11"/>
          </p:nvPr>
        </p:nvSpPr>
        <p:spPr/>
        <p:txBody>
          <a:bodyPr/>
          <a:lstStyle>
            <a:extLst/>
          </a:lstStyle>
          <a:p>
            <a:endParaRPr lang="fa-IR">
              <a:solidFill>
                <a:prstClr val="black"/>
              </a:solidFill>
            </a:endParaRPr>
          </a:p>
        </p:txBody>
      </p:sp>
      <p:sp>
        <p:nvSpPr>
          <p:cNvPr id="4" name="Slide Number Placeholder 3"/>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6018232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6" name="Footer Placeholder 5"/>
          <p:cNvSpPr>
            <a:spLocks noGrp="1"/>
          </p:cNvSpPr>
          <p:nvPr>
            <p:ph type="ftr" sz="quarter" idx="11"/>
          </p:nvPr>
        </p:nvSpPr>
        <p:spPr/>
        <p:txBody>
          <a:bodyPr/>
          <a:lstStyle>
            <a:extLst/>
          </a:lstStyle>
          <a:p>
            <a:endParaRPr lang="fa-IR">
              <a:solidFill>
                <a:prstClr val="black"/>
              </a:solidFill>
            </a:endParaRPr>
          </a:p>
        </p:txBody>
      </p:sp>
      <p:sp>
        <p:nvSpPr>
          <p:cNvPr id="7" name="Slide Number Placeholder 6"/>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98801673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F6D632-857E-4507-8A27-2DD25CB3DF69}" type="slidenum">
              <a:rPr lang="fa-IR" smtClean="0">
                <a:solidFill>
                  <a:prstClr val="white"/>
                </a:solidFill>
              </a:rPr>
              <a:pPr/>
              <a:t>‹#›</a:t>
            </a:fld>
            <a:endParaRPr lang="fa-IR">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2789002001"/>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30815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29742146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213CFFF-7C89-473F-907E-95A3514357C6}" type="datetimeFigureOut">
              <a:rPr lang="fa-IR" smtClean="0"/>
              <a:pPr/>
              <a:t>01/19/1439</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F6D632-857E-4507-8A27-2DD25CB3DF69}" type="slidenum">
              <a:rPr lang="fa-IR" smtClean="0"/>
              <a:pPr/>
              <a:t>‹#›</a:t>
            </a:fld>
            <a:endParaRPr lang="fa-IR"/>
          </a:p>
        </p:txBody>
      </p:sp>
    </p:spTree>
    <p:extLst>
      <p:ext uri="{BB962C8B-B14F-4D97-AF65-F5344CB8AC3E}">
        <p14:creationId xmlns:p14="http://schemas.microsoft.com/office/powerpoint/2010/main" val="24542564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256649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5" name="Footer Placeholder 4"/>
          <p:cNvSpPr>
            <a:spLocks noGrp="1"/>
          </p:cNvSpPr>
          <p:nvPr>
            <p:ph type="ftr" sz="quarter" idx="11"/>
          </p:nvPr>
        </p:nvSpPr>
        <p:spPr/>
        <p:txBody>
          <a:bodyPr/>
          <a:lstStyle>
            <a:extLst/>
          </a:lstStyle>
          <a:p>
            <a:endParaRPr lang="fa-IR">
              <a:solidFill>
                <a:prstClr val="white"/>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white"/>
                </a:solidFill>
              </a:rPr>
              <a:pPr/>
              <a:t>‹#›</a:t>
            </a:fld>
            <a:endParaRPr lang="fa-IR">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142487518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FF5F7-10DF-4A96-9879-9EB7E1E94CB7}" type="datetimeFigureOut">
              <a:rPr lang="en-US" smtClean="0"/>
              <a:pPr/>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A42A1C-F49F-41CC-A4C6-EE123D7468BE}"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6" name="Footer Placeholder 5"/>
          <p:cNvSpPr>
            <a:spLocks noGrp="1"/>
          </p:cNvSpPr>
          <p:nvPr>
            <p:ph type="ftr" sz="quarter" idx="11"/>
          </p:nvPr>
        </p:nvSpPr>
        <p:spPr/>
        <p:txBody>
          <a:bodyPr/>
          <a:lstStyle>
            <a:extLst/>
          </a:lstStyle>
          <a:p>
            <a:endParaRPr lang="fa-IR">
              <a:solidFill>
                <a:prstClr val="white"/>
              </a:solidFill>
            </a:endParaRPr>
          </a:p>
        </p:txBody>
      </p:sp>
      <p:sp>
        <p:nvSpPr>
          <p:cNvPr id="7" name="Slide Number Placeholder 6"/>
          <p:cNvSpPr>
            <a:spLocks noGrp="1"/>
          </p:cNvSpPr>
          <p:nvPr>
            <p:ph type="sldNum" sz="quarter" idx="12"/>
          </p:nvPr>
        </p:nvSpPr>
        <p:spPr/>
        <p:txBody>
          <a:bodyPr/>
          <a:lstStyle>
            <a:extLst/>
          </a:lstStyle>
          <a:p>
            <a:fld id="{88F6D632-857E-4507-8A27-2DD25CB3DF69}" type="slidenum">
              <a:rPr lang="fa-IR" smtClean="0">
                <a:solidFill>
                  <a:prstClr val="white"/>
                </a:solidFill>
              </a:rPr>
              <a:pPr/>
              <a:t>‹#›</a:t>
            </a:fld>
            <a:endParaRPr lang="fa-IR">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28124910"/>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8" name="Footer Placeholder 7"/>
          <p:cNvSpPr>
            <a:spLocks noGrp="1"/>
          </p:cNvSpPr>
          <p:nvPr>
            <p:ph type="ftr" sz="quarter" idx="11"/>
          </p:nvPr>
        </p:nvSpPr>
        <p:spPr/>
        <p:txBody>
          <a:bodyPr/>
          <a:lstStyle>
            <a:extLst/>
          </a:lstStyle>
          <a:p>
            <a:endParaRPr lang="fa-IR">
              <a:solidFill>
                <a:prstClr val="black"/>
              </a:solidFill>
            </a:endParaRPr>
          </a:p>
        </p:txBody>
      </p:sp>
      <p:sp>
        <p:nvSpPr>
          <p:cNvPr id="9" name="Slide Number Placeholder 8"/>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230740099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4" name="Footer Placeholder 3"/>
          <p:cNvSpPr>
            <a:spLocks noGrp="1"/>
          </p:cNvSpPr>
          <p:nvPr>
            <p:ph type="ftr" sz="quarter" idx="11"/>
          </p:nvPr>
        </p:nvSpPr>
        <p:spPr/>
        <p:txBody>
          <a:bodyPr/>
          <a:lstStyle>
            <a:extLst/>
          </a:lstStyle>
          <a:p>
            <a:endParaRPr lang="fa-IR">
              <a:solidFill>
                <a:prstClr val="white"/>
              </a:solidFill>
            </a:endParaRPr>
          </a:p>
        </p:txBody>
      </p:sp>
      <p:sp>
        <p:nvSpPr>
          <p:cNvPr id="5" name="Slide Number Placeholder 4"/>
          <p:cNvSpPr>
            <a:spLocks noGrp="1"/>
          </p:cNvSpPr>
          <p:nvPr>
            <p:ph type="sldNum" sz="quarter" idx="12"/>
          </p:nvPr>
        </p:nvSpPr>
        <p:spPr/>
        <p:txBody>
          <a:bodyPr/>
          <a:lstStyle>
            <a:extLst/>
          </a:lstStyle>
          <a:p>
            <a:fld id="{88F6D632-857E-4507-8A27-2DD25CB3DF69}" type="slidenum">
              <a:rPr lang="fa-IR" smtClean="0">
                <a:solidFill>
                  <a:prstClr val="white"/>
                </a:solidFill>
              </a:rPr>
              <a:pPr/>
              <a:t>‹#›</a:t>
            </a:fld>
            <a:endParaRPr lang="fa-IR">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826785993"/>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3" name="Footer Placeholder 2"/>
          <p:cNvSpPr>
            <a:spLocks noGrp="1"/>
          </p:cNvSpPr>
          <p:nvPr>
            <p:ph type="ftr" sz="quarter" idx="11"/>
          </p:nvPr>
        </p:nvSpPr>
        <p:spPr/>
        <p:txBody>
          <a:bodyPr/>
          <a:lstStyle>
            <a:extLst/>
          </a:lstStyle>
          <a:p>
            <a:endParaRPr lang="fa-IR">
              <a:solidFill>
                <a:prstClr val="black"/>
              </a:solidFill>
            </a:endParaRPr>
          </a:p>
        </p:txBody>
      </p:sp>
      <p:sp>
        <p:nvSpPr>
          <p:cNvPr id="4" name="Slide Number Placeholder 3"/>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19651709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6" name="Footer Placeholder 5"/>
          <p:cNvSpPr>
            <a:spLocks noGrp="1"/>
          </p:cNvSpPr>
          <p:nvPr>
            <p:ph type="ftr" sz="quarter" idx="11"/>
          </p:nvPr>
        </p:nvSpPr>
        <p:spPr/>
        <p:txBody>
          <a:bodyPr/>
          <a:lstStyle>
            <a:extLst/>
          </a:lstStyle>
          <a:p>
            <a:endParaRPr lang="fa-IR">
              <a:solidFill>
                <a:prstClr val="black"/>
              </a:solidFill>
            </a:endParaRPr>
          </a:p>
        </p:txBody>
      </p:sp>
      <p:sp>
        <p:nvSpPr>
          <p:cNvPr id="7" name="Slide Number Placeholder 6"/>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14005134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F6D632-857E-4507-8A27-2DD25CB3DF69}" type="slidenum">
              <a:rPr lang="fa-IR" smtClean="0">
                <a:solidFill>
                  <a:prstClr val="white"/>
                </a:solidFill>
              </a:rPr>
              <a:pPr/>
              <a:t>‹#›</a:t>
            </a:fld>
            <a:endParaRPr lang="fa-IR">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3114336446"/>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16242002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18928465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213CFFF-7C89-473F-907E-95A3514357C6}" type="datetimeFigureOut">
              <a:rPr lang="fa-IR" smtClean="0"/>
              <a:pPr/>
              <a:t>01/19/1439</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F6D632-857E-4507-8A27-2DD25CB3DF69}" type="slidenum">
              <a:rPr lang="fa-IR" smtClean="0"/>
              <a:pPr/>
              <a:t>‹#›</a:t>
            </a:fld>
            <a:endParaRPr lang="fa-IR"/>
          </a:p>
        </p:txBody>
      </p:sp>
    </p:spTree>
    <p:extLst>
      <p:ext uri="{BB962C8B-B14F-4D97-AF65-F5344CB8AC3E}">
        <p14:creationId xmlns:p14="http://schemas.microsoft.com/office/powerpoint/2010/main" val="30596390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0973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FF5F7-10DF-4A96-9879-9EB7E1E94CB7}" type="datetimeFigureOut">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42A1C-F49F-41CC-A4C6-EE123D7468BE}"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5" name="Footer Placeholder 4"/>
          <p:cNvSpPr>
            <a:spLocks noGrp="1"/>
          </p:cNvSpPr>
          <p:nvPr>
            <p:ph type="ftr" sz="quarter" idx="11"/>
          </p:nvPr>
        </p:nvSpPr>
        <p:spPr/>
        <p:txBody>
          <a:bodyPr/>
          <a:lstStyle>
            <a:extLst/>
          </a:lstStyle>
          <a:p>
            <a:endParaRPr lang="fa-IR">
              <a:solidFill>
                <a:prstClr val="white"/>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white"/>
                </a:solidFill>
              </a:rPr>
              <a:pPr/>
              <a:t>‹#›</a:t>
            </a:fld>
            <a:endParaRPr lang="fa-IR">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4171641144"/>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6" name="Footer Placeholder 5"/>
          <p:cNvSpPr>
            <a:spLocks noGrp="1"/>
          </p:cNvSpPr>
          <p:nvPr>
            <p:ph type="ftr" sz="quarter" idx="11"/>
          </p:nvPr>
        </p:nvSpPr>
        <p:spPr/>
        <p:txBody>
          <a:bodyPr/>
          <a:lstStyle>
            <a:extLst/>
          </a:lstStyle>
          <a:p>
            <a:endParaRPr lang="fa-IR">
              <a:solidFill>
                <a:prstClr val="white"/>
              </a:solidFill>
            </a:endParaRPr>
          </a:p>
        </p:txBody>
      </p:sp>
      <p:sp>
        <p:nvSpPr>
          <p:cNvPr id="7" name="Slide Number Placeholder 6"/>
          <p:cNvSpPr>
            <a:spLocks noGrp="1"/>
          </p:cNvSpPr>
          <p:nvPr>
            <p:ph type="sldNum" sz="quarter" idx="12"/>
          </p:nvPr>
        </p:nvSpPr>
        <p:spPr/>
        <p:txBody>
          <a:bodyPr/>
          <a:lstStyle>
            <a:extLst/>
          </a:lstStyle>
          <a:p>
            <a:fld id="{88F6D632-857E-4507-8A27-2DD25CB3DF69}" type="slidenum">
              <a:rPr lang="fa-IR" smtClean="0">
                <a:solidFill>
                  <a:prstClr val="white"/>
                </a:solidFill>
              </a:rPr>
              <a:pPr/>
              <a:t>‹#›</a:t>
            </a:fld>
            <a:endParaRPr lang="fa-IR">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155685250"/>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8" name="Footer Placeholder 7"/>
          <p:cNvSpPr>
            <a:spLocks noGrp="1"/>
          </p:cNvSpPr>
          <p:nvPr>
            <p:ph type="ftr" sz="quarter" idx="11"/>
          </p:nvPr>
        </p:nvSpPr>
        <p:spPr/>
        <p:txBody>
          <a:bodyPr/>
          <a:lstStyle>
            <a:extLst/>
          </a:lstStyle>
          <a:p>
            <a:endParaRPr lang="fa-IR">
              <a:solidFill>
                <a:prstClr val="black"/>
              </a:solidFill>
            </a:endParaRPr>
          </a:p>
        </p:txBody>
      </p:sp>
      <p:sp>
        <p:nvSpPr>
          <p:cNvPr id="9" name="Slide Number Placeholder 8"/>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250874484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4" name="Footer Placeholder 3"/>
          <p:cNvSpPr>
            <a:spLocks noGrp="1"/>
          </p:cNvSpPr>
          <p:nvPr>
            <p:ph type="ftr" sz="quarter" idx="11"/>
          </p:nvPr>
        </p:nvSpPr>
        <p:spPr/>
        <p:txBody>
          <a:bodyPr/>
          <a:lstStyle>
            <a:extLst/>
          </a:lstStyle>
          <a:p>
            <a:endParaRPr lang="fa-IR">
              <a:solidFill>
                <a:prstClr val="white"/>
              </a:solidFill>
            </a:endParaRPr>
          </a:p>
        </p:txBody>
      </p:sp>
      <p:sp>
        <p:nvSpPr>
          <p:cNvPr id="5" name="Slide Number Placeholder 4"/>
          <p:cNvSpPr>
            <a:spLocks noGrp="1"/>
          </p:cNvSpPr>
          <p:nvPr>
            <p:ph type="sldNum" sz="quarter" idx="12"/>
          </p:nvPr>
        </p:nvSpPr>
        <p:spPr/>
        <p:txBody>
          <a:bodyPr/>
          <a:lstStyle>
            <a:extLst/>
          </a:lstStyle>
          <a:p>
            <a:fld id="{88F6D632-857E-4507-8A27-2DD25CB3DF69}" type="slidenum">
              <a:rPr lang="fa-IR" smtClean="0">
                <a:solidFill>
                  <a:prstClr val="white"/>
                </a:solidFill>
              </a:rPr>
              <a:pPr/>
              <a:t>‹#›</a:t>
            </a:fld>
            <a:endParaRPr lang="fa-IR">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249818520"/>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3" name="Footer Placeholder 2"/>
          <p:cNvSpPr>
            <a:spLocks noGrp="1"/>
          </p:cNvSpPr>
          <p:nvPr>
            <p:ph type="ftr" sz="quarter" idx="11"/>
          </p:nvPr>
        </p:nvSpPr>
        <p:spPr/>
        <p:txBody>
          <a:bodyPr/>
          <a:lstStyle>
            <a:extLst/>
          </a:lstStyle>
          <a:p>
            <a:endParaRPr lang="fa-IR">
              <a:solidFill>
                <a:prstClr val="black"/>
              </a:solidFill>
            </a:endParaRPr>
          </a:p>
        </p:txBody>
      </p:sp>
      <p:sp>
        <p:nvSpPr>
          <p:cNvPr id="4" name="Slide Number Placeholder 3"/>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18560884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6" name="Footer Placeholder 5"/>
          <p:cNvSpPr>
            <a:spLocks noGrp="1"/>
          </p:cNvSpPr>
          <p:nvPr>
            <p:ph type="ftr" sz="quarter" idx="11"/>
          </p:nvPr>
        </p:nvSpPr>
        <p:spPr/>
        <p:txBody>
          <a:bodyPr/>
          <a:lstStyle>
            <a:extLst/>
          </a:lstStyle>
          <a:p>
            <a:endParaRPr lang="fa-IR">
              <a:solidFill>
                <a:prstClr val="black"/>
              </a:solidFill>
            </a:endParaRPr>
          </a:p>
        </p:txBody>
      </p:sp>
      <p:sp>
        <p:nvSpPr>
          <p:cNvPr id="7" name="Slide Number Placeholder 6"/>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434160432"/>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213CFFF-7C89-473F-907E-95A3514357C6}" type="datetimeFigureOut">
              <a:rPr lang="fa-IR" smtClean="0">
                <a:solidFill>
                  <a:prstClr val="white"/>
                </a:solidFill>
              </a:rPr>
              <a:pPr/>
              <a:t>01/19/1439</a:t>
            </a:fld>
            <a:endParaRPr lang="fa-IR">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F6D632-857E-4507-8A27-2DD25CB3DF69}" type="slidenum">
              <a:rPr lang="fa-IR" smtClean="0">
                <a:solidFill>
                  <a:prstClr val="white"/>
                </a:solidFill>
              </a:rPr>
              <a:pPr/>
              <a:t>‹#›</a:t>
            </a:fld>
            <a:endParaRPr lang="fa-IR">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1586486046"/>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913708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13CFFF-7C89-473F-907E-95A3514357C6}" type="datetimeFigureOut">
              <a:rPr lang="fa-IR" smtClean="0">
                <a:solidFill>
                  <a:prstClr val="black"/>
                </a:solidFill>
              </a:rPr>
              <a:pPr/>
              <a:t>01/19/1439</a:t>
            </a:fld>
            <a:endParaRPr lang="fa-IR">
              <a:solidFill>
                <a:prstClr val="black"/>
              </a:solidFill>
            </a:endParaRPr>
          </a:p>
        </p:txBody>
      </p:sp>
      <p:sp>
        <p:nvSpPr>
          <p:cNvPr id="5" name="Footer Placeholder 4"/>
          <p:cNvSpPr>
            <a:spLocks noGrp="1"/>
          </p:cNvSpPr>
          <p:nvPr>
            <p:ph type="ftr" sz="quarter" idx="11"/>
          </p:nvPr>
        </p:nvSpPr>
        <p:spPr/>
        <p:txBody>
          <a:bodyPr/>
          <a:lstStyle>
            <a:extLst/>
          </a:lstStyle>
          <a:p>
            <a:endParaRPr lang="fa-IR">
              <a:solidFill>
                <a:prstClr val="black"/>
              </a:solidFill>
            </a:endParaRPr>
          </a:p>
        </p:txBody>
      </p:sp>
      <p:sp>
        <p:nvSpPr>
          <p:cNvPr id="6" name="Slide Number Placeholder 5"/>
          <p:cNvSpPr>
            <a:spLocks noGrp="1"/>
          </p:cNvSpPr>
          <p:nvPr>
            <p:ph type="sldNum" sz="quarter" idx="12"/>
          </p:nvPr>
        </p:nvSpPr>
        <p:spPr/>
        <p:txBody>
          <a:bodyPr/>
          <a:lstStyle>
            <a:extLst/>
          </a:lstStyle>
          <a:p>
            <a:fld id="{88F6D632-857E-4507-8A27-2DD25CB3DF69}"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210277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FF5F7-10DF-4A96-9879-9EB7E1E94CB7}" type="datetimeFigureOut">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42A1C-F49F-41CC-A4C6-EE123D7468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FF5F7-10DF-4A96-9879-9EB7E1E94CB7}" type="datetimeFigureOut">
              <a:rPr lang="en-US" smtClean="0"/>
              <a:pPr/>
              <a:t>10/9/2017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42A1C-F49F-41CC-A4C6-EE123D7468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1"/>
            <a:fld id="{2973B6AE-7D41-4975-A11E-D710637309E0}" type="datetimeFigureOut">
              <a:rPr lang="fa-IR" smtClean="0">
                <a:solidFill>
                  <a:srgbClr val="04617B">
                    <a:shade val="90000"/>
                  </a:srgbClr>
                </a:solidFill>
              </a:rPr>
              <a:pPr rtl="1"/>
              <a:t>01/19/1439</a:t>
            </a:fld>
            <a:endParaRPr lang="fa-I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1"/>
            <a:endParaRPr lang="fa-I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rtl="1"/>
            <a:fld id="{B5F7BAE4-6BC8-416A-A55F-2ED4DEA7B904}" type="slidenum">
              <a:rPr lang="fa-IR" smtClean="0">
                <a:solidFill>
                  <a:srgbClr val="04617B">
                    <a:shade val="90000"/>
                  </a:srgbClr>
                </a:solidFill>
              </a:rPr>
              <a:pPr rtl="1"/>
              <a:t>‹#›</a:t>
            </a:fld>
            <a:endParaRPr lang="fa-I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grpSp>
    </p:spTree>
    <p:extLst>
      <p:ext uri="{BB962C8B-B14F-4D97-AF65-F5344CB8AC3E}">
        <p14:creationId xmlns:p14="http://schemas.microsoft.com/office/powerpoint/2010/main" val="2730515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rtl="1"/>
            <a:fld id="{8213CFFF-7C89-473F-907E-95A3514357C6}" type="datetimeFigureOut">
              <a:rPr lang="fa-IR" smtClean="0">
                <a:solidFill>
                  <a:prstClr val="black"/>
                </a:solidFill>
              </a:rPr>
              <a:pPr rtl="1"/>
              <a:t>01/19/1439</a:t>
            </a:fld>
            <a:endParaRPr lang="fa-IR">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rtl="1"/>
            <a:endParaRPr lang="fa-IR">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rtl="1"/>
            <a:fld id="{88F6D632-857E-4507-8A27-2DD25CB3DF69}" type="slidenum">
              <a:rPr lang="fa-IR" smtClean="0">
                <a:solidFill>
                  <a:prstClr val="black"/>
                </a:solidFill>
              </a:rPr>
              <a:pPr rtl="1"/>
              <a:t>‹#›</a:t>
            </a:fld>
            <a:endParaRPr lang="fa-IR">
              <a:solidFill>
                <a:prstClr val="black"/>
              </a:solidFill>
            </a:endParaRPr>
          </a:p>
        </p:txBody>
      </p:sp>
    </p:spTree>
    <p:extLst>
      <p:ext uri="{BB962C8B-B14F-4D97-AF65-F5344CB8AC3E}">
        <p14:creationId xmlns:p14="http://schemas.microsoft.com/office/powerpoint/2010/main" val="17223754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2057"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9C1B9CE2-04EC-4967-9D02-8DD6F919652A}" type="datetime1">
              <a:rPr lang="en-US">
                <a:solidFill>
                  <a:srgbClr val="E7DEC9">
                    <a:shade val="50000"/>
                    <a:satMod val="200000"/>
                  </a:srgbClr>
                </a:solidFill>
              </a:rPr>
              <a:pPr>
                <a:defRPr/>
              </a:pPr>
              <a:t>10/9/2017</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23A7556E-049E-467F-8FAB-74415318C809}"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Tree>
    <p:extLst>
      <p:ext uri="{BB962C8B-B14F-4D97-AF65-F5344CB8AC3E}">
        <p14:creationId xmlns:p14="http://schemas.microsoft.com/office/powerpoint/2010/main" val="415668369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rtl="1"/>
            <a:fld id="{8213CFFF-7C89-473F-907E-95A3514357C6}" type="datetimeFigureOut">
              <a:rPr lang="fa-IR" smtClean="0">
                <a:solidFill>
                  <a:prstClr val="black"/>
                </a:solidFill>
              </a:rPr>
              <a:pPr rtl="1"/>
              <a:t>01/19/1439</a:t>
            </a:fld>
            <a:endParaRPr lang="fa-IR">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rtl="1"/>
            <a:endParaRPr lang="fa-IR">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rtl="1"/>
            <a:fld id="{88F6D632-857E-4507-8A27-2DD25CB3DF69}" type="slidenum">
              <a:rPr lang="fa-IR" smtClean="0">
                <a:solidFill>
                  <a:prstClr val="black"/>
                </a:solidFill>
              </a:rPr>
              <a:pPr rtl="1"/>
              <a:t>‹#›</a:t>
            </a:fld>
            <a:endParaRPr lang="fa-IR">
              <a:solidFill>
                <a:prstClr val="black"/>
              </a:solidFill>
            </a:endParaRPr>
          </a:p>
        </p:txBody>
      </p:sp>
    </p:spTree>
    <p:extLst>
      <p:ext uri="{BB962C8B-B14F-4D97-AF65-F5344CB8AC3E}">
        <p14:creationId xmlns:p14="http://schemas.microsoft.com/office/powerpoint/2010/main" val="371357868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rtl="1"/>
            <a:fld id="{8213CFFF-7C89-473F-907E-95A3514357C6}" type="datetimeFigureOut">
              <a:rPr lang="fa-IR" smtClean="0">
                <a:solidFill>
                  <a:prstClr val="black"/>
                </a:solidFill>
              </a:rPr>
              <a:pPr rtl="1"/>
              <a:t>01/19/1439</a:t>
            </a:fld>
            <a:endParaRPr lang="fa-IR">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rtl="1"/>
            <a:endParaRPr lang="fa-IR">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rtl="1"/>
            <a:fld id="{88F6D632-857E-4507-8A27-2DD25CB3DF69}" type="slidenum">
              <a:rPr lang="fa-IR" smtClean="0">
                <a:solidFill>
                  <a:prstClr val="black"/>
                </a:solidFill>
              </a:rPr>
              <a:pPr rtl="1"/>
              <a:t>‹#›</a:t>
            </a:fld>
            <a:endParaRPr lang="fa-IR">
              <a:solidFill>
                <a:prstClr val="black"/>
              </a:solidFill>
            </a:endParaRPr>
          </a:p>
        </p:txBody>
      </p:sp>
    </p:spTree>
    <p:extLst>
      <p:ext uri="{BB962C8B-B14F-4D97-AF65-F5344CB8AC3E}">
        <p14:creationId xmlns:p14="http://schemas.microsoft.com/office/powerpoint/2010/main" val="95622854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rtl="1"/>
            <a:fld id="{8213CFFF-7C89-473F-907E-95A3514357C6}" type="datetimeFigureOut">
              <a:rPr lang="fa-IR" smtClean="0">
                <a:solidFill>
                  <a:prstClr val="black"/>
                </a:solidFill>
              </a:rPr>
              <a:pPr rtl="1"/>
              <a:t>01/19/1439</a:t>
            </a:fld>
            <a:endParaRPr lang="fa-IR">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rtl="1"/>
            <a:endParaRPr lang="fa-IR">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rtl="1"/>
            <a:fld id="{88F6D632-857E-4507-8A27-2DD25CB3DF69}" type="slidenum">
              <a:rPr lang="fa-IR" smtClean="0">
                <a:solidFill>
                  <a:prstClr val="black"/>
                </a:solidFill>
              </a:rPr>
              <a:pPr rtl="1"/>
              <a:t>‹#›</a:t>
            </a:fld>
            <a:endParaRPr lang="fa-IR">
              <a:solidFill>
                <a:prstClr val="black"/>
              </a:solidFill>
            </a:endParaRPr>
          </a:p>
        </p:txBody>
      </p:sp>
    </p:spTree>
    <p:extLst>
      <p:ext uri="{BB962C8B-B14F-4D97-AF65-F5344CB8AC3E}">
        <p14:creationId xmlns:p14="http://schemas.microsoft.com/office/powerpoint/2010/main" val="189979054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rtl="1"/>
            <a:fld id="{8213CFFF-7C89-473F-907E-95A3514357C6}" type="datetimeFigureOut">
              <a:rPr lang="fa-IR" smtClean="0">
                <a:solidFill>
                  <a:prstClr val="black"/>
                </a:solidFill>
              </a:rPr>
              <a:pPr rtl="1"/>
              <a:t>01/19/1439</a:t>
            </a:fld>
            <a:endParaRPr lang="fa-IR">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rtl="1"/>
            <a:endParaRPr lang="fa-IR">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rtl="1"/>
            <a:fld id="{88F6D632-857E-4507-8A27-2DD25CB3DF69}" type="slidenum">
              <a:rPr lang="fa-IR" smtClean="0">
                <a:solidFill>
                  <a:prstClr val="black"/>
                </a:solidFill>
              </a:rPr>
              <a:pPr rtl="1"/>
              <a:t>‹#›</a:t>
            </a:fld>
            <a:endParaRPr lang="fa-IR">
              <a:solidFill>
                <a:prstClr val="black"/>
              </a:solidFill>
            </a:endParaRPr>
          </a:p>
        </p:txBody>
      </p:sp>
    </p:spTree>
    <p:extLst>
      <p:ext uri="{BB962C8B-B14F-4D97-AF65-F5344CB8AC3E}">
        <p14:creationId xmlns:p14="http://schemas.microsoft.com/office/powerpoint/2010/main" val="315257038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1"/>
            <a:ext cx="8382000" cy="2305050"/>
          </a:xfrm>
          <a:solidFill>
            <a:schemeClr val="accent4">
              <a:lumMod val="40000"/>
              <a:lumOff val="60000"/>
            </a:schemeClr>
          </a:solidFill>
        </p:spPr>
        <p:txBody>
          <a:bodyPr/>
          <a:lstStyle/>
          <a:p>
            <a:r>
              <a:rPr lang="fa-IR" dirty="0" smtClean="0"/>
              <a:t>عوامل مداخله کنند ه در نتایج آزمایشات </a:t>
            </a:r>
            <a:br>
              <a:rPr lang="fa-IR" dirty="0" smtClean="0"/>
            </a:br>
            <a:r>
              <a:rPr lang="fa-IR" dirty="0" smtClean="0"/>
              <a:t>(قبل از آزمایش)</a:t>
            </a:r>
            <a:endParaRPr lang="en-US" dirty="0"/>
          </a:p>
        </p:txBody>
      </p:sp>
      <p:sp>
        <p:nvSpPr>
          <p:cNvPr id="5" name="Subtitle 2"/>
          <p:cNvSpPr>
            <a:spLocks noGrp="1"/>
          </p:cNvSpPr>
          <p:nvPr>
            <p:ph type="subTitle" idx="1"/>
          </p:nvPr>
        </p:nvSpPr>
        <p:spPr>
          <a:xfrm>
            <a:off x="457200" y="3886200"/>
            <a:ext cx="8001000" cy="2133600"/>
          </a:xfrm>
          <a:prstGeom prst="rect">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oAutofit/>
          </a:bodyPr>
          <a:lstStyle/>
          <a:p>
            <a:pPr marL="0" marR="0" lvl="0" indent="0" defTabSz="914400" rtl="0" eaLnBrk="1" fontAlgn="base" latinLnBrk="0" hangingPunct="1">
              <a:lnSpc>
                <a:spcPct val="100000"/>
              </a:lnSpc>
              <a:spcBef>
                <a:spcPts val="0"/>
              </a:spcBef>
              <a:spcAft>
                <a:spcPct val="0"/>
              </a:spcAft>
              <a:buClr>
                <a:srgbClr val="0BD0D9"/>
              </a:buClr>
              <a:buSzPct val="95000"/>
              <a:buFontTx/>
              <a:buNone/>
              <a:tabLst/>
              <a:defRPr/>
            </a:pPr>
            <a:r>
              <a:rPr kumimoji="0" lang="en-US" sz="2900" b="1" i="1" u="none" strike="noStrike" kern="0" cap="none" spc="0" normalizeH="0" baseline="0" noProof="0" dirty="0">
                <a:ln>
                  <a:noFill/>
                </a:ln>
                <a:solidFill>
                  <a:srgbClr val="FF0066"/>
                </a:solidFill>
                <a:effectLst/>
                <a:uLnTx/>
                <a:uFillTx/>
                <a:latin typeface="Times New Roman"/>
                <a:ea typeface="Calibri"/>
                <a:cs typeface="Arial"/>
              </a:rPr>
              <a:t>Ali Rezvani  </a:t>
            </a:r>
          </a:p>
          <a:p>
            <a:pPr marL="0" marR="0" lvl="0" indent="0" defTabSz="914400" eaLnBrk="1" fontAlgn="base" latinLnBrk="0" hangingPunct="1">
              <a:lnSpc>
                <a:spcPct val="115000"/>
              </a:lnSpc>
              <a:spcBef>
                <a:spcPts val="0"/>
              </a:spcBef>
              <a:spcAft>
                <a:spcPts val="1000"/>
              </a:spcAft>
              <a:buClr>
                <a:srgbClr val="00FFFF"/>
              </a:buClr>
              <a:buSzPct val="90000"/>
              <a:buFontTx/>
              <a:buNone/>
              <a:tabLst/>
              <a:defRPr/>
            </a:pPr>
            <a:r>
              <a:rPr kumimoji="0" lang="en-US" sz="2900" b="1" i="1" u="none" strike="noStrike" kern="0" cap="none" spc="0" normalizeH="0" baseline="0" noProof="0" dirty="0">
                <a:ln>
                  <a:noFill/>
                </a:ln>
                <a:solidFill>
                  <a:srgbClr val="FF0066"/>
                </a:solidFill>
                <a:effectLst/>
                <a:uLnTx/>
                <a:uFillTx/>
                <a:latin typeface="Times New Roman"/>
                <a:ea typeface="Calibri"/>
                <a:cs typeface="Arial"/>
              </a:rPr>
              <a:t> </a:t>
            </a:r>
            <a:r>
              <a:rPr kumimoji="0" lang="en-US" sz="2900" b="1" i="0" u="none" strike="noStrike" kern="0" cap="none" spc="0" normalizeH="0" baseline="0" noProof="0" dirty="0">
                <a:ln>
                  <a:noFill/>
                </a:ln>
                <a:solidFill>
                  <a:srgbClr val="FF0066"/>
                </a:solidFill>
                <a:effectLst/>
                <a:uLnTx/>
                <a:uFillTx/>
                <a:latin typeface="Times New Roman"/>
                <a:ea typeface="Calibri"/>
                <a:cs typeface="Arial"/>
              </a:rPr>
              <a:t>Ph.D., Molecular Medicine</a:t>
            </a:r>
            <a:r>
              <a:rPr kumimoji="0" lang="en-US" sz="2900" b="1" i="1" u="none" strike="noStrike" kern="0" cap="none" spc="0" normalizeH="0" baseline="0" noProof="0" dirty="0">
                <a:ln>
                  <a:noFill/>
                </a:ln>
                <a:solidFill>
                  <a:srgbClr val="FF0066"/>
                </a:solidFill>
                <a:effectLst/>
                <a:uLnTx/>
                <a:uFillTx/>
                <a:latin typeface="Times New Roman"/>
                <a:ea typeface="Calibri"/>
                <a:cs typeface="Arial"/>
              </a:rPr>
              <a:t> </a:t>
            </a:r>
            <a:endParaRPr kumimoji="0" lang="en-US" sz="2900" b="0" i="0" u="none" strike="noStrike" kern="0" cap="none" spc="0" normalizeH="0" baseline="0" noProof="0" dirty="0">
              <a:ln>
                <a:noFill/>
              </a:ln>
              <a:solidFill>
                <a:srgbClr val="FF0066"/>
              </a:solidFill>
              <a:effectLst/>
              <a:uLnTx/>
              <a:uFillTx/>
              <a:latin typeface="Calibri"/>
              <a:ea typeface="Calibri"/>
              <a:cs typeface="Arial"/>
            </a:endParaRPr>
          </a:p>
          <a:p>
            <a:pPr marL="0" marR="0" lvl="0" indent="0" defTabSz="914400" rtl="0" eaLnBrk="1" fontAlgn="base" latinLnBrk="0" hangingPunct="1">
              <a:lnSpc>
                <a:spcPct val="100000"/>
              </a:lnSpc>
              <a:spcBef>
                <a:spcPts val="0"/>
              </a:spcBef>
              <a:spcAft>
                <a:spcPct val="0"/>
              </a:spcAft>
              <a:buClr>
                <a:srgbClr val="00FFFF"/>
              </a:buClr>
              <a:buSzPct val="90000"/>
              <a:buFontTx/>
              <a:buNone/>
              <a:tabLst/>
              <a:defRPr/>
            </a:pPr>
            <a:r>
              <a:rPr kumimoji="0" lang="en-US" sz="2100" b="1" i="1" u="none" strike="noStrike" kern="0" cap="none" spc="0" normalizeH="0" baseline="0" noProof="0" dirty="0">
                <a:ln>
                  <a:noFill/>
                </a:ln>
                <a:solidFill>
                  <a:srgbClr val="7030A0"/>
                </a:solidFill>
                <a:effectLst/>
                <a:uLnTx/>
                <a:uFillTx/>
                <a:latin typeface="Times New Roman"/>
                <a:ea typeface="Calibri"/>
                <a:cs typeface="+mn-cs"/>
              </a:rPr>
              <a:t>Assistant Professor of Molecular Medicine at Clinical Biochemistry Department, Kermanshah University of Medical Sciences</a:t>
            </a:r>
            <a:endParaRPr kumimoji="0" lang="fa-IR" sz="2100" b="1" i="0" u="none" strike="noStrike" kern="0" cap="none" spc="0" normalizeH="0" baseline="0" noProof="0" dirty="0">
              <a:ln>
                <a:noFill/>
              </a:ln>
              <a:solidFill>
                <a:srgbClr val="7030A0"/>
              </a:solidFill>
              <a:effectLst/>
              <a:uLnTx/>
              <a:uFillTx/>
              <a:latin typeface="Times New Roman"/>
              <a:ea typeface="+mn-ea"/>
              <a:cs typeface="Times New Roman"/>
            </a:endParaRPr>
          </a:p>
          <a:p>
            <a:pPr marL="0" marR="0" lvl="0" indent="0" defTabSz="914400" rtl="0" eaLnBrk="1" fontAlgn="base" latinLnBrk="0" hangingPunct="1">
              <a:lnSpc>
                <a:spcPct val="100000"/>
              </a:lnSpc>
              <a:spcBef>
                <a:spcPts val="0"/>
              </a:spcBef>
              <a:spcAft>
                <a:spcPct val="0"/>
              </a:spcAft>
              <a:buClr>
                <a:srgbClr val="0BD0D9"/>
              </a:buClr>
              <a:buSzPct val="95000"/>
              <a:buFontTx/>
              <a:buNone/>
              <a:tabLst/>
              <a:defRPr/>
            </a:pPr>
            <a:endParaRPr kumimoji="0" lang="en-US" sz="2500" b="1" i="0" u="none" strike="noStrike" kern="0" cap="none" spc="0" normalizeH="0" baseline="0" noProof="0" dirty="0">
              <a:ln>
                <a:noFill/>
              </a:ln>
              <a:solidFill>
                <a:srgbClr val="7030A0"/>
              </a:solidFill>
              <a:effectLst/>
              <a:uLnTx/>
              <a:uFillTx/>
              <a:latin typeface="Blackadder ITC" pitchFamily="82" charset="0"/>
              <a:ea typeface="+mn-e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a-IR" sz="2200" b="0" i="0" u="none" strike="noStrike" kern="0" cap="none" spc="0" normalizeH="0" baseline="0" noProof="0" dirty="0">
              <a:ln>
                <a:noFill/>
              </a:ln>
              <a:solidFill>
                <a:prstClr val="black">
                  <a:tint val="75000"/>
                </a:prstClr>
              </a:solidFill>
              <a:effectLst/>
              <a:uLnTx/>
              <a:uFillTx/>
              <a:latin typeface="Calibri"/>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a-IR" sz="4800" b="1" i="1" u="none" strike="noStrike" kern="0" cap="none" spc="0" normalizeH="0" baseline="0" noProof="0" dirty="0">
              <a:ln>
                <a:noFill/>
              </a:ln>
              <a:solidFill>
                <a:srgbClr val="FF0000"/>
              </a:solidFill>
              <a:effectLst/>
              <a:uLnTx/>
              <a:uFillTx/>
              <a:latin typeface="Calibri"/>
              <a:ea typeface="+mn-ea"/>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306483"/>
          </a:xfrm>
        </p:spPr>
        <p:txBody>
          <a:bodyPr>
            <a:normAutofit fontScale="92500" lnSpcReduction="10000"/>
          </a:bodyPr>
          <a:lstStyle/>
          <a:p>
            <a:pPr>
              <a:buNone/>
            </a:pPr>
            <a:r>
              <a:rPr lang="fa-IR" b="1" dirty="0" smtClean="0">
                <a:solidFill>
                  <a:srgbClr val="FF0000"/>
                </a:solidFill>
              </a:rPr>
              <a:t>1</a:t>
            </a:r>
            <a:r>
              <a:rPr lang="fa-IR" b="1" dirty="0" smtClean="0">
                <a:solidFill>
                  <a:srgbClr val="FF0000"/>
                </a:solidFill>
                <a:cs typeface="B Mitra" pitchFamily="2" charset="-78"/>
              </a:rPr>
              <a:t>-وضعيت بيمار هنگام نمونه گيري</a:t>
            </a:r>
            <a:endParaRPr lang="en-US" b="1" dirty="0" smtClean="0">
              <a:solidFill>
                <a:srgbClr val="FF0000"/>
              </a:solidFill>
              <a:cs typeface="B Mitra" pitchFamily="2" charset="-78"/>
            </a:endParaRPr>
          </a:p>
          <a:p>
            <a:r>
              <a:rPr lang="fa-IR" sz="2200" b="1" dirty="0" smtClean="0">
                <a:cs typeface="B Mitra" pitchFamily="2" charset="-78"/>
              </a:rPr>
              <a:t>بيمار بر روي صندلي نمونه‌گيري نشسته و دست خود را به منظور برجسته شدن وريدها مشت کرده و به نحوی روی دسته صندلی نمونه برداری قرار می دهد که بازو تا مچ دست در يك خط مستقيم قرار گيرند.</a:t>
            </a:r>
          </a:p>
          <a:p>
            <a:r>
              <a:rPr lang="fa-IR" sz="2200" b="1" dirty="0" smtClean="0">
                <a:cs typeface="B Mitra" pitchFamily="2" charset="-78"/>
              </a:rPr>
              <a:t> بايد توجه داشت كه بيمار نبايد مشت خود را باز و بسته نمايد زيرا باز و بسته کردن مشت باعث تغيير بعضي مواد در خون مي‌شود</a:t>
            </a:r>
            <a:r>
              <a:rPr lang="fa-IR" b="1" dirty="0" smtClean="0"/>
              <a:t>.</a:t>
            </a:r>
            <a:endParaRPr lang="en-US" b="1" dirty="0" smtClean="0"/>
          </a:p>
          <a:p>
            <a:pPr>
              <a:buNone/>
            </a:pPr>
            <a:r>
              <a:rPr lang="fa-IR" b="1" dirty="0" smtClean="0">
                <a:solidFill>
                  <a:srgbClr val="FF0000"/>
                </a:solidFill>
                <a:cs typeface="B Mitra" pitchFamily="2" charset="-78"/>
              </a:rPr>
              <a:t>2</a:t>
            </a:r>
            <a:r>
              <a:rPr lang="fa-IR" dirty="0" smtClean="0">
                <a:solidFill>
                  <a:srgbClr val="FF0000"/>
                </a:solidFill>
                <a:cs typeface="B Mitra" pitchFamily="2" charset="-78"/>
              </a:rPr>
              <a:t>-</a:t>
            </a:r>
            <a:r>
              <a:rPr lang="fa-IR" b="1" dirty="0" smtClean="0">
                <a:solidFill>
                  <a:srgbClr val="FF0000"/>
                </a:solidFill>
                <a:cs typeface="B Mitra" pitchFamily="2" charset="-78"/>
              </a:rPr>
              <a:t> بستن تورنيکه</a:t>
            </a:r>
            <a:endParaRPr lang="en-US" b="1" dirty="0" smtClean="0">
              <a:solidFill>
                <a:srgbClr val="FF0000"/>
              </a:solidFill>
              <a:cs typeface="B Mitra" pitchFamily="2" charset="-78"/>
            </a:endParaRPr>
          </a:p>
          <a:p>
            <a:r>
              <a:rPr lang="fa-IR" sz="2200" b="1" dirty="0" smtClean="0">
                <a:cs typeface="B Mitra" pitchFamily="2" charset="-78"/>
              </a:rPr>
              <a:t>به منظور افزايش پر شدن وريد از خون و برجسته شدن رگ مورد نظر و جهت تسهيل ورود خون به­داخل سرنگ يا لوله‌هاي خلاء از رگ­بند (تورنيكه) استفاده مي‌شود (قابل ذکر است در مواردي نظير اندازه­گيري لاکتات خون نبايد تورنيکه بسته شود). </a:t>
            </a:r>
            <a:endParaRPr lang="en-US" sz="2200" b="1" dirty="0" smtClean="0">
              <a:cs typeface="B Mitra" pitchFamily="2" charset="-78"/>
            </a:endParaRPr>
          </a:p>
          <a:p>
            <a:r>
              <a:rPr lang="fa-IR" sz="2200" b="1" i="1" dirty="0" smtClean="0">
                <a:cs typeface="B Mitra" pitchFamily="2" charset="-78"/>
              </a:rPr>
              <a:t>رگ­بند بايد10-5/7 سانتي‌متر بالاي ناحيه نمونه‌گيري بسته شود و نبايد بيش از يك دقيقه بر روي بازوي بيمار بسته </a:t>
            </a:r>
            <a:r>
              <a:rPr lang="fa-IR" sz="2200" b="1" dirty="0" smtClean="0">
                <a:cs typeface="B Mitra" pitchFamily="2" charset="-78"/>
              </a:rPr>
              <a:t>بماند و به محض ورود خون بداخل سرنگ يا لوله خلاء بايد رگ بند (تورنیکه) باز شود</a:t>
            </a:r>
            <a:endParaRPr lang="fa-IR" sz="2200" b="1" dirty="0">
              <a:cs typeface="B Mitra" pitchFamily="2" charset="-78"/>
            </a:endParaRPr>
          </a:p>
        </p:txBody>
      </p:sp>
      <p:sp>
        <p:nvSpPr>
          <p:cNvPr id="2" name="Title 1"/>
          <p:cNvSpPr>
            <a:spLocks noGrp="1"/>
          </p:cNvSpPr>
          <p:nvPr>
            <p:ph type="title"/>
          </p:nvPr>
        </p:nvSpPr>
        <p:spPr>
          <a:xfrm>
            <a:off x="457200" y="274638"/>
            <a:ext cx="8229600" cy="135416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fa-IR" dirty="0" smtClean="0">
                <a:solidFill>
                  <a:srgbClr val="FF0000"/>
                </a:solidFill>
                <a:cs typeface="B Mitra" pitchFamily="2" charset="-78"/>
              </a:rPr>
              <a:t>عوامل ايجاد خطا در مرحله جمع آوري نمونه</a:t>
            </a:r>
            <a:endParaRPr lang="fa-IR" dirty="0">
              <a:solidFill>
                <a:srgbClr val="FF0000"/>
              </a:solidFill>
              <a:cs typeface="B Mitra" pitchFamily="2" charset="-78"/>
            </a:endParaRPr>
          </a:p>
        </p:txBody>
      </p:sp>
    </p:spTree>
    <p:extLst>
      <p:ext uri="{BB962C8B-B14F-4D97-AF65-F5344CB8AC3E}">
        <p14:creationId xmlns:p14="http://schemas.microsoft.com/office/powerpoint/2010/main" val="3360356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وضعیت بیمار در حین خونگیری</a:t>
            </a:r>
            <a:endParaRPr lang="en-US" dirty="0"/>
          </a:p>
        </p:txBody>
      </p:sp>
      <p:sp>
        <p:nvSpPr>
          <p:cNvPr id="3" name="Content Placeholder 2"/>
          <p:cNvSpPr>
            <a:spLocks noGrp="1"/>
          </p:cNvSpPr>
          <p:nvPr>
            <p:ph idx="1"/>
          </p:nvPr>
        </p:nvSpPr>
        <p:spPr>
          <a:xfrm>
            <a:off x="0" y="1600200"/>
            <a:ext cx="9144000" cy="5029200"/>
          </a:xfrm>
          <a:solidFill>
            <a:srgbClr val="92D050"/>
          </a:solidFill>
        </p:spPr>
        <p:txBody>
          <a:bodyPr/>
          <a:lstStyle/>
          <a:p>
            <a:r>
              <a:rPr lang="fa-IR" dirty="0" smtClean="0"/>
              <a:t>مقدار خون افراد در حالت ایستاده حدود 600 میلی لیتر ازحالت دراز کش کمتر است</a:t>
            </a:r>
          </a:p>
          <a:p>
            <a:r>
              <a:rPr lang="fa-IR" sz="2800" b="1" dirty="0" smtClean="0"/>
              <a:t>غلظت ترکیباتی مانندپروتئین ها-هورمون-آنزیم ها-بویژه ترکیبات متصل به پروتئین مانند کلسیم وبیلی روبین تا 15 درصد افزایش دارد </a:t>
            </a:r>
          </a:p>
          <a:p>
            <a:r>
              <a:rPr lang="fa-IR" sz="4400" dirty="0" smtClean="0">
                <a:solidFill>
                  <a:srgbClr val="7030A0"/>
                </a:solidFill>
              </a:rPr>
              <a:t>بیمار قبل از </a:t>
            </a:r>
            <a:r>
              <a:rPr lang="fa-IR" sz="4400" dirty="0" smtClean="0">
                <a:solidFill>
                  <a:srgbClr val="7030A0"/>
                </a:solidFill>
              </a:rPr>
              <a:t>خونگیری </a:t>
            </a:r>
            <a:r>
              <a:rPr lang="fa-IR" sz="4400" dirty="0" smtClean="0">
                <a:solidFill>
                  <a:srgbClr val="7030A0"/>
                </a:solidFill>
              </a:rPr>
              <a:t>20 دقیقه بنشیند</a:t>
            </a:r>
          </a:p>
          <a:p>
            <a:r>
              <a:rPr lang="fa-IR" sz="4400" dirty="0" smtClean="0">
                <a:solidFill>
                  <a:srgbClr val="C00000"/>
                </a:solidFill>
              </a:rPr>
              <a:t>تغییرات در بیماران بستری بر عکس </a:t>
            </a:r>
          </a:p>
          <a:p>
            <a:r>
              <a:rPr lang="fa-IR" sz="4400" dirty="0" smtClean="0"/>
              <a:t>افزایش پلاسما و رقیق شدن خون  </a:t>
            </a:r>
            <a:endParaRPr lang="en-US" sz="4400" dirty="0"/>
          </a:p>
        </p:txBody>
      </p:sp>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fa-IR" dirty="0" smtClean="0"/>
              <a:t> اثرات بستن گارو</a:t>
            </a:r>
            <a:endParaRPr lang="en-US" dirty="0"/>
          </a:p>
        </p:txBody>
      </p:sp>
      <p:sp>
        <p:nvSpPr>
          <p:cNvPr id="3" name="Content Placeholder 2"/>
          <p:cNvSpPr>
            <a:spLocks noGrp="1"/>
          </p:cNvSpPr>
          <p:nvPr>
            <p:ph idx="1"/>
          </p:nvPr>
        </p:nvSpPr>
        <p:spPr/>
        <p:txBody>
          <a:bodyPr/>
          <a:lstStyle/>
          <a:p>
            <a:r>
              <a:rPr lang="fa-IR" dirty="0" smtClean="0"/>
              <a:t>بسته بودن  طولانی گارو باعث تغلیظ خون</a:t>
            </a:r>
            <a:endParaRPr lang="fa-IR" sz="3600" dirty="0" smtClean="0">
              <a:solidFill>
                <a:srgbClr val="C00000"/>
              </a:solidFill>
            </a:endParaRPr>
          </a:p>
          <a:p>
            <a:r>
              <a:rPr lang="fa-IR" sz="3600" dirty="0" smtClean="0">
                <a:solidFill>
                  <a:srgbClr val="C00000"/>
                </a:solidFill>
              </a:rPr>
              <a:t>زمان یک دقیقه توصیه می شود</a:t>
            </a:r>
          </a:p>
          <a:p>
            <a:endParaRPr lang="en-US" dirty="0"/>
          </a:p>
        </p:txBody>
      </p:sp>
      <p:graphicFrame>
        <p:nvGraphicFramePr>
          <p:cNvPr id="4" name="Table 3"/>
          <p:cNvGraphicFramePr>
            <a:graphicFrameLocks noGrp="1"/>
          </p:cNvGraphicFramePr>
          <p:nvPr/>
        </p:nvGraphicFramePr>
        <p:xfrm>
          <a:off x="0" y="2895598"/>
          <a:ext cx="8915400" cy="3962399"/>
        </p:xfrm>
        <a:graphic>
          <a:graphicData uri="http://schemas.openxmlformats.org/drawingml/2006/table">
            <a:tbl>
              <a:tblPr firstRow="1" bandRow="1">
                <a:tableStyleId>{5C22544A-7EE6-4342-B048-85BDC9FD1C3A}</a:tableStyleId>
              </a:tblPr>
              <a:tblGrid>
                <a:gridCol w="2228850"/>
                <a:gridCol w="2228850"/>
                <a:gridCol w="2228850"/>
                <a:gridCol w="2228850"/>
              </a:tblGrid>
              <a:tr h="566057">
                <a:tc>
                  <a:txBody>
                    <a:bodyPr/>
                    <a:lstStyle/>
                    <a:p>
                      <a:endParaRPr lang="en-US" dirty="0"/>
                    </a:p>
                  </a:txBody>
                  <a:tcPr>
                    <a:solidFill>
                      <a:schemeClr val="tx2">
                        <a:lumMod val="60000"/>
                        <a:lumOff val="40000"/>
                      </a:schemeClr>
                    </a:solidFill>
                  </a:tcPr>
                </a:tc>
                <a:tc>
                  <a:txBody>
                    <a:bodyPr/>
                    <a:lstStyle/>
                    <a:p>
                      <a:pPr algn="ctr"/>
                      <a:r>
                        <a:rPr lang="fa-IR" sz="2400" dirty="0" smtClean="0">
                          <a:solidFill>
                            <a:schemeClr val="tx1"/>
                          </a:solidFill>
                        </a:rPr>
                        <a:t>درصد افزایش</a:t>
                      </a:r>
                      <a:endParaRPr lang="en-US" sz="2400" dirty="0">
                        <a:solidFill>
                          <a:schemeClr val="tx1"/>
                        </a:solidFill>
                      </a:endParaRPr>
                    </a:p>
                  </a:txBody>
                  <a:tcPr>
                    <a:solidFill>
                      <a:srgbClr val="92D050"/>
                    </a:solidFill>
                  </a:tcPr>
                </a:tc>
                <a:tc>
                  <a:txBody>
                    <a:bodyPr/>
                    <a:lstStyle/>
                    <a:p>
                      <a:endParaRPr lang="en-US" dirty="0"/>
                    </a:p>
                  </a:txBody>
                  <a:tcPr>
                    <a:solidFill>
                      <a:schemeClr val="tx2"/>
                    </a:solidFill>
                  </a:tcPr>
                </a:tc>
                <a:tc>
                  <a:txBody>
                    <a:bodyPr/>
                    <a:lstStyle/>
                    <a:p>
                      <a:pPr algn="ctr"/>
                      <a:r>
                        <a:rPr lang="fa-IR" sz="2800" dirty="0" smtClean="0">
                          <a:solidFill>
                            <a:schemeClr val="tx1"/>
                          </a:solidFill>
                        </a:rPr>
                        <a:t>درصد کاهش</a:t>
                      </a:r>
                      <a:endParaRPr lang="en-US" sz="2800" dirty="0">
                        <a:solidFill>
                          <a:schemeClr val="tx1"/>
                        </a:solidFill>
                      </a:endParaRPr>
                    </a:p>
                  </a:txBody>
                  <a:tcPr>
                    <a:solidFill>
                      <a:srgbClr val="92D050"/>
                    </a:solidFill>
                  </a:tcPr>
                </a:tc>
              </a:tr>
              <a:tr h="566057">
                <a:tc>
                  <a:txBody>
                    <a:bodyPr/>
                    <a:lstStyle/>
                    <a:p>
                      <a:r>
                        <a:rPr lang="en-US" dirty="0" smtClean="0">
                          <a:solidFill>
                            <a:srgbClr val="002060"/>
                          </a:solidFill>
                        </a:rPr>
                        <a:t>Protein Total</a:t>
                      </a:r>
                      <a:endParaRPr lang="en-US" dirty="0">
                        <a:solidFill>
                          <a:srgbClr val="002060"/>
                        </a:solidFill>
                      </a:endParaRPr>
                    </a:p>
                  </a:txBody>
                  <a:tcPr>
                    <a:solidFill>
                      <a:srgbClr val="FFFF00"/>
                    </a:solidFill>
                  </a:tcPr>
                </a:tc>
                <a:tc>
                  <a:txBody>
                    <a:bodyPr/>
                    <a:lstStyle/>
                    <a:p>
                      <a:pPr algn="ctr"/>
                      <a:r>
                        <a:rPr lang="en-US" sz="2800" dirty="0" smtClean="0"/>
                        <a:t>4.9</a:t>
                      </a:r>
                      <a:endParaRPr lang="en-US" sz="2800" dirty="0"/>
                    </a:p>
                  </a:txBody>
                  <a:tcPr/>
                </a:tc>
                <a:tc>
                  <a:txBody>
                    <a:bodyPr/>
                    <a:lstStyle/>
                    <a:p>
                      <a:r>
                        <a:rPr lang="en-US" sz="2800" dirty="0" smtClean="0"/>
                        <a:t>K</a:t>
                      </a:r>
                      <a:endParaRPr lang="en-US" sz="2800" dirty="0"/>
                    </a:p>
                  </a:txBody>
                  <a:tcPr/>
                </a:tc>
                <a:tc>
                  <a:txBody>
                    <a:bodyPr/>
                    <a:lstStyle/>
                    <a:p>
                      <a:r>
                        <a:rPr lang="en-US" sz="2400" dirty="0" smtClean="0"/>
                        <a:t>6.2</a:t>
                      </a:r>
                      <a:endParaRPr lang="en-US" sz="2400" dirty="0"/>
                    </a:p>
                  </a:txBody>
                  <a:tcPr/>
                </a:tc>
              </a:tr>
              <a:tr h="566057">
                <a:tc>
                  <a:txBody>
                    <a:bodyPr/>
                    <a:lstStyle/>
                    <a:p>
                      <a:r>
                        <a:rPr lang="en-US" dirty="0" smtClean="0">
                          <a:solidFill>
                            <a:srgbClr val="002060"/>
                          </a:solidFill>
                        </a:rPr>
                        <a:t>Fe</a:t>
                      </a:r>
                      <a:endParaRPr lang="en-US" dirty="0">
                        <a:solidFill>
                          <a:srgbClr val="002060"/>
                        </a:solidFill>
                      </a:endParaRPr>
                    </a:p>
                  </a:txBody>
                  <a:tcPr>
                    <a:solidFill>
                      <a:srgbClr val="FFFF00"/>
                    </a:solidFill>
                  </a:tcPr>
                </a:tc>
                <a:tc>
                  <a:txBody>
                    <a:bodyPr/>
                    <a:lstStyle/>
                    <a:p>
                      <a:pPr algn="ctr"/>
                      <a:r>
                        <a:rPr lang="en-US" sz="2800" dirty="0" smtClean="0"/>
                        <a:t>6.7</a:t>
                      </a:r>
                      <a:endParaRPr lang="en-US" sz="2800" dirty="0"/>
                    </a:p>
                  </a:txBody>
                  <a:tcPr/>
                </a:tc>
                <a:tc>
                  <a:txBody>
                    <a:bodyPr/>
                    <a:lstStyle/>
                    <a:p>
                      <a:endParaRPr lang="en-US"/>
                    </a:p>
                  </a:txBody>
                  <a:tcPr/>
                </a:tc>
                <a:tc>
                  <a:txBody>
                    <a:bodyPr/>
                    <a:lstStyle/>
                    <a:p>
                      <a:endParaRPr lang="en-US"/>
                    </a:p>
                  </a:txBody>
                  <a:tcPr/>
                </a:tc>
              </a:tr>
              <a:tr h="566057">
                <a:tc>
                  <a:txBody>
                    <a:bodyPr/>
                    <a:lstStyle/>
                    <a:p>
                      <a:r>
                        <a:rPr lang="en-US" dirty="0" smtClean="0">
                          <a:solidFill>
                            <a:srgbClr val="002060"/>
                          </a:solidFill>
                        </a:rPr>
                        <a:t>Lipid Total</a:t>
                      </a:r>
                      <a:endParaRPr lang="en-US" dirty="0">
                        <a:solidFill>
                          <a:srgbClr val="002060"/>
                        </a:solidFill>
                      </a:endParaRPr>
                    </a:p>
                  </a:txBody>
                  <a:tcPr>
                    <a:solidFill>
                      <a:srgbClr val="FFFF00"/>
                    </a:solidFill>
                  </a:tcPr>
                </a:tc>
                <a:tc>
                  <a:txBody>
                    <a:bodyPr/>
                    <a:lstStyle/>
                    <a:p>
                      <a:pPr algn="ctr"/>
                      <a:r>
                        <a:rPr lang="en-US" sz="2800" dirty="0" smtClean="0"/>
                        <a:t>4.7</a:t>
                      </a:r>
                      <a:endParaRPr lang="en-US" sz="2800" dirty="0"/>
                    </a:p>
                  </a:txBody>
                  <a:tcPr/>
                </a:tc>
                <a:tc>
                  <a:txBody>
                    <a:bodyPr/>
                    <a:lstStyle/>
                    <a:p>
                      <a:endParaRPr lang="en-US" dirty="0"/>
                    </a:p>
                  </a:txBody>
                  <a:tcPr/>
                </a:tc>
                <a:tc>
                  <a:txBody>
                    <a:bodyPr/>
                    <a:lstStyle/>
                    <a:p>
                      <a:endParaRPr lang="en-US" dirty="0"/>
                    </a:p>
                  </a:txBody>
                  <a:tcPr/>
                </a:tc>
              </a:tr>
              <a:tr h="566057">
                <a:tc>
                  <a:txBody>
                    <a:bodyPr/>
                    <a:lstStyle/>
                    <a:p>
                      <a:r>
                        <a:rPr lang="en-US" dirty="0" err="1" smtClean="0">
                          <a:solidFill>
                            <a:srgbClr val="002060"/>
                          </a:solidFill>
                        </a:rPr>
                        <a:t>Cholestrol</a:t>
                      </a:r>
                      <a:endParaRPr lang="en-US" dirty="0">
                        <a:solidFill>
                          <a:srgbClr val="002060"/>
                        </a:solidFill>
                      </a:endParaRPr>
                    </a:p>
                  </a:txBody>
                  <a:tcPr>
                    <a:solidFill>
                      <a:srgbClr val="FFFF00"/>
                    </a:solidFill>
                  </a:tcPr>
                </a:tc>
                <a:tc>
                  <a:txBody>
                    <a:bodyPr/>
                    <a:lstStyle/>
                    <a:p>
                      <a:pPr algn="ctr"/>
                      <a:r>
                        <a:rPr lang="en-US" sz="2800" dirty="0" smtClean="0"/>
                        <a:t>5.1</a:t>
                      </a:r>
                      <a:endParaRPr lang="en-US" sz="2800" dirty="0"/>
                    </a:p>
                  </a:txBody>
                  <a:tcPr/>
                </a:tc>
                <a:tc>
                  <a:txBody>
                    <a:bodyPr/>
                    <a:lstStyle/>
                    <a:p>
                      <a:endParaRPr lang="en-US"/>
                    </a:p>
                  </a:txBody>
                  <a:tcPr/>
                </a:tc>
                <a:tc>
                  <a:txBody>
                    <a:bodyPr/>
                    <a:lstStyle/>
                    <a:p>
                      <a:endParaRPr lang="en-US" dirty="0"/>
                    </a:p>
                  </a:txBody>
                  <a:tcPr/>
                </a:tc>
              </a:tr>
              <a:tr h="566057">
                <a:tc>
                  <a:txBody>
                    <a:bodyPr/>
                    <a:lstStyle/>
                    <a:p>
                      <a:r>
                        <a:rPr lang="en-US" dirty="0" smtClean="0">
                          <a:solidFill>
                            <a:srgbClr val="002060"/>
                          </a:solidFill>
                        </a:rPr>
                        <a:t>AST</a:t>
                      </a:r>
                      <a:endParaRPr lang="en-US" dirty="0">
                        <a:solidFill>
                          <a:srgbClr val="002060"/>
                        </a:solidFill>
                      </a:endParaRPr>
                    </a:p>
                  </a:txBody>
                  <a:tcPr>
                    <a:solidFill>
                      <a:srgbClr val="FFFF00"/>
                    </a:solidFill>
                  </a:tcPr>
                </a:tc>
                <a:tc>
                  <a:txBody>
                    <a:bodyPr/>
                    <a:lstStyle/>
                    <a:p>
                      <a:pPr algn="ctr"/>
                      <a:r>
                        <a:rPr lang="en-US" sz="2800" dirty="0" smtClean="0"/>
                        <a:t>9.3</a:t>
                      </a:r>
                      <a:endParaRPr lang="en-US" sz="2800" dirty="0"/>
                    </a:p>
                  </a:txBody>
                  <a:tcPr/>
                </a:tc>
                <a:tc>
                  <a:txBody>
                    <a:bodyPr/>
                    <a:lstStyle/>
                    <a:p>
                      <a:endParaRPr lang="en-US"/>
                    </a:p>
                  </a:txBody>
                  <a:tcPr/>
                </a:tc>
                <a:tc>
                  <a:txBody>
                    <a:bodyPr/>
                    <a:lstStyle/>
                    <a:p>
                      <a:endParaRPr lang="en-US"/>
                    </a:p>
                  </a:txBody>
                  <a:tcPr/>
                </a:tc>
              </a:tr>
              <a:tr h="566057">
                <a:tc>
                  <a:txBody>
                    <a:bodyPr/>
                    <a:lstStyle/>
                    <a:p>
                      <a:r>
                        <a:rPr lang="en-US" dirty="0" smtClean="0">
                          <a:solidFill>
                            <a:srgbClr val="002060"/>
                          </a:solidFill>
                        </a:rPr>
                        <a:t>BILL</a:t>
                      </a:r>
                      <a:endParaRPr lang="en-US" dirty="0">
                        <a:solidFill>
                          <a:srgbClr val="002060"/>
                        </a:solidFill>
                      </a:endParaRPr>
                    </a:p>
                  </a:txBody>
                  <a:tcPr>
                    <a:solidFill>
                      <a:srgbClr val="FFFF00"/>
                    </a:solidFill>
                  </a:tcPr>
                </a:tc>
                <a:tc>
                  <a:txBody>
                    <a:bodyPr/>
                    <a:lstStyle/>
                    <a:p>
                      <a:pPr algn="ctr"/>
                      <a:r>
                        <a:rPr lang="en-US" sz="2800" dirty="0" smtClean="0"/>
                        <a:t>8.4</a:t>
                      </a:r>
                      <a:endParaRPr lang="en-US" sz="2800"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688632"/>
          </a:xfrm>
        </p:spPr>
        <p:txBody>
          <a:bodyPr>
            <a:normAutofit/>
          </a:bodyPr>
          <a:lstStyle/>
          <a:p>
            <a:pPr>
              <a:buNone/>
            </a:pPr>
            <a:r>
              <a:rPr lang="fa-IR" sz="2400" b="1" dirty="0" smtClean="0">
                <a:solidFill>
                  <a:srgbClr val="FF0000"/>
                </a:solidFill>
                <a:cs typeface="B Mitra" pitchFamily="2" charset="-78"/>
              </a:rPr>
              <a:t>3-استفاده از وسايل خاص جهت برخي از نمونه ها</a:t>
            </a:r>
          </a:p>
          <a:p>
            <a:pPr>
              <a:buNone/>
            </a:pPr>
            <a:r>
              <a:rPr lang="en-US" sz="2000" dirty="0" smtClean="0">
                <a:cs typeface="B Mitra" pitchFamily="2" charset="-78"/>
                <a:sym typeface="Symbol"/>
              </a:rPr>
              <a:t></a:t>
            </a:r>
            <a:r>
              <a:rPr lang="fa-IR" sz="2800" b="1" dirty="0" smtClean="0">
                <a:cs typeface="B Mitra" pitchFamily="2" charset="-78"/>
                <a:sym typeface="Symbol"/>
              </a:rPr>
              <a:t>استفاده از سرنگ سرد شده و لوله پلاستيكي جهت آزمايش </a:t>
            </a:r>
            <a:r>
              <a:rPr lang="en-US" sz="2800" b="1" dirty="0" smtClean="0">
                <a:cs typeface="B Mitra" pitchFamily="2" charset="-78"/>
                <a:sym typeface="Symbol"/>
              </a:rPr>
              <a:t>ACTH </a:t>
            </a:r>
            <a:r>
              <a:rPr lang="fa-IR" sz="2800" b="1" dirty="0" smtClean="0">
                <a:cs typeface="B Mitra" pitchFamily="2" charset="-78"/>
                <a:sym typeface="Symbol"/>
              </a:rPr>
              <a:t>(بدليل جذب شيشه اي اين هورمون)</a:t>
            </a:r>
          </a:p>
          <a:p>
            <a:pPr>
              <a:buNone/>
            </a:pPr>
            <a:endParaRPr lang="fa-IR" sz="2800" b="1" dirty="0" smtClean="0">
              <a:cs typeface="B Mitra" pitchFamily="2" charset="-78"/>
              <a:sym typeface="Symbol"/>
            </a:endParaRPr>
          </a:p>
          <a:p>
            <a:pPr>
              <a:buNone/>
            </a:pPr>
            <a:endParaRPr lang="fa-IR" sz="2000" dirty="0" smtClean="0">
              <a:cs typeface="B Mitra" pitchFamily="2" charset="-78"/>
              <a:sym typeface="Symbol"/>
            </a:endParaRPr>
          </a:p>
          <a:p>
            <a:pPr>
              <a:buNone/>
            </a:pPr>
            <a:r>
              <a:rPr lang="fa-IR" sz="2800" dirty="0" smtClean="0">
                <a:solidFill>
                  <a:srgbClr val="FF0000"/>
                </a:solidFill>
              </a:rPr>
              <a:t>4</a:t>
            </a:r>
            <a:r>
              <a:rPr lang="fa-IR" sz="2800" b="1" dirty="0" smtClean="0">
                <a:solidFill>
                  <a:srgbClr val="FF0000"/>
                </a:solidFill>
                <a:cs typeface="B Mitra" pitchFamily="2" charset="-78"/>
              </a:rPr>
              <a:t>-تفاوت خون مويرگي و وريدي:</a:t>
            </a:r>
          </a:p>
          <a:p>
            <a:pPr>
              <a:buNone/>
            </a:pPr>
            <a:r>
              <a:rPr lang="fa-IR" sz="2000" dirty="0" smtClean="0">
                <a:cs typeface="B Mitra" pitchFamily="2" charset="-78"/>
              </a:rPr>
              <a:t>     </a:t>
            </a:r>
            <a:r>
              <a:rPr lang="fa-IR" sz="2400" b="1" dirty="0" smtClean="0">
                <a:cs typeface="B Mitra" pitchFamily="2" charset="-78"/>
              </a:rPr>
              <a:t>غلظت اكثر تركيبات بيوشيميايي در نمونه خون مويرگي پايين تر از خون وريدي است بجز گلوكز،لذا پيشنهاد ميشود آزمايشگاه در صورت نمونه گيري مويرگي آنرا  در برگه آزمايش قيد نمايد. در آزمايشات هماتولوژي غلظت </a:t>
            </a:r>
            <a:r>
              <a:rPr lang="en-US" sz="2400" b="1" dirty="0" err="1" smtClean="0">
                <a:cs typeface="B Mitra" pitchFamily="2" charset="-78"/>
              </a:rPr>
              <a:t>Hb,Hct</a:t>
            </a:r>
            <a:r>
              <a:rPr lang="en-US" sz="2400" b="1" dirty="0" smtClean="0">
                <a:cs typeface="B Mitra" pitchFamily="2" charset="-78"/>
              </a:rPr>
              <a:t> </a:t>
            </a:r>
            <a:r>
              <a:rPr lang="fa-IR" sz="2400" b="1" dirty="0" smtClean="0">
                <a:cs typeface="B Mitra" pitchFamily="2" charset="-78"/>
              </a:rPr>
              <a:t>و شمارش </a:t>
            </a:r>
            <a:r>
              <a:rPr lang="en-US" sz="2400" b="1" dirty="0" smtClean="0">
                <a:cs typeface="B Mitra" pitchFamily="2" charset="-78"/>
              </a:rPr>
              <a:t>WBC,RBC</a:t>
            </a:r>
            <a:r>
              <a:rPr lang="fa-IR" sz="2400" b="1" dirty="0" smtClean="0">
                <a:cs typeface="B Mitra" pitchFamily="2" charset="-78"/>
              </a:rPr>
              <a:t> در خون مويرگي بيشتر بوده ولي شمارش </a:t>
            </a:r>
            <a:r>
              <a:rPr lang="en-US" sz="2400" b="1" dirty="0" err="1" smtClean="0">
                <a:cs typeface="B Mitra" pitchFamily="2" charset="-78"/>
              </a:rPr>
              <a:t>Plt</a:t>
            </a:r>
            <a:r>
              <a:rPr lang="fa-IR" sz="2400" b="1" dirty="0" smtClean="0">
                <a:cs typeface="B Mitra" pitchFamily="2" charset="-78"/>
              </a:rPr>
              <a:t> در خون وريدي بالاتر است(بدليل چسبيدن پلاكتها در موضع نمونه گيري مويرگي)</a:t>
            </a:r>
          </a:p>
          <a:p>
            <a:pPr>
              <a:buNone/>
            </a:pPr>
            <a:endParaRPr lang="fa-IR" sz="2000" dirty="0" smtClean="0">
              <a:cs typeface="B Mitra" pitchFamily="2" charset="-78"/>
              <a:sym typeface="Symbol"/>
            </a:endParaRPr>
          </a:p>
          <a:p>
            <a:pPr>
              <a:buNone/>
            </a:pPr>
            <a:endParaRPr lang="fa-IR" sz="2400" dirty="0" smtClean="0">
              <a:cs typeface="B Mitra" pitchFamily="2" charset="-78"/>
              <a:sym typeface="Symbol"/>
            </a:endParaRPr>
          </a:p>
          <a:p>
            <a:pPr>
              <a:buNone/>
            </a:pPr>
            <a:endParaRPr lang="fa-IR" sz="2400" dirty="0" smtClean="0">
              <a:cs typeface="B Mitra" pitchFamily="2" charset="-78"/>
              <a:sym typeface="Symbol"/>
            </a:endParaRPr>
          </a:p>
          <a:p>
            <a:pPr>
              <a:buNone/>
            </a:pPr>
            <a:endParaRPr lang="fa-IR" sz="2400" dirty="0" smtClean="0">
              <a:cs typeface="B Mitra" pitchFamily="2" charset="-78"/>
              <a:sym typeface="Symbol"/>
            </a:endParaRPr>
          </a:p>
          <a:p>
            <a:pPr>
              <a:buNone/>
            </a:pPr>
            <a:endParaRPr lang="fa-IR" sz="2400" b="1" dirty="0">
              <a:cs typeface="B Mitra" pitchFamily="2" charset="-78"/>
            </a:endParaRPr>
          </a:p>
        </p:txBody>
      </p:sp>
      <p:sp>
        <p:nvSpPr>
          <p:cNvPr id="3" name="Title 2"/>
          <p:cNvSpPr>
            <a:spLocks noGrp="1"/>
          </p:cNvSpPr>
          <p:nvPr>
            <p:ph type="title"/>
          </p:nvPr>
        </p:nvSpPr>
        <p:spPr>
          <a:xfrm>
            <a:off x="457200" y="274638"/>
            <a:ext cx="8229600" cy="82528"/>
          </a:xfrm>
        </p:spPr>
        <p:txBody>
          <a:bodyPr>
            <a:normAutofit fontScale="90000"/>
          </a:bodyPr>
          <a:lstStyle/>
          <a:p>
            <a:r>
              <a:rPr lang="en-US" dirty="0" smtClean="0"/>
              <a:t>.</a:t>
            </a:r>
            <a:endParaRPr lang="fa-IR" dirty="0"/>
          </a:p>
        </p:txBody>
      </p:sp>
    </p:spTree>
    <p:extLst>
      <p:ext uri="{BB962C8B-B14F-4D97-AF65-F5344CB8AC3E}">
        <p14:creationId xmlns:p14="http://schemas.microsoft.com/office/powerpoint/2010/main" val="3362239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386603"/>
          </a:xfrm>
        </p:spPr>
        <p:txBody>
          <a:bodyPr>
            <a:normAutofit lnSpcReduction="10000"/>
          </a:bodyPr>
          <a:lstStyle/>
          <a:p>
            <a:pPr>
              <a:buNone/>
            </a:pPr>
            <a:r>
              <a:rPr lang="fa-IR" sz="2800" b="1" dirty="0" smtClean="0">
                <a:solidFill>
                  <a:srgbClr val="FF0000"/>
                </a:solidFill>
                <a:cs typeface="B Mitra" pitchFamily="2" charset="-78"/>
              </a:rPr>
              <a:t>5-نگهداري نمونه ها پس از نمونه گيري:</a:t>
            </a:r>
          </a:p>
          <a:p>
            <a:r>
              <a:rPr lang="en-US" sz="2000" b="1" dirty="0" smtClean="0">
                <a:cs typeface="B Mitra" pitchFamily="2" charset="-78"/>
                <a:sym typeface="Symbol"/>
              </a:rPr>
              <a:t></a:t>
            </a:r>
            <a:r>
              <a:rPr lang="fa-IR" sz="2000" b="1" dirty="0" smtClean="0">
                <a:cs typeface="B Mitra" pitchFamily="2" charset="-78"/>
              </a:rPr>
              <a:t> </a:t>
            </a:r>
            <a:r>
              <a:rPr lang="fa-IR" sz="2000" b="1" dirty="0" smtClean="0">
                <a:solidFill>
                  <a:srgbClr val="FF0000"/>
                </a:solidFill>
                <a:cs typeface="B Mitra" pitchFamily="2" charset="-78"/>
              </a:rPr>
              <a:t>زمان:</a:t>
            </a:r>
            <a:r>
              <a:rPr lang="fa-IR" sz="2000" dirty="0" smtClean="0">
                <a:solidFill>
                  <a:srgbClr val="FF0000"/>
                </a:solidFill>
                <a:cs typeface="B Mitra" pitchFamily="2" charset="-78"/>
              </a:rPr>
              <a:t> </a:t>
            </a:r>
            <a:r>
              <a:rPr lang="fa-IR" sz="2000" b="1" dirty="0" smtClean="0">
                <a:cs typeface="B Mitra" pitchFamily="2" charset="-78"/>
              </a:rPr>
              <a:t>نمونه­ها بايد در ظروف در بسته مناسب در کوتاه­ترين زمان ممکن به آزمايشگاه ارسال گردند.</a:t>
            </a:r>
          </a:p>
          <a:p>
            <a:r>
              <a:rPr lang="fa-IR" sz="2000" b="1" dirty="0" smtClean="0">
                <a:cs typeface="B Mitra" pitchFamily="2" charset="-78"/>
              </a:rPr>
              <a:t> انتقال نمونه­ها می­بايست در شرايط دماي اتاق صورت گيرد، به­جز نمونه­هايي که بايد با حفظ زنجيره سرد نگه­داري و منتقل شوند مانند آلدوسترون،نمونه </a:t>
            </a:r>
            <a:r>
              <a:rPr lang="en-US" sz="2000" b="1" dirty="0" smtClean="0">
                <a:cs typeface="B Mitra" pitchFamily="2" charset="-78"/>
              </a:rPr>
              <a:t>ABG</a:t>
            </a:r>
            <a:r>
              <a:rPr lang="fa-IR" sz="2000" b="1" dirty="0" smtClean="0">
                <a:cs typeface="B Mitra" pitchFamily="2" charset="-78"/>
              </a:rPr>
              <a:t> ،آمونياك و لاكتات. انتقال سريع نمونه از محل نمونه­گيري به آزمايشگاه در شرايطي که دماي محل نمونه­گيري بالاتر از </a:t>
            </a:r>
            <a:r>
              <a:rPr lang="en-US" sz="2000" b="1" dirty="0" smtClean="0">
                <a:cs typeface="B Mitra" pitchFamily="2" charset="-78"/>
                <a:sym typeface="Symbol"/>
              </a:rPr>
              <a:t></a:t>
            </a:r>
            <a:r>
              <a:rPr lang="en-US" sz="2000" b="1" dirty="0" smtClean="0">
                <a:cs typeface="B Mitra" pitchFamily="2" charset="-78"/>
              </a:rPr>
              <a:t>C</a:t>
            </a:r>
            <a:r>
              <a:rPr lang="fa-IR" sz="2000" b="1" dirty="0" smtClean="0">
                <a:cs typeface="B Mitra" pitchFamily="2" charset="-78"/>
              </a:rPr>
              <a:t>22 است از اهميت زيادي برخوردار است.</a:t>
            </a:r>
          </a:p>
          <a:p>
            <a:endParaRPr lang="en-US" sz="2000" dirty="0" smtClean="0">
              <a:cs typeface="B Mitra" pitchFamily="2" charset="-78"/>
            </a:endParaRPr>
          </a:p>
          <a:p>
            <a:r>
              <a:rPr lang="fa-IR" sz="2000" dirty="0" smtClean="0">
                <a:solidFill>
                  <a:srgbClr val="FF0000"/>
                </a:solidFill>
                <a:cs typeface="B Mitra" pitchFamily="2" charset="-78"/>
              </a:rPr>
              <a:t> </a:t>
            </a:r>
            <a:r>
              <a:rPr lang="en-US" sz="2000" b="1" dirty="0" smtClean="0">
                <a:solidFill>
                  <a:srgbClr val="FF0000"/>
                </a:solidFill>
                <a:cs typeface="B Mitra" pitchFamily="2" charset="-78"/>
                <a:sym typeface="Symbol"/>
              </a:rPr>
              <a:t></a:t>
            </a:r>
            <a:r>
              <a:rPr lang="fa-IR" sz="2000" b="1" dirty="0" smtClean="0">
                <a:solidFill>
                  <a:srgbClr val="FF0000"/>
                </a:solidFill>
                <a:cs typeface="B Mitra" pitchFamily="2" charset="-78"/>
              </a:rPr>
              <a:t> وضعيت لوله:</a:t>
            </a:r>
            <a:r>
              <a:rPr lang="fa-IR" sz="2000" dirty="0" smtClean="0">
                <a:solidFill>
                  <a:srgbClr val="FF0000"/>
                </a:solidFill>
                <a:cs typeface="B Mitra" pitchFamily="2" charset="-78"/>
              </a:rPr>
              <a:t> </a:t>
            </a:r>
            <a:r>
              <a:rPr lang="fa-IR" sz="2000" b="1" dirty="0" smtClean="0">
                <a:cs typeface="B Mitra" pitchFamily="2" charset="-78"/>
              </a:rPr>
              <a:t>نمونه­هاي خون بايد در لوله­هاي در پوش­دار و در وضعيت قائم نگه­داري گردند. اين امر سبب تسريع فرايند انعقاد و هم­چنين کاهش به هم خوردگي محتوي لوله مي­گردد و احتمال ايجاد هموليز را نيزکاهش مي­دهد. </a:t>
            </a:r>
          </a:p>
          <a:p>
            <a:endParaRPr lang="en-US" sz="2000" dirty="0" smtClean="0">
              <a:cs typeface="B Mitra" pitchFamily="2" charset="-78"/>
            </a:endParaRPr>
          </a:p>
          <a:p>
            <a:r>
              <a:rPr lang="fa-IR" sz="2200" dirty="0" smtClean="0">
                <a:cs typeface="B Mitra" pitchFamily="2" charset="-78"/>
              </a:rPr>
              <a:t> </a:t>
            </a:r>
            <a:r>
              <a:rPr lang="en-US" sz="2200" b="1" dirty="0" smtClean="0">
                <a:cs typeface="B Mitra" pitchFamily="2" charset="-78"/>
                <a:sym typeface="Symbol"/>
              </a:rPr>
              <a:t></a:t>
            </a:r>
            <a:r>
              <a:rPr lang="fa-IR" sz="2200" b="1" dirty="0" smtClean="0">
                <a:cs typeface="B Mitra" pitchFamily="2" charset="-78"/>
              </a:rPr>
              <a:t> </a:t>
            </a:r>
            <a:r>
              <a:rPr lang="fa-IR" sz="2000" b="1" dirty="0" smtClean="0">
                <a:solidFill>
                  <a:srgbClr val="FF0000"/>
                </a:solidFill>
                <a:cs typeface="B Mitra" pitchFamily="2" charset="-78"/>
              </a:rPr>
              <a:t>درپوش:</a:t>
            </a:r>
            <a:r>
              <a:rPr lang="fa-IR" sz="2000" dirty="0" smtClean="0">
                <a:solidFill>
                  <a:srgbClr val="FF0000"/>
                </a:solidFill>
                <a:cs typeface="B Mitra" pitchFamily="2" charset="-78"/>
              </a:rPr>
              <a:t> </a:t>
            </a:r>
            <a:r>
              <a:rPr lang="fa-IR" sz="2000" b="1" dirty="0" smtClean="0">
                <a:cs typeface="B Mitra" pitchFamily="2" charset="-78"/>
              </a:rPr>
              <a:t>نمونه ها بايد در طول مدت انتقال و نگهداري در ظروف درپوش­دار قرار گيرند. عدم وجود درپوش باعث خطا در نتايج بعضي متغيرها به­دليل از دست دادن دي اکسيد کربن و افزايش </a:t>
            </a:r>
            <a:r>
              <a:rPr lang="en-US" sz="2000" b="1" dirty="0" smtClean="0">
                <a:cs typeface="B Mitra" pitchFamily="2" charset="-78"/>
              </a:rPr>
              <a:t>PH</a:t>
            </a:r>
            <a:r>
              <a:rPr lang="fa-IR" sz="2000" b="1" dirty="0" smtClean="0">
                <a:cs typeface="B Mitra" pitchFamily="2" charset="-78"/>
              </a:rPr>
              <a:t> نظير کلسيم يونيزه و اسيد فسفاتاز (افزايش مي­يابند) مي­گردد.</a:t>
            </a:r>
          </a:p>
          <a:p>
            <a:endParaRPr lang="en-US" sz="2000" b="1" dirty="0" smtClean="0">
              <a:cs typeface="B Mitra" pitchFamily="2" charset="-78"/>
            </a:endParaRPr>
          </a:p>
          <a:p>
            <a:r>
              <a:rPr lang="fa-IR" sz="2000" b="1" dirty="0" smtClean="0">
                <a:cs typeface="B Mitra" pitchFamily="2" charset="-78"/>
              </a:rPr>
              <a:t>هم­چنين وجود درپوش خطر ايجاد آئروسل، تبخير نمونه و آلودگي را نيز کاهش مي­دهد</a:t>
            </a:r>
            <a:endParaRPr lang="en-US" sz="2000" b="1" dirty="0" smtClean="0">
              <a:cs typeface="B Mitra" pitchFamily="2" charset="-78"/>
            </a:endParaRPr>
          </a:p>
          <a:p>
            <a:endParaRPr lang="en-US" b="1" dirty="0" smtClean="0"/>
          </a:p>
          <a:p>
            <a:pPr>
              <a:buNone/>
            </a:pPr>
            <a:endParaRPr lang="fa-IR" b="1" dirty="0">
              <a:cs typeface="B Mitra" pitchFamily="2" charset="-78"/>
            </a:endParaRPr>
          </a:p>
        </p:txBody>
      </p:sp>
      <p:sp>
        <p:nvSpPr>
          <p:cNvPr id="2" name="Title 1"/>
          <p:cNvSpPr>
            <a:spLocks noGrp="1"/>
          </p:cNvSpPr>
          <p:nvPr>
            <p:ph type="title"/>
          </p:nvPr>
        </p:nvSpPr>
        <p:spPr>
          <a:xfrm flipV="1">
            <a:off x="457200" y="214290"/>
            <a:ext cx="8229600" cy="60348"/>
          </a:xfrm>
        </p:spPr>
        <p:txBody>
          <a:bodyPr>
            <a:normAutofit fontScale="90000"/>
          </a:bodyPr>
          <a:lstStyle/>
          <a:p>
            <a:r>
              <a:rPr lang="en-US" dirty="0" smtClean="0"/>
              <a:t>.</a:t>
            </a:r>
            <a:endParaRPr lang="fa-IR" dirty="0"/>
          </a:p>
        </p:txBody>
      </p:sp>
    </p:spTree>
    <p:extLst>
      <p:ext uri="{BB962C8B-B14F-4D97-AF65-F5344CB8AC3E}">
        <p14:creationId xmlns:p14="http://schemas.microsoft.com/office/powerpoint/2010/main" val="2121338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فعالیت فیزیکی و ورزش</a:t>
            </a:r>
            <a:endParaRPr lang="en-US" dirty="0"/>
          </a:p>
        </p:txBody>
      </p:sp>
      <p:sp>
        <p:nvSpPr>
          <p:cNvPr id="3" name="Content Placeholder 2"/>
          <p:cNvSpPr>
            <a:spLocks noGrp="1"/>
          </p:cNvSpPr>
          <p:nvPr>
            <p:ph idx="1"/>
          </p:nvPr>
        </p:nvSpPr>
        <p:spPr/>
        <p:txBody>
          <a:bodyPr/>
          <a:lstStyle/>
          <a:p>
            <a:r>
              <a:rPr lang="fa-IR" dirty="0" smtClean="0"/>
              <a:t>تغییرات بستگی به مدت و شدت ورزش دارد</a:t>
            </a:r>
          </a:p>
          <a:p>
            <a:r>
              <a:rPr lang="fa-IR" dirty="0" smtClean="0"/>
              <a:t>لاکتات-اسید اوریک-آنزیم های با منشاء عضلانی افزایش</a:t>
            </a:r>
          </a:p>
        </p:txBody>
      </p:sp>
      <p:graphicFrame>
        <p:nvGraphicFramePr>
          <p:cNvPr id="4" name="Table 3"/>
          <p:cNvGraphicFramePr>
            <a:graphicFrameLocks noGrp="1"/>
          </p:cNvGraphicFramePr>
          <p:nvPr/>
        </p:nvGraphicFramePr>
        <p:xfrm>
          <a:off x="0" y="2743198"/>
          <a:ext cx="9144000" cy="4326257"/>
        </p:xfrm>
        <a:graphic>
          <a:graphicData uri="http://schemas.openxmlformats.org/drawingml/2006/table">
            <a:tbl>
              <a:tblPr firstRow="1" bandRow="1">
                <a:tableStyleId>{5C22544A-7EE6-4342-B048-85BDC9FD1C3A}</a:tableStyleId>
              </a:tblPr>
              <a:tblGrid>
                <a:gridCol w="2286000"/>
                <a:gridCol w="2286000"/>
                <a:gridCol w="2286000"/>
                <a:gridCol w="2286000"/>
              </a:tblGrid>
              <a:tr h="663451">
                <a:tc>
                  <a:txBody>
                    <a:bodyPr/>
                    <a:lstStyle/>
                    <a:p>
                      <a:endParaRPr lang="en-US" dirty="0"/>
                    </a:p>
                  </a:txBody>
                  <a:tcPr/>
                </a:tc>
                <a:tc>
                  <a:txBody>
                    <a:bodyPr/>
                    <a:lstStyle/>
                    <a:p>
                      <a:pPr algn="ctr"/>
                      <a:r>
                        <a:rPr lang="fa-IR" sz="2400" dirty="0" smtClean="0">
                          <a:solidFill>
                            <a:schemeClr val="tx1"/>
                          </a:solidFill>
                        </a:rPr>
                        <a:t>درصد افزایش</a:t>
                      </a:r>
                      <a:endParaRPr lang="en-US" sz="2400" dirty="0">
                        <a:solidFill>
                          <a:schemeClr val="tx1"/>
                        </a:solidFill>
                      </a:endParaRPr>
                    </a:p>
                  </a:txBody>
                  <a:tcPr>
                    <a:solidFill>
                      <a:srgbClr val="92D050"/>
                    </a:solidFill>
                  </a:tcPr>
                </a:tc>
                <a:tc>
                  <a:txBody>
                    <a:bodyPr/>
                    <a:lstStyle/>
                    <a:p>
                      <a:endParaRPr lang="en-US" dirty="0"/>
                    </a:p>
                  </a:txBody>
                  <a:tcPr/>
                </a:tc>
                <a:tc>
                  <a:txBody>
                    <a:bodyPr/>
                    <a:lstStyle/>
                    <a:p>
                      <a:pPr algn="ctr"/>
                      <a:r>
                        <a:rPr lang="fa-IR" sz="2400" dirty="0" smtClean="0">
                          <a:solidFill>
                            <a:schemeClr val="tx1"/>
                          </a:solidFill>
                        </a:rPr>
                        <a:t>درصد کاهش</a:t>
                      </a:r>
                      <a:endParaRPr lang="en-US" sz="2400" dirty="0">
                        <a:solidFill>
                          <a:schemeClr val="tx1"/>
                        </a:solidFill>
                      </a:endParaRPr>
                    </a:p>
                  </a:txBody>
                  <a:tcPr>
                    <a:solidFill>
                      <a:srgbClr val="FFFF00"/>
                    </a:solidFill>
                  </a:tcPr>
                </a:tc>
              </a:tr>
              <a:tr h="523258">
                <a:tc>
                  <a:txBody>
                    <a:bodyPr/>
                    <a:lstStyle/>
                    <a:p>
                      <a:r>
                        <a:rPr lang="en-US" dirty="0" smtClean="0"/>
                        <a:t>CK</a:t>
                      </a:r>
                      <a:endParaRPr lang="en-US" dirty="0"/>
                    </a:p>
                  </a:txBody>
                  <a:tcPr/>
                </a:tc>
                <a:tc>
                  <a:txBody>
                    <a:bodyPr/>
                    <a:lstStyle/>
                    <a:p>
                      <a:r>
                        <a:rPr lang="fa-IR" dirty="0" smtClean="0"/>
                        <a:t>30</a:t>
                      </a:r>
                      <a:endParaRPr lang="en-US" dirty="0"/>
                    </a:p>
                  </a:txBody>
                  <a:tcPr/>
                </a:tc>
                <a:tc>
                  <a:txBody>
                    <a:bodyPr/>
                    <a:lstStyle/>
                    <a:p>
                      <a:r>
                        <a:rPr lang="en-US" dirty="0" err="1" smtClean="0"/>
                        <a:t>ALb</a:t>
                      </a:r>
                      <a:endParaRPr lang="en-US" dirty="0"/>
                    </a:p>
                  </a:txBody>
                  <a:tcPr/>
                </a:tc>
                <a:tc>
                  <a:txBody>
                    <a:bodyPr/>
                    <a:lstStyle/>
                    <a:p>
                      <a:r>
                        <a:rPr lang="fa-IR" dirty="0" smtClean="0"/>
                        <a:t>4</a:t>
                      </a:r>
                      <a:endParaRPr lang="en-US" dirty="0"/>
                    </a:p>
                  </a:txBody>
                  <a:tcPr/>
                </a:tc>
              </a:tr>
              <a:tr h="523258">
                <a:tc>
                  <a:txBody>
                    <a:bodyPr/>
                    <a:lstStyle/>
                    <a:p>
                      <a:r>
                        <a:rPr lang="en-US" dirty="0" err="1" smtClean="0"/>
                        <a:t>Alkph</a:t>
                      </a:r>
                      <a:endParaRPr lang="en-US" dirty="0"/>
                    </a:p>
                  </a:txBody>
                  <a:tcPr/>
                </a:tc>
                <a:tc>
                  <a:txBody>
                    <a:bodyPr/>
                    <a:lstStyle/>
                    <a:p>
                      <a:r>
                        <a:rPr lang="fa-IR" dirty="0" smtClean="0"/>
                        <a:t>3</a:t>
                      </a:r>
                      <a:endParaRPr lang="en-US" dirty="0"/>
                    </a:p>
                  </a:txBody>
                  <a:tcPr/>
                </a:tc>
                <a:tc>
                  <a:txBody>
                    <a:bodyPr/>
                    <a:lstStyle/>
                    <a:p>
                      <a:r>
                        <a:rPr lang="en-US" dirty="0" smtClean="0"/>
                        <a:t>Bill</a:t>
                      </a:r>
                      <a:endParaRPr lang="en-US" dirty="0"/>
                    </a:p>
                  </a:txBody>
                  <a:tcPr/>
                </a:tc>
                <a:tc>
                  <a:txBody>
                    <a:bodyPr/>
                    <a:lstStyle/>
                    <a:p>
                      <a:r>
                        <a:rPr lang="fa-IR" dirty="0" smtClean="0"/>
                        <a:t>4</a:t>
                      </a:r>
                      <a:endParaRPr lang="en-US" dirty="0"/>
                    </a:p>
                  </a:txBody>
                  <a:tcPr/>
                </a:tc>
              </a:tr>
              <a:tr h="523258">
                <a:tc>
                  <a:txBody>
                    <a:bodyPr/>
                    <a:lstStyle/>
                    <a:p>
                      <a:r>
                        <a:rPr lang="en-US" dirty="0" smtClean="0"/>
                        <a:t>AST</a:t>
                      </a:r>
                      <a:endParaRPr lang="en-US" dirty="0"/>
                    </a:p>
                  </a:txBody>
                  <a:tcPr/>
                </a:tc>
                <a:tc>
                  <a:txBody>
                    <a:bodyPr/>
                    <a:lstStyle/>
                    <a:p>
                      <a:r>
                        <a:rPr lang="fa-IR" dirty="0" smtClean="0"/>
                        <a:t>31</a:t>
                      </a:r>
                      <a:endParaRPr lang="en-US" dirty="0"/>
                    </a:p>
                  </a:txBody>
                  <a:tcPr/>
                </a:tc>
                <a:tc>
                  <a:txBody>
                    <a:bodyPr/>
                    <a:lstStyle/>
                    <a:p>
                      <a:r>
                        <a:rPr lang="en-US" dirty="0" smtClean="0"/>
                        <a:t>Fe</a:t>
                      </a:r>
                      <a:endParaRPr lang="en-US" dirty="0"/>
                    </a:p>
                  </a:txBody>
                  <a:tcPr/>
                </a:tc>
                <a:tc>
                  <a:txBody>
                    <a:bodyPr/>
                    <a:lstStyle/>
                    <a:p>
                      <a:r>
                        <a:rPr lang="fa-IR" dirty="0" smtClean="0"/>
                        <a:t>11</a:t>
                      </a:r>
                      <a:endParaRPr lang="en-US" dirty="0"/>
                    </a:p>
                  </a:txBody>
                  <a:tcPr/>
                </a:tc>
              </a:tr>
              <a:tr h="523258">
                <a:tc>
                  <a:txBody>
                    <a:bodyPr/>
                    <a:lstStyle/>
                    <a:p>
                      <a:r>
                        <a:rPr lang="en-US" dirty="0" smtClean="0"/>
                        <a:t>Ca</a:t>
                      </a:r>
                      <a:endParaRPr lang="en-US" dirty="0"/>
                    </a:p>
                  </a:txBody>
                  <a:tcPr/>
                </a:tc>
                <a:tc>
                  <a:txBody>
                    <a:bodyPr/>
                    <a:lstStyle/>
                    <a:p>
                      <a:r>
                        <a:rPr lang="fa-IR" dirty="0" smtClean="0"/>
                        <a:t>1</a:t>
                      </a:r>
                      <a:endParaRPr lang="en-US" dirty="0"/>
                    </a:p>
                  </a:txBody>
                  <a:tcPr/>
                </a:tc>
                <a:tc>
                  <a:txBody>
                    <a:bodyPr/>
                    <a:lstStyle/>
                    <a:p>
                      <a:r>
                        <a:rPr lang="en-US" dirty="0" smtClean="0"/>
                        <a:t>LDH</a:t>
                      </a:r>
                      <a:endParaRPr lang="en-US" dirty="0"/>
                    </a:p>
                  </a:txBody>
                  <a:tcPr/>
                </a:tc>
                <a:tc>
                  <a:txBody>
                    <a:bodyPr/>
                    <a:lstStyle/>
                    <a:p>
                      <a:r>
                        <a:rPr lang="fa-IR" dirty="0" smtClean="0"/>
                        <a:t>1</a:t>
                      </a:r>
                      <a:endParaRPr lang="en-US" dirty="0"/>
                    </a:p>
                  </a:txBody>
                  <a:tcPr/>
                </a:tc>
              </a:tr>
              <a:tr h="523258">
                <a:tc>
                  <a:txBody>
                    <a:bodyPr/>
                    <a:lstStyle/>
                    <a:p>
                      <a:r>
                        <a:rPr lang="en-US" dirty="0" err="1" smtClean="0"/>
                        <a:t>Cholestrol</a:t>
                      </a:r>
                      <a:endParaRPr lang="en-US" dirty="0"/>
                    </a:p>
                  </a:txBody>
                  <a:tcPr/>
                </a:tc>
                <a:tc>
                  <a:txBody>
                    <a:bodyPr/>
                    <a:lstStyle/>
                    <a:p>
                      <a:r>
                        <a:rPr lang="fa-IR" dirty="0" smtClean="0"/>
                        <a:t>3</a:t>
                      </a:r>
                      <a:endParaRPr lang="en-US" dirty="0"/>
                    </a:p>
                  </a:txBody>
                  <a:tcPr/>
                </a:tc>
                <a:tc>
                  <a:txBody>
                    <a:bodyPr/>
                    <a:lstStyle/>
                    <a:p>
                      <a:r>
                        <a:rPr lang="en-US" dirty="0" smtClean="0"/>
                        <a:t>K</a:t>
                      </a:r>
                      <a:endParaRPr lang="en-US" dirty="0"/>
                    </a:p>
                  </a:txBody>
                  <a:tcPr/>
                </a:tc>
                <a:tc>
                  <a:txBody>
                    <a:bodyPr/>
                    <a:lstStyle/>
                    <a:p>
                      <a:r>
                        <a:rPr lang="fa-IR" dirty="0" smtClean="0"/>
                        <a:t>8</a:t>
                      </a:r>
                      <a:endParaRPr lang="en-US" dirty="0"/>
                    </a:p>
                  </a:txBody>
                  <a:tcPr/>
                </a:tc>
              </a:tr>
              <a:tr h="523258">
                <a:tc>
                  <a:txBody>
                    <a:bodyPr/>
                    <a:lstStyle/>
                    <a:p>
                      <a:r>
                        <a:rPr lang="en-US" dirty="0" smtClean="0"/>
                        <a:t>Cr</a:t>
                      </a:r>
                      <a:endParaRPr lang="en-US" dirty="0"/>
                    </a:p>
                  </a:txBody>
                  <a:tcPr/>
                </a:tc>
                <a:tc>
                  <a:txBody>
                    <a:bodyPr/>
                    <a:lstStyle/>
                    <a:p>
                      <a:r>
                        <a:rPr lang="fa-IR" dirty="0" smtClean="0"/>
                        <a:t>17</a:t>
                      </a:r>
                      <a:endParaRPr lang="en-US" dirty="0"/>
                    </a:p>
                  </a:txBody>
                  <a:tcPr/>
                </a:tc>
                <a:tc>
                  <a:txBody>
                    <a:bodyPr/>
                    <a:lstStyle/>
                    <a:p>
                      <a:r>
                        <a:rPr lang="en-US" dirty="0" smtClean="0"/>
                        <a:t>Na</a:t>
                      </a:r>
                      <a:endParaRPr lang="en-US" dirty="0"/>
                    </a:p>
                  </a:txBody>
                  <a:tcPr/>
                </a:tc>
                <a:tc>
                  <a:txBody>
                    <a:bodyPr/>
                    <a:lstStyle/>
                    <a:p>
                      <a:r>
                        <a:rPr lang="fa-IR" dirty="0" smtClean="0"/>
                        <a:t>1</a:t>
                      </a:r>
                      <a:endParaRPr lang="en-US" dirty="0"/>
                    </a:p>
                  </a:txBody>
                  <a:tcPr/>
                </a:tc>
              </a:tr>
              <a:tr h="523258">
                <a:tc>
                  <a:txBody>
                    <a:bodyPr/>
                    <a:lstStyle/>
                    <a:p>
                      <a:endParaRPr lang="en-US" dirty="0"/>
                    </a:p>
                  </a:txBody>
                  <a:tcPr/>
                </a:tc>
                <a:tc>
                  <a:txBody>
                    <a:bodyPr/>
                    <a:lstStyle/>
                    <a:p>
                      <a:endParaRPr lang="en-US" dirty="0"/>
                    </a:p>
                  </a:txBody>
                  <a:tcPr/>
                </a:tc>
                <a:tc>
                  <a:txBody>
                    <a:bodyPr/>
                    <a:lstStyle/>
                    <a:p>
                      <a:r>
                        <a:rPr lang="en-US" dirty="0" smtClean="0"/>
                        <a:t>TOTAL  </a:t>
                      </a:r>
                      <a:r>
                        <a:rPr lang="en-US" dirty="0" err="1" smtClean="0"/>
                        <a:t>LIpid</a:t>
                      </a:r>
                      <a:endParaRPr lang="en-US" dirty="0"/>
                    </a:p>
                  </a:txBody>
                  <a:tcPr/>
                </a:tc>
                <a:tc>
                  <a:txBody>
                    <a:bodyPr/>
                    <a:lstStyle/>
                    <a:p>
                      <a:r>
                        <a:rPr lang="fa-IR" dirty="0" smtClean="0"/>
                        <a:t>12</a:t>
                      </a:r>
                      <a:endParaRPr lang="en-US" dirty="0"/>
                    </a:p>
                  </a:txBody>
                  <a:tcPr/>
                </a:tc>
              </a:tr>
            </a:tbl>
          </a:graphicData>
        </a:graphic>
      </p:graphicFrame>
    </p:spTree>
  </p:cSld>
  <p:clrMapOvr>
    <a:masterClrMapping/>
  </p:clrMapOvr>
  <p:transition>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منابع تغییرات بعد ازجمع آوری خون</a:t>
            </a:r>
            <a:endParaRPr lang="en-US" dirty="0"/>
          </a:p>
        </p:txBody>
      </p:sp>
      <p:sp>
        <p:nvSpPr>
          <p:cNvPr id="3" name="Content Placeholder 2"/>
          <p:cNvSpPr>
            <a:spLocks noGrp="1"/>
          </p:cNvSpPr>
          <p:nvPr>
            <p:ph idx="1"/>
          </p:nvPr>
        </p:nvSpPr>
        <p:spPr>
          <a:xfrm>
            <a:off x="228600" y="1295400"/>
            <a:ext cx="8763000" cy="5562600"/>
          </a:xfrm>
          <a:solidFill>
            <a:srgbClr val="FFC000"/>
          </a:solidFill>
        </p:spPr>
        <p:txBody>
          <a:bodyPr>
            <a:normAutofit/>
          </a:bodyPr>
          <a:lstStyle/>
          <a:p>
            <a:r>
              <a:rPr lang="fa-IR" sz="3600" dirty="0" smtClean="0"/>
              <a:t>آلودگی میکروبی وشیمیایی</a:t>
            </a:r>
          </a:p>
          <a:p>
            <a:r>
              <a:rPr lang="fa-IR" sz="3600" dirty="0" smtClean="0"/>
              <a:t>طولانی شدن زمان انتقال و ذخیره سازی نمونه ها</a:t>
            </a:r>
          </a:p>
          <a:p>
            <a:r>
              <a:rPr lang="fa-IR" sz="3600" dirty="0" smtClean="0"/>
              <a:t>برداشت گلوکز توسط سلولهای خونی</a:t>
            </a:r>
          </a:p>
          <a:p>
            <a:r>
              <a:rPr lang="fa-IR" sz="3600" dirty="0" smtClean="0"/>
              <a:t>ورود یونهاوآنزیم هااز داخل سلول به سرم</a:t>
            </a:r>
          </a:p>
          <a:p>
            <a:r>
              <a:rPr lang="fa-IR" sz="3600" dirty="0" smtClean="0"/>
              <a:t>تخریب فعالیت بعضی آنزیمها</a:t>
            </a:r>
          </a:p>
          <a:p>
            <a:r>
              <a:rPr lang="fa-IR" sz="3600" dirty="0" smtClean="0"/>
              <a:t>توجه به شرایط دمایی بعداز خونگیری</a:t>
            </a:r>
          </a:p>
          <a:p>
            <a:r>
              <a:rPr lang="fa-IR" sz="3600" dirty="0" smtClean="0"/>
              <a:t>استفاده از ضد انعقاد نامناسب</a:t>
            </a:r>
          </a:p>
          <a:p>
            <a:r>
              <a:rPr lang="fa-IR" sz="3600" smtClean="0"/>
              <a:t>رعایت نکردن نسبت خون و ضدانعقاد</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686800" cy="6400800"/>
          </a:xfrm>
          <a:solidFill>
            <a:schemeClr val="accent3">
              <a:lumMod val="60000"/>
              <a:lumOff val="40000"/>
            </a:schemeClr>
          </a:solidFill>
        </p:spPr>
        <p:txBody>
          <a:bodyPr>
            <a:normAutofit/>
          </a:bodyPr>
          <a:lstStyle/>
          <a:p>
            <a:r>
              <a:rPr lang="fa-IR" sz="4400" dirty="0" smtClean="0"/>
              <a:t>اشتباه درثبت مشخصات بیماران</a:t>
            </a:r>
          </a:p>
          <a:p>
            <a:r>
              <a:rPr lang="fa-IR" sz="4400" dirty="0" smtClean="0"/>
              <a:t>خونگیری اشتباه</a:t>
            </a:r>
          </a:p>
          <a:p>
            <a:r>
              <a:rPr lang="fa-IR" sz="4400" dirty="0" smtClean="0"/>
              <a:t>در معرض نورقراردادن نمونه ها</a:t>
            </a:r>
          </a:p>
          <a:p>
            <a:r>
              <a:rPr lang="fa-IR" sz="4400" dirty="0" smtClean="0"/>
              <a:t>ریختن نمونه در ظروف درب باز</a:t>
            </a:r>
          </a:p>
          <a:p>
            <a:r>
              <a:rPr lang="fa-IR" sz="4400" dirty="0" smtClean="0"/>
              <a:t> نگهداری در ظرف یخ</a:t>
            </a:r>
          </a:p>
          <a:p>
            <a:r>
              <a:rPr lang="fa-IR" sz="4400" dirty="0" smtClean="0"/>
              <a:t>گازهای شریانی-لاکتات-پیروات-آمونیاک-گاسترین-رنین-</a:t>
            </a:r>
            <a:r>
              <a:rPr lang="en-US" sz="4400" dirty="0" smtClean="0"/>
              <a:t>ACTH</a:t>
            </a:r>
            <a:endParaRPr lang="en-US" sz="4400" dirty="0"/>
          </a:p>
        </p:txBody>
      </p:sp>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445624" cy="8208912"/>
          </a:xfrm>
        </p:spPr>
        <p:txBody>
          <a:bodyPr>
            <a:noAutofit/>
          </a:bodyPr>
          <a:lstStyle/>
          <a:p>
            <a:r>
              <a:rPr lang="en-US" sz="2800" b="1" dirty="0" smtClean="0">
                <a:solidFill>
                  <a:srgbClr val="FF0000"/>
                </a:solidFill>
                <a:sym typeface="Symbol"/>
              </a:rPr>
              <a:t></a:t>
            </a:r>
            <a:r>
              <a:rPr lang="fa-IR" sz="2800" b="1" dirty="0" smtClean="0">
                <a:solidFill>
                  <a:srgbClr val="FF0000"/>
                </a:solidFill>
                <a:cs typeface="B Mitra" pitchFamily="2" charset="-78"/>
              </a:rPr>
              <a:t> هموليز: </a:t>
            </a:r>
            <a:r>
              <a:rPr lang="fa-IR" sz="2800" b="1" dirty="0" smtClean="0">
                <a:cs typeface="B Mitra" pitchFamily="2" charset="-78"/>
              </a:rPr>
              <a:t>حمل و نقل نمونه بايد به آرامي صورت گيرد تا امکان آسيب به گلبول­های قرمز را به حداقل رساند. وجود هموليز در نمونه سبب تداخل با عملکرد برخي دستگاه­هايي می­شود که به روش نوري پارامترها را اندازه­گيري مي­کنند. ترکيبات زيادي در سرم و پلاسما تحت تاثير هموليز (با منشا خارجي) قرار مي­گيرند که نمونه­هايي از آن به شرح زير است:</a:t>
            </a:r>
            <a:endParaRPr lang="en-US" sz="2800" b="1" dirty="0" smtClean="0">
              <a:cs typeface="B Mitra" pitchFamily="2" charset="-78"/>
            </a:endParaRPr>
          </a:p>
          <a:p>
            <a:pPr lvl="0"/>
            <a:r>
              <a:rPr lang="fa-IR" sz="2800" b="1" dirty="0" smtClean="0">
                <a:cs typeface="B Mitra" pitchFamily="2" charset="-78"/>
              </a:rPr>
              <a:t>پارامترهايي که </a:t>
            </a:r>
            <a:r>
              <a:rPr lang="fa-IR" sz="2800" b="1" dirty="0" smtClean="0">
                <a:solidFill>
                  <a:srgbClr val="FF0000"/>
                </a:solidFill>
                <a:cs typeface="B Mitra" pitchFamily="2" charset="-78"/>
              </a:rPr>
              <a:t>شديدا تحت تاثير هموليز </a:t>
            </a:r>
            <a:r>
              <a:rPr lang="fa-IR" sz="2800" b="1" dirty="0" smtClean="0">
                <a:cs typeface="B Mitra" pitchFamily="2" charset="-78"/>
              </a:rPr>
              <a:t>قرار گرفته و افزايش مي­يابند شامل: هموگلوبين پلاسما، آسپارژين امينو ترانسفراز (</a:t>
            </a:r>
            <a:r>
              <a:rPr lang="en-US" sz="2800" b="1" dirty="0" smtClean="0">
                <a:cs typeface="B Mitra" pitchFamily="2" charset="-78"/>
              </a:rPr>
              <a:t>AST</a:t>
            </a:r>
            <a:r>
              <a:rPr lang="fa-IR" sz="2800" b="1" dirty="0" smtClean="0">
                <a:cs typeface="B Mitra" pitchFamily="2" charset="-78"/>
              </a:rPr>
              <a:t>)، پتاسيم، لاکتات دهيدروژناز می­باشند.</a:t>
            </a:r>
            <a:endParaRPr lang="en-US" sz="2800" b="1" dirty="0" smtClean="0">
              <a:cs typeface="B Mitra" pitchFamily="2" charset="-78"/>
            </a:endParaRPr>
          </a:p>
          <a:p>
            <a:pPr lvl="0"/>
            <a:r>
              <a:rPr lang="fa-IR" sz="2800" b="1" dirty="0" smtClean="0">
                <a:cs typeface="B Mitra" pitchFamily="2" charset="-78"/>
              </a:rPr>
              <a:t>پارامترهايي که </a:t>
            </a:r>
            <a:r>
              <a:rPr lang="fa-IR" sz="2800" b="1" dirty="0" smtClean="0">
                <a:solidFill>
                  <a:srgbClr val="FF0000"/>
                </a:solidFill>
                <a:cs typeface="B Mitra" pitchFamily="2" charset="-78"/>
              </a:rPr>
              <a:t>به­طور قابل توجهي تحت تاثير هموليز </a:t>
            </a:r>
            <a:r>
              <a:rPr lang="fa-IR" sz="2800" b="1" dirty="0" smtClean="0">
                <a:cs typeface="B Mitra" pitchFamily="2" charset="-78"/>
              </a:rPr>
              <a:t>قرار مي­گيرند شامل: آهن، آلانين امينو ترانسفراز (افزايش مي­يابند) و </a:t>
            </a:r>
            <a:r>
              <a:rPr lang="en-US" sz="2800" b="1" dirty="0" smtClean="0">
                <a:cs typeface="B Mitra" pitchFamily="2" charset="-78"/>
              </a:rPr>
              <a:t>T4</a:t>
            </a:r>
            <a:r>
              <a:rPr lang="fa-IR" sz="2800" b="1" dirty="0" smtClean="0">
                <a:cs typeface="B Mitra" pitchFamily="2" charset="-78"/>
              </a:rPr>
              <a:t> (کاهش مي­يابد) هستند.</a:t>
            </a:r>
            <a:endParaRPr lang="en-US" sz="2800" b="1" dirty="0" smtClean="0">
              <a:cs typeface="B Mitra" pitchFamily="2" charset="-78"/>
            </a:endParaRPr>
          </a:p>
        </p:txBody>
      </p:sp>
      <p:sp>
        <p:nvSpPr>
          <p:cNvPr id="2" name="Title 1"/>
          <p:cNvSpPr>
            <a:spLocks noGrp="1"/>
          </p:cNvSpPr>
          <p:nvPr>
            <p:ph type="title"/>
          </p:nvPr>
        </p:nvSpPr>
        <p:spPr>
          <a:xfrm>
            <a:off x="457200" y="274638"/>
            <a:ext cx="8229600" cy="45719"/>
          </a:xfrm>
        </p:spPr>
        <p:txBody>
          <a:bodyPr>
            <a:normAutofit fontScale="90000"/>
          </a:bodyPr>
          <a:lstStyle/>
          <a:p>
            <a:r>
              <a:rPr lang="en-US" dirty="0" smtClean="0"/>
              <a:t>.</a:t>
            </a:r>
            <a:endParaRPr lang="fa-IR" dirty="0"/>
          </a:p>
        </p:txBody>
      </p:sp>
    </p:spTree>
    <p:extLst>
      <p:ext uri="{BB962C8B-B14F-4D97-AF65-F5344CB8AC3E}">
        <p14:creationId xmlns:p14="http://schemas.microsoft.com/office/powerpoint/2010/main" val="1529650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636912"/>
            <a:ext cx="8229600" cy="2722307"/>
          </a:xfrm>
        </p:spPr>
        <p:txBody>
          <a:bodyPr/>
          <a:lstStyle/>
          <a:p>
            <a:pPr lvl="0">
              <a:buClr>
                <a:srgbClr val="2DA2BF"/>
              </a:buClr>
              <a:buNone/>
            </a:pPr>
            <a:r>
              <a:rPr lang="fa-IR" sz="2400" b="1" dirty="0">
                <a:solidFill>
                  <a:prstClr val="black"/>
                </a:solidFill>
                <a:cs typeface="B Mitra" pitchFamily="2" charset="-78"/>
              </a:rPr>
              <a:t>قابل ذکر است پلاسماي حاوي 20 ميلي­گرم در دسي­ليتر هموگلوبين، به رنگ صورتي روشن و پلاسمای حاوی 100 ميلي­گرم در دسي­ليتر هموگلوبين، به رنگ قرمز است. </a:t>
            </a:r>
            <a:endParaRPr lang="fa-IR" sz="2400" b="1" dirty="0" smtClean="0">
              <a:solidFill>
                <a:prstClr val="black"/>
              </a:solidFill>
              <a:cs typeface="B Mitra" pitchFamily="2" charset="-78"/>
            </a:endParaRPr>
          </a:p>
          <a:p>
            <a:pPr lvl="0">
              <a:buClr>
                <a:srgbClr val="2DA2BF"/>
              </a:buClr>
              <a:buNone/>
            </a:pPr>
            <a:r>
              <a:rPr lang="fa-IR" sz="2400" b="1" dirty="0" smtClean="0">
                <a:solidFill>
                  <a:prstClr val="black"/>
                </a:solidFill>
                <a:cs typeface="B Mitra" pitchFamily="2" charset="-78"/>
              </a:rPr>
              <a:t>بالا </a:t>
            </a:r>
            <a:r>
              <a:rPr lang="fa-IR" sz="2400" b="1" dirty="0">
                <a:solidFill>
                  <a:prstClr val="black"/>
                </a:solidFill>
                <a:cs typeface="B Mitra" pitchFamily="2" charset="-78"/>
              </a:rPr>
              <a:t>رفتن </a:t>
            </a:r>
            <a:r>
              <a:rPr lang="fa-IR" sz="2400" b="1" dirty="0">
                <a:solidFill>
                  <a:srgbClr val="FF0000"/>
                </a:solidFill>
                <a:cs typeface="B Mitra" pitchFamily="2" charset="-78"/>
              </a:rPr>
              <a:t>بيلي­روبين در پلاسما </a:t>
            </a:r>
            <a:r>
              <a:rPr lang="fa-IR" sz="2400" b="1" dirty="0">
                <a:solidFill>
                  <a:prstClr val="black"/>
                </a:solidFill>
                <a:cs typeface="B Mitra" pitchFamily="2" charset="-78"/>
              </a:rPr>
              <a:t>ممکن است </a:t>
            </a:r>
            <a:r>
              <a:rPr lang="fa-IR" sz="2400" b="1" dirty="0">
                <a:solidFill>
                  <a:srgbClr val="FF0000"/>
                </a:solidFill>
                <a:cs typeface="B Mitra" pitchFamily="2" charset="-78"/>
              </a:rPr>
              <a:t>وجود هموگلوبين را بپوشاند </a:t>
            </a:r>
            <a:r>
              <a:rPr lang="fa-IR" sz="2400" b="1" dirty="0">
                <a:solidFill>
                  <a:prstClr val="black"/>
                </a:solidFill>
                <a:cs typeface="B Mitra" pitchFamily="2" charset="-78"/>
              </a:rPr>
              <a:t>به­طور مثال غلظت 200 ميلي­گرم در دسي­ليتر هموگلوبين ممکن است با چشم غير مسلح با وجود بيلي­روبين 20 ميلي­گرم در دسي­ليتر قابل رویت نباشد</a:t>
            </a:r>
          </a:p>
          <a:p>
            <a:endParaRPr lang="fa-IR" b="1" dirty="0"/>
          </a:p>
        </p:txBody>
      </p:sp>
      <p:sp>
        <p:nvSpPr>
          <p:cNvPr id="3" name="Title 2"/>
          <p:cNvSpPr>
            <a:spLocks noGrp="1"/>
          </p:cNvSpPr>
          <p:nvPr>
            <p:ph type="title"/>
          </p:nvPr>
        </p:nvSpPr>
        <p:spPr>
          <a:xfrm>
            <a:off x="467544" y="476672"/>
            <a:ext cx="8229600" cy="1647056"/>
          </a:xfrm>
        </p:spPr>
        <p:txBody>
          <a:bodyPr>
            <a:normAutofit fontScale="90000"/>
          </a:bodyPr>
          <a:lstStyle/>
          <a:p>
            <a:pPr marL="365760" lvl="0" indent="-256032" algn="r">
              <a:spcBef>
                <a:spcPts val="400"/>
              </a:spcBef>
            </a:pPr>
            <a:r>
              <a:rPr lang="fa-IR" sz="2800" dirty="0">
                <a:solidFill>
                  <a:prstClr val="black"/>
                </a:solidFill>
                <a:effectLst/>
                <a:ea typeface="+mn-ea"/>
                <a:cs typeface="B Mitra" pitchFamily="2" charset="-78"/>
              </a:rPr>
              <a:t>پارامترهايي که </a:t>
            </a:r>
            <a:r>
              <a:rPr lang="fa-IR" sz="2800" dirty="0">
                <a:solidFill>
                  <a:srgbClr val="FF0000"/>
                </a:solidFill>
                <a:effectLst/>
                <a:ea typeface="+mn-ea"/>
                <a:cs typeface="B Mitra" pitchFamily="2" charset="-78"/>
              </a:rPr>
              <a:t>کمتر تحت تاثير هموليز </a:t>
            </a:r>
            <a:r>
              <a:rPr lang="fa-IR" sz="2800" dirty="0">
                <a:solidFill>
                  <a:prstClr val="black"/>
                </a:solidFill>
                <a:effectLst/>
                <a:ea typeface="+mn-ea"/>
                <a:cs typeface="B Mitra" pitchFamily="2" charset="-78"/>
              </a:rPr>
              <a:t>قرار گرفته ولی امکان افزايش آن­ها به­دنبال هموليز وجود دارد شامل: فسفر، پروتئين توتال، آلبومين، منيزيم، کلسيم، و اسيد فسفاتاز می­باشند</a:t>
            </a:r>
            <a:br>
              <a:rPr lang="fa-IR" sz="2800" dirty="0">
                <a:solidFill>
                  <a:prstClr val="black"/>
                </a:solidFill>
                <a:effectLst/>
                <a:ea typeface="+mn-ea"/>
                <a:cs typeface="B Mitra" pitchFamily="2" charset="-78"/>
              </a:rPr>
            </a:br>
            <a:endParaRPr lang="fa-IR" dirty="0"/>
          </a:p>
        </p:txBody>
      </p:sp>
    </p:spTree>
    <p:extLst>
      <p:ext uri="{BB962C8B-B14F-4D97-AF65-F5344CB8AC3E}">
        <p14:creationId xmlns:p14="http://schemas.microsoft.com/office/powerpoint/2010/main" val="4172789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Autofit/>
          </a:bodyPr>
          <a:lstStyle/>
          <a:p>
            <a:r>
              <a:rPr lang="fa-IR" sz="7200" dirty="0" smtClean="0"/>
              <a:t>هدف از انجام آزمایش</a:t>
            </a:r>
            <a:endParaRPr lang="en-US" sz="7200" dirty="0"/>
          </a:p>
        </p:txBody>
      </p:sp>
      <p:sp>
        <p:nvSpPr>
          <p:cNvPr id="3" name="Content Placeholder 2"/>
          <p:cNvSpPr>
            <a:spLocks noGrp="1"/>
          </p:cNvSpPr>
          <p:nvPr>
            <p:ph idx="1"/>
          </p:nvPr>
        </p:nvSpPr>
        <p:spPr>
          <a:xfrm>
            <a:off x="0" y="1600200"/>
            <a:ext cx="9144000" cy="5257800"/>
          </a:xfrm>
          <a:solidFill>
            <a:srgbClr val="00B050"/>
          </a:solidFill>
        </p:spPr>
        <p:txBody>
          <a:bodyPr>
            <a:normAutofit/>
          </a:bodyPr>
          <a:lstStyle/>
          <a:p>
            <a:r>
              <a:rPr lang="fa-IR" sz="6600" dirty="0" smtClean="0"/>
              <a:t>تشخیص</a:t>
            </a:r>
          </a:p>
          <a:p>
            <a:r>
              <a:rPr lang="fa-IR" sz="6600" dirty="0" smtClean="0"/>
              <a:t>درمان یا پیگیری درمان</a:t>
            </a:r>
          </a:p>
          <a:p>
            <a:r>
              <a:rPr lang="fa-IR" sz="6600" dirty="0" smtClean="0"/>
              <a:t>بیمار یابی</a:t>
            </a:r>
          </a:p>
          <a:p>
            <a:endParaRPr lang="en-US"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lstStyle/>
          <a:p>
            <a:r>
              <a:rPr lang="fa-IR" sz="2000" b="1" dirty="0" smtClean="0">
                <a:cs typeface="B Mitra" pitchFamily="2" charset="-78"/>
              </a:rPr>
              <a:t>وجود هموليز در نمونه خون کامل ممکن است با چشم قابل رويت نباشد لذا پيشنهاد مي­گردد در مواردي که نتايج متغير مورد اندازه­گيري بالاتر از محدوده مرجع آن مي­باشد، نمونه مورد آزمايش از نظر وجود هموليز نيز بررسي گردد. (با سانتريفیوژ و بررسي پلاسما)</a:t>
            </a:r>
          </a:p>
          <a:p>
            <a:endParaRPr lang="fa-IR" sz="2000" b="1" dirty="0" smtClean="0">
              <a:cs typeface="B Mitra" pitchFamily="2" charset="-78"/>
            </a:endParaRPr>
          </a:p>
          <a:p>
            <a:r>
              <a:rPr lang="en-US" sz="2000" b="1" dirty="0" smtClean="0">
                <a:cs typeface="B Mitra" pitchFamily="2" charset="-78"/>
                <a:sym typeface="Symbol"/>
              </a:rPr>
              <a:t></a:t>
            </a:r>
            <a:r>
              <a:rPr lang="en-US" sz="2000" b="1" dirty="0" smtClean="0">
                <a:solidFill>
                  <a:srgbClr val="FF0000"/>
                </a:solidFill>
                <a:cs typeface="B Mitra" pitchFamily="2" charset="-78"/>
                <a:sym typeface="Symbol"/>
              </a:rPr>
              <a:t></a:t>
            </a:r>
            <a:r>
              <a:rPr lang="fa-IR" sz="2000" b="1" dirty="0" smtClean="0">
                <a:solidFill>
                  <a:srgbClr val="FF0000"/>
                </a:solidFill>
                <a:cs typeface="B Mitra" pitchFamily="2" charset="-78"/>
              </a:rPr>
              <a:t> مجاورت با نور:</a:t>
            </a:r>
            <a:r>
              <a:rPr lang="fa-IR" sz="2000" dirty="0" smtClean="0">
                <a:solidFill>
                  <a:srgbClr val="FF0000"/>
                </a:solidFill>
                <a:cs typeface="B Mitra" pitchFamily="2" charset="-78"/>
              </a:rPr>
              <a:t> </a:t>
            </a:r>
            <a:r>
              <a:rPr lang="fa-IR" sz="2000" b="1" dirty="0" smtClean="0">
                <a:cs typeface="B Mitra" pitchFamily="2" charset="-78"/>
              </a:rPr>
              <a:t>نمونه نبايد در مقابل نور خورشيد قرار گيرد اين امر بخصوص در مورد ترکيباتي که به نور خورشيد يا اولترا ويوله بسيار حساس هستند نظير بيلي­روبين، ويتامين </a:t>
            </a:r>
            <a:r>
              <a:rPr lang="en-US" sz="2000" b="1" dirty="0" smtClean="0">
                <a:cs typeface="B Mitra" pitchFamily="2" charset="-78"/>
              </a:rPr>
              <a:t>A</a:t>
            </a:r>
            <a:r>
              <a:rPr lang="fa-IR" sz="2000" b="1" dirty="0" smtClean="0">
                <a:cs typeface="B Mitra" pitchFamily="2" charset="-78"/>
              </a:rPr>
              <a:t> و </a:t>
            </a:r>
            <a:r>
              <a:rPr lang="en-US" sz="2000" b="1" dirty="0" smtClean="0">
                <a:cs typeface="B Mitra" pitchFamily="2" charset="-78"/>
              </a:rPr>
              <a:t>B6</a:t>
            </a:r>
            <a:r>
              <a:rPr lang="fa-IR" sz="2000" b="1" dirty="0" smtClean="0">
                <a:cs typeface="B Mitra" pitchFamily="2" charset="-78"/>
              </a:rPr>
              <a:t> و بتا کاروتن بسيار اهميت دارد. </a:t>
            </a:r>
          </a:p>
          <a:p>
            <a:r>
              <a:rPr lang="fa-IR" sz="2000" b="1" dirty="0" smtClean="0">
                <a:cs typeface="B Mitra" pitchFamily="2" charset="-78"/>
              </a:rPr>
              <a:t>ظرف حاوی اين نمونه­ها جهت محافظت از نور بايد در پوششي از کاغذ آلومنييوم پيچيده شده يا درظرف شيشه­اي قهوه­اي نگه­داری شوند.</a:t>
            </a:r>
            <a:endParaRPr lang="en-US" sz="2000" b="1" dirty="0" smtClean="0">
              <a:cs typeface="B Mitra" pitchFamily="2" charset="-78"/>
            </a:endParaRPr>
          </a:p>
          <a:p>
            <a:endParaRPr lang="en-US" sz="2000" dirty="0" smtClean="0">
              <a:cs typeface="B Mitra" pitchFamily="2" charset="-78"/>
            </a:endParaRPr>
          </a:p>
          <a:p>
            <a:endParaRPr lang="fa-IR" dirty="0"/>
          </a:p>
        </p:txBody>
      </p:sp>
      <p:sp>
        <p:nvSpPr>
          <p:cNvPr id="3" name="Title 2"/>
          <p:cNvSpPr>
            <a:spLocks noGrp="1"/>
          </p:cNvSpPr>
          <p:nvPr>
            <p:ph type="title"/>
          </p:nvPr>
        </p:nvSpPr>
        <p:spPr>
          <a:xfrm>
            <a:off x="457200" y="274638"/>
            <a:ext cx="8229600" cy="82528"/>
          </a:xfrm>
        </p:spPr>
        <p:txBody>
          <a:bodyPr>
            <a:normAutofit fontScale="90000"/>
          </a:bodyPr>
          <a:lstStyle/>
          <a:p>
            <a:r>
              <a:rPr lang="en-US" dirty="0" smtClean="0"/>
              <a:t>.</a:t>
            </a:r>
            <a:endParaRPr lang="fa-IR" dirty="0"/>
          </a:p>
        </p:txBody>
      </p:sp>
    </p:spTree>
    <p:extLst>
      <p:ext uri="{BB962C8B-B14F-4D97-AF65-F5344CB8AC3E}">
        <p14:creationId xmlns:p14="http://schemas.microsoft.com/office/powerpoint/2010/main" val="886823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عوامل همولیز</a:t>
            </a:r>
            <a:br>
              <a:rPr lang="fa-IR" dirty="0" smtClean="0"/>
            </a:br>
            <a:endParaRPr lang="en-US" dirty="0"/>
          </a:p>
        </p:txBody>
      </p:sp>
      <p:sp>
        <p:nvSpPr>
          <p:cNvPr id="3" name="Content Placeholder 2"/>
          <p:cNvSpPr>
            <a:spLocks noGrp="1"/>
          </p:cNvSpPr>
          <p:nvPr>
            <p:ph idx="1"/>
          </p:nvPr>
        </p:nvSpPr>
        <p:spPr>
          <a:xfrm>
            <a:off x="0" y="1143000"/>
            <a:ext cx="9144000" cy="5715000"/>
          </a:xfrm>
          <a:solidFill>
            <a:schemeClr val="accent2">
              <a:lumMod val="20000"/>
              <a:lumOff val="80000"/>
            </a:schemeClr>
          </a:solidFill>
        </p:spPr>
        <p:txBody>
          <a:bodyPr>
            <a:normAutofit/>
          </a:bodyPr>
          <a:lstStyle/>
          <a:p>
            <a:r>
              <a:rPr lang="fa-IR" b="1" dirty="0" smtClean="0"/>
              <a:t>نمونه گیری تروماتیک یا همراه با آسیب بافتی</a:t>
            </a:r>
          </a:p>
          <a:p>
            <a:r>
              <a:rPr lang="fa-IR" b="1" dirty="0" smtClean="0"/>
              <a:t>استفاده از سرسوزن ریز</a:t>
            </a:r>
          </a:p>
          <a:p>
            <a:r>
              <a:rPr lang="fa-IR" b="1" dirty="0" smtClean="0"/>
              <a:t>کشیدن سریع پیستون سرنگ به عقب</a:t>
            </a:r>
          </a:p>
          <a:p>
            <a:r>
              <a:rPr lang="fa-IR" b="1" dirty="0" smtClean="0"/>
              <a:t>تخلیه سریع و با فشار</a:t>
            </a:r>
          </a:p>
          <a:p>
            <a:r>
              <a:rPr lang="fa-IR" b="1" dirty="0" smtClean="0"/>
              <a:t>آلودگی لوله به پاک کنند ه ها</a:t>
            </a:r>
          </a:p>
          <a:p>
            <a:r>
              <a:rPr lang="fa-IR" b="1" dirty="0" smtClean="0"/>
              <a:t>وجود آب یا رطوبت در لوله</a:t>
            </a:r>
          </a:p>
          <a:p>
            <a:r>
              <a:rPr lang="fa-IR" b="1" dirty="0" smtClean="0"/>
              <a:t>سانتریفوژکردن نمونه با دور بالا</a:t>
            </a:r>
          </a:p>
          <a:p>
            <a:r>
              <a:rPr lang="fa-IR" b="1" dirty="0" smtClean="0"/>
              <a:t>بالانس نبودن لوله ها در سانتریفوژ</a:t>
            </a:r>
          </a:p>
          <a:p>
            <a:r>
              <a:rPr lang="fa-IR" b="1" dirty="0" smtClean="0"/>
              <a:t>فریز ودفریز نمودن</a:t>
            </a:r>
            <a:r>
              <a:rPr lang="fa-IR" dirty="0" smtClean="0"/>
              <a:t> </a:t>
            </a:r>
            <a:endParaRPr lang="en-US"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smtClean="0">
                <a:cs typeface="B Mitra" pitchFamily="2" charset="-78"/>
                <a:sym typeface="Symbol"/>
              </a:rPr>
              <a:t></a:t>
            </a:r>
            <a:r>
              <a:rPr lang="fa-IR" sz="2000" dirty="0" smtClean="0">
                <a:cs typeface="B Mitra" pitchFamily="2" charset="-78"/>
              </a:rPr>
              <a:t> </a:t>
            </a:r>
            <a:r>
              <a:rPr lang="fa-IR" sz="2000" b="1" dirty="0" smtClean="0">
                <a:cs typeface="B Mitra" pitchFamily="2" charset="-78"/>
              </a:rPr>
              <a:t>مشخصات ناکافي از بيمار يا نوع آزمايش (نظير عدم وجود برچسب يا برچسب با اطلاعات ناقص) </a:t>
            </a:r>
            <a:endParaRPr lang="en-US" sz="2000" b="1" dirty="0" smtClean="0">
              <a:cs typeface="B Mitra" pitchFamily="2" charset="-78"/>
            </a:endParaRPr>
          </a:p>
          <a:p>
            <a:r>
              <a:rPr lang="en-US" sz="2000" b="1" dirty="0" smtClean="0">
                <a:cs typeface="B Mitra" pitchFamily="2" charset="-78"/>
                <a:sym typeface="Symbol"/>
              </a:rPr>
              <a:t></a:t>
            </a:r>
            <a:r>
              <a:rPr lang="fa-IR" sz="2000" b="1" dirty="0" smtClean="0">
                <a:cs typeface="B Mitra" pitchFamily="2" charset="-78"/>
              </a:rPr>
              <a:t> حجم ناکافي       </a:t>
            </a:r>
            <a:endParaRPr lang="en-US" sz="2000" b="1" dirty="0" smtClean="0">
              <a:cs typeface="B Mitra" pitchFamily="2" charset="-78"/>
            </a:endParaRPr>
          </a:p>
          <a:p>
            <a:r>
              <a:rPr lang="en-US" sz="2000" b="1" dirty="0" smtClean="0">
                <a:cs typeface="B Mitra" pitchFamily="2" charset="-78"/>
                <a:sym typeface="Symbol"/>
              </a:rPr>
              <a:t></a:t>
            </a:r>
            <a:r>
              <a:rPr lang="fa-IR" sz="2000" b="1" dirty="0" smtClean="0">
                <a:cs typeface="B Mitra" pitchFamily="2" charset="-78"/>
              </a:rPr>
              <a:t> نشت نمونه به خارج از ظرف</a:t>
            </a:r>
            <a:endParaRPr lang="en-US" sz="2000" b="1" dirty="0" smtClean="0">
              <a:cs typeface="B Mitra" pitchFamily="2" charset="-78"/>
            </a:endParaRPr>
          </a:p>
          <a:p>
            <a:r>
              <a:rPr lang="en-US" sz="2000" b="1" dirty="0" smtClean="0">
                <a:cs typeface="B Mitra" pitchFamily="2" charset="-78"/>
                <a:sym typeface="Symbol"/>
              </a:rPr>
              <a:t></a:t>
            </a:r>
            <a:r>
              <a:rPr lang="fa-IR" sz="2000" b="1" dirty="0" smtClean="0">
                <a:cs typeface="B Mitra" pitchFamily="2" charset="-78"/>
              </a:rPr>
              <a:t> استفاده از لوله نامناسب جمع­آوري نمونه</a:t>
            </a:r>
            <a:endParaRPr lang="en-US" sz="2000" b="1" dirty="0" smtClean="0">
              <a:cs typeface="B Mitra" pitchFamily="2" charset="-78"/>
            </a:endParaRPr>
          </a:p>
          <a:p>
            <a:r>
              <a:rPr lang="en-US" sz="2000" b="1" dirty="0" smtClean="0">
                <a:cs typeface="B Mitra" pitchFamily="2" charset="-78"/>
                <a:sym typeface="Symbol"/>
              </a:rPr>
              <a:t></a:t>
            </a:r>
            <a:r>
              <a:rPr lang="fa-IR" sz="2000" b="1" dirty="0" smtClean="0">
                <a:cs typeface="B Mitra" pitchFamily="2" charset="-78"/>
              </a:rPr>
              <a:t> ضد انعقاد نامناسب (مثلا فلورايد سديم در اندازه­گيري اوره با روش اوره­آز تداخل مي­کند) </a:t>
            </a:r>
            <a:endParaRPr lang="en-US" sz="2000" b="1" dirty="0" smtClean="0">
              <a:cs typeface="B Mitra" pitchFamily="2" charset="-78"/>
            </a:endParaRPr>
          </a:p>
          <a:p>
            <a:r>
              <a:rPr lang="en-US" sz="2000" b="1" dirty="0" smtClean="0">
                <a:cs typeface="B Mitra" pitchFamily="2" charset="-78"/>
                <a:sym typeface="Symbol"/>
              </a:rPr>
              <a:t></a:t>
            </a:r>
            <a:r>
              <a:rPr lang="fa-IR" sz="2000" b="1" dirty="0" smtClean="0">
                <a:cs typeface="B Mitra" pitchFamily="2" charset="-78"/>
              </a:rPr>
              <a:t> ترتيب نادرست جمع­آوري نمونه در صورتي که در طی يک بار نمونه­گيری از لوله­هاي متعدد خلاء استفاده شود.</a:t>
            </a:r>
            <a:endParaRPr lang="en-US" sz="2000" b="1" dirty="0" smtClean="0">
              <a:cs typeface="B Mitra" pitchFamily="2" charset="-78"/>
            </a:endParaRPr>
          </a:p>
          <a:p>
            <a:r>
              <a:rPr lang="en-US" sz="2000" b="1" dirty="0" smtClean="0">
                <a:cs typeface="B Mitra" pitchFamily="2" charset="-78"/>
                <a:sym typeface="Symbol"/>
              </a:rPr>
              <a:t></a:t>
            </a:r>
            <a:r>
              <a:rPr lang="fa-IR" sz="2000" b="1" dirty="0" smtClean="0">
                <a:cs typeface="B Mitra" pitchFamily="2" charset="-78"/>
              </a:rPr>
              <a:t> وجود هموليز يا ليپمي </a:t>
            </a:r>
            <a:endParaRPr lang="en-US" sz="2000" b="1" dirty="0" smtClean="0">
              <a:cs typeface="B Mitra" pitchFamily="2" charset="-78"/>
            </a:endParaRPr>
          </a:p>
          <a:p>
            <a:r>
              <a:rPr lang="en-US" sz="2000" b="1" dirty="0" smtClean="0">
                <a:cs typeface="B Mitra" pitchFamily="2" charset="-78"/>
                <a:sym typeface="Symbol"/>
              </a:rPr>
              <a:t></a:t>
            </a:r>
            <a:r>
              <a:rPr lang="fa-IR" sz="2000" b="1" dirty="0" smtClean="0">
                <a:cs typeface="B Mitra" pitchFamily="2" charset="-78"/>
              </a:rPr>
              <a:t> نگه­داري و انتقال نمونه در دمای نامناسب</a:t>
            </a:r>
            <a:endParaRPr lang="en-US" sz="2000" b="1" dirty="0" smtClean="0">
              <a:cs typeface="B Mitra" pitchFamily="2" charset="-78"/>
            </a:endParaRPr>
          </a:p>
          <a:p>
            <a:r>
              <a:rPr lang="en-US" sz="2000" b="1" dirty="0" smtClean="0">
                <a:cs typeface="B Mitra" pitchFamily="2" charset="-78"/>
                <a:sym typeface="Symbol"/>
              </a:rPr>
              <a:t></a:t>
            </a:r>
            <a:r>
              <a:rPr lang="fa-IR" sz="2000" b="1" dirty="0" smtClean="0">
                <a:cs typeface="B Mitra" pitchFamily="2" charset="-78"/>
              </a:rPr>
              <a:t> وجود لخته در نمونه­هاي جمع­آوري شده با ماده ضد انعقاد</a:t>
            </a:r>
            <a:endParaRPr lang="en-US" sz="2000" b="1" dirty="0" smtClean="0">
              <a:cs typeface="B Mitra" pitchFamily="2" charset="-78"/>
            </a:endParaRPr>
          </a:p>
          <a:p>
            <a:r>
              <a:rPr lang="en-US" sz="2000" b="1" dirty="0" smtClean="0">
                <a:cs typeface="B Mitra" pitchFamily="2" charset="-78"/>
                <a:sym typeface="Symbol"/>
              </a:rPr>
              <a:t></a:t>
            </a:r>
            <a:r>
              <a:rPr lang="fa-IR" sz="2000" b="1" dirty="0" smtClean="0">
                <a:cs typeface="B Mitra" pitchFamily="2" charset="-78"/>
              </a:rPr>
              <a:t> عدم تطابق برگه درخواست آزمايش با نوع نمونه و مشخصات آن</a:t>
            </a:r>
            <a:endParaRPr lang="fa-IR" sz="2000" b="1" dirty="0">
              <a:cs typeface="B Mitra" pitchFamily="2" charset="-78"/>
            </a:endParaRPr>
          </a:p>
        </p:txBody>
      </p:sp>
      <p:sp>
        <p:nvSpPr>
          <p:cNvPr id="3" name="Title 2"/>
          <p:cNvSpPr>
            <a:spLocks noGrp="1"/>
          </p:cNvSpPr>
          <p:nvPr>
            <p:ph type="title"/>
          </p:nvPr>
        </p:nvSpPr>
        <p:spPr>
          <a:xfrm>
            <a:off x="457200" y="274638"/>
            <a:ext cx="8229600" cy="82528"/>
          </a:xfrm>
        </p:spPr>
        <p:txBody>
          <a:bodyPr>
            <a:normAutofit fontScale="90000"/>
          </a:bodyPr>
          <a:lstStyle/>
          <a:p>
            <a:r>
              <a:rPr lang="en-US" dirty="0" smtClean="0"/>
              <a:t>.</a:t>
            </a:r>
            <a:endParaRPr lang="fa-IR" dirty="0"/>
          </a:p>
        </p:txBody>
      </p:sp>
      <p:sp>
        <p:nvSpPr>
          <p:cNvPr id="4" name="Rectangle 3"/>
          <p:cNvSpPr/>
          <p:nvPr/>
        </p:nvSpPr>
        <p:spPr>
          <a:xfrm>
            <a:off x="1981200" y="394127"/>
            <a:ext cx="5610225"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65760" lvl="0" indent="-256032" algn="ctr" rtl="1">
              <a:spcBef>
                <a:spcPts val="400"/>
              </a:spcBef>
              <a:buClr>
                <a:srgbClr val="2DA2BF"/>
              </a:buClr>
              <a:buSzPct val="68000"/>
            </a:pPr>
            <a:r>
              <a:rPr lang="fa-IR" sz="2400" b="1" dirty="0">
                <a:solidFill>
                  <a:prstClr val="black"/>
                </a:solidFill>
                <a:cs typeface="B Mitra" pitchFamily="2" charset="-78"/>
              </a:rPr>
              <a:t>معيارهاي رد نمونه خون </a:t>
            </a:r>
            <a:endParaRPr lang="en-US" sz="2400" dirty="0">
              <a:solidFill>
                <a:prstClr val="black"/>
              </a:solidFill>
              <a:cs typeface="B Mitra" pitchFamily="2" charset="-78"/>
            </a:endParaRPr>
          </a:p>
        </p:txBody>
      </p:sp>
    </p:spTree>
    <p:extLst>
      <p:ext uri="{BB962C8B-B14F-4D97-AF65-F5344CB8AC3E}">
        <p14:creationId xmlns:p14="http://schemas.microsoft.com/office/powerpoint/2010/main" val="1000643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1328"/>
            <a:ext cx="8305800" cy="4525963"/>
          </a:xfrm>
        </p:spPr>
        <p:txBody>
          <a:bodyPr>
            <a:normAutofit lnSpcReduction="10000"/>
          </a:bodyPr>
          <a:lstStyle/>
          <a:p>
            <a:r>
              <a:rPr lang="fa-IR" sz="2800" b="1" dirty="0" smtClean="0">
                <a:cs typeface="B Mitra" pitchFamily="2" charset="-78"/>
              </a:rPr>
              <a:t>نمونه ادرار براي بررسي هاي شيميايي، سلول شناسي و ميکروب شناسي مورد استفاده قرار مي گيرد. نحوه نمونه­گيري و ظروف جمع آوري ادرار از عوامل مهم در کيفيت نمونه مي­باشد.</a:t>
            </a:r>
            <a:endParaRPr lang="en-US" sz="2800" b="1" dirty="0" smtClean="0">
              <a:cs typeface="B Mitra" pitchFamily="2" charset="-78"/>
            </a:endParaRPr>
          </a:p>
          <a:p>
            <a:r>
              <a:rPr lang="fa-IR" sz="2800" b="1" dirty="0" smtClean="0">
                <a:cs typeface="B Mitra" pitchFamily="2" charset="-78"/>
              </a:rPr>
              <a:t>نمونه ادرار بايد در ظرف تميز دهان گشاد با قطر حداقل 10سانتي متر، با اندازه مناسب و غير قابل نشت، جمع­آوري گردد.</a:t>
            </a:r>
          </a:p>
          <a:p>
            <a:r>
              <a:rPr lang="fa-IR" sz="2800" b="1" dirty="0" smtClean="0">
                <a:cs typeface="B Mitra" pitchFamily="2" charset="-78"/>
              </a:rPr>
              <a:t> بهتر است ظرف جمع­آوری ادرار يک بار مصرف بوده و درغير اين­صورت عاري از هرگونه آلودگي با مواد شوينده باشد. قابل ذكر است كه نمونه ادرار نبايد به مدفوع آلوده باشد.</a:t>
            </a:r>
            <a:endParaRPr lang="en-US" sz="2800" b="1" dirty="0" smtClean="0">
              <a:cs typeface="B Mitra" pitchFamily="2" charset="-78"/>
            </a:endParaRPr>
          </a:p>
          <a:p>
            <a:r>
              <a:rPr lang="fa-IR" sz="2800" b="1" dirty="0" smtClean="0">
                <a:cs typeface="B Mitra" pitchFamily="2" charset="-78"/>
              </a:rPr>
              <a:t>جهت کشت ادرار ظرف نمونه باید حتما استريل باشد. برای نمونه­گيري از نوزادان و اطفال بايد از کيسه­هاي ادراري استفاده شود.</a:t>
            </a:r>
            <a:endParaRPr lang="en-US" sz="2800" b="1" dirty="0" smtClean="0">
              <a:cs typeface="B Mitra" pitchFamily="2" charset="-78"/>
            </a:endParaRPr>
          </a:p>
          <a:p>
            <a:endParaRPr lang="fa-IR" sz="2800" b="1" dirty="0"/>
          </a:p>
        </p:txBody>
      </p:sp>
      <p:sp>
        <p:nvSpPr>
          <p:cNvPr id="3" name="Title 2"/>
          <p:cNvSpPr>
            <a:spLocks noGrp="1"/>
          </p:cNvSpPr>
          <p:nvPr>
            <p:ph type="title"/>
          </p:nvPr>
        </p:nvSpPr>
        <p:spPr>
          <a:xfrm>
            <a:off x="457200" y="274638"/>
            <a:ext cx="8229600" cy="153966"/>
          </a:xfrm>
        </p:spPr>
        <p:txBody>
          <a:bodyPr>
            <a:normAutofit fontScale="90000"/>
          </a:bodyPr>
          <a:lstStyle/>
          <a:p>
            <a:r>
              <a:rPr lang="en-US" dirty="0" smtClean="0"/>
              <a:t>.</a:t>
            </a:r>
            <a:endParaRPr lang="fa-IR" dirty="0"/>
          </a:p>
        </p:txBody>
      </p:sp>
      <p:sp>
        <p:nvSpPr>
          <p:cNvPr id="4" name="Rectangle 3"/>
          <p:cNvSpPr/>
          <p:nvPr/>
        </p:nvSpPr>
        <p:spPr>
          <a:xfrm>
            <a:off x="3200400" y="772210"/>
            <a:ext cx="360285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365760" lvl="0" indent="-256032" algn="ctr" rtl="1">
              <a:spcBef>
                <a:spcPts val="400"/>
              </a:spcBef>
              <a:buClr>
                <a:srgbClr val="2DA2BF"/>
              </a:buClr>
              <a:buSzPct val="68000"/>
            </a:pPr>
            <a:r>
              <a:rPr lang="fa-IR" sz="3600" b="1" dirty="0">
                <a:solidFill>
                  <a:prstClr val="black"/>
                </a:solidFill>
                <a:cs typeface="B Mitra" pitchFamily="2" charset="-78"/>
              </a:rPr>
              <a:t>نمونه ادرار</a:t>
            </a:r>
            <a:endParaRPr lang="en-US" sz="3600" b="1" dirty="0">
              <a:solidFill>
                <a:prstClr val="black"/>
              </a:solidFill>
              <a:cs typeface="B Mitra" pitchFamily="2" charset="-78"/>
            </a:endParaRPr>
          </a:p>
        </p:txBody>
      </p:sp>
    </p:spTree>
    <p:extLst>
      <p:ext uri="{BB962C8B-B14F-4D97-AF65-F5344CB8AC3E}">
        <p14:creationId xmlns:p14="http://schemas.microsoft.com/office/powerpoint/2010/main" val="3136025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fa-IR" sz="2000" b="1" dirty="0" smtClean="0">
                <a:cs typeface="B Mitra" pitchFamily="2" charset="-78"/>
              </a:rPr>
              <a:t>مدفوع نمونه مناسبی جهت تشخيص عوامل پاتوژن مولد اسهال باکتريايي، ويروسي و انگلي است جهت جمع­آوری نمونه مدفوع بايد مواردی را در نظر داشت که به برخی از آن­ها در زير اشاره می­گردد:</a:t>
            </a:r>
            <a:endParaRPr lang="en-US" sz="2000" b="1" dirty="0" smtClean="0">
              <a:cs typeface="B Mitra" pitchFamily="2" charset="-78"/>
            </a:endParaRPr>
          </a:p>
          <a:p>
            <a:pPr lvl="0"/>
            <a:r>
              <a:rPr lang="en-US" sz="2000" b="1" dirty="0" smtClean="0">
                <a:cs typeface="B Mitra" pitchFamily="2" charset="-78"/>
                <a:sym typeface="Symbol"/>
              </a:rPr>
              <a:t></a:t>
            </a:r>
            <a:r>
              <a:rPr lang="en-US" sz="2000" b="1" dirty="0" smtClean="0">
                <a:cs typeface="B Mitra" pitchFamily="2" charset="-78"/>
              </a:rPr>
              <a:t> </a:t>
            </a:r>
            <a:r>
              <a:rPr lang="fa-IR" sz="2000" b="1" dirty="0" smtClean="0">
                <a:cs typeface="B Mitra" pitchFamily="2" charset="-78"/>
              </a:rPr>
              <a:t>بيمار نبايد از 15 روز قبل از نمونه­گیری آنتي­بيوتيک (نظير تتراسايکلين و سولفاناميد)، داروهاي ضد تک­یاخته، بيسموت، سولفات باريم، ترکيبات کائولين، روغن کرچک، هيدروکسيد منيزيم يا هرگونه داروي ملين مصرف کرده باشد. </a:t>
            </a:r>
            <a:endParaRPr lang="en-US" sz="2000" b="1" dirty="0" smtClean="0">
              <a:cs typeface="B Mitra" pitchFamily="2" charset="-78"/>
            </a:endParaRPr>
          </a:p>
          <a:p>
            <a:pPr lvl="0"/>
            <a:r>
              <a:rPr lang="en-US" sz="2000" b="1" dirty="0" smtClean="0">
                <a:cs typeface="B Mitra" pitchFamily="2" charset="-78"/>
                <a:sym typeface="Symbol"/>
              </a:rPr>
              <a:t></a:t>
            </a:r>
            <a:r>
              <a:rPr lang="en-US" sz="2000" b="1" dirty="0" smtClean="0">
                <a:cs typeface="B Mitra" pitchFamily="2" charset="-78"/>
              </a:rPr>
              <a:t> </a:t>
            </a:r>
            <a:r>
              <a:rPr lang="fa-IR" sz="2000" b="1" dirty="0" smtClean="0">
                <a:cs typeface="B Mitra" pitchFamily="2" charset="-78"/>
              </a:rPr>
              <a:t>تعداد دفعات نمونه­گيري بر اساس درخواست پزشك مي­باشد.</a:t>
            </a:r>
            <a:endParaRPr lang="en-US" sz="2000" b="1" dirty="0" smtClean="0">
              <a:cs typeface="B Mitra" pitchFamily="2" charset="-78"/>
            </a:endParaRPr>
          </a:p>
          <a:p>
            <a:pPr lvl="0"/>
            <a:r>
              <a:rPr lang="en-US" sz="2000" b="1" dirty="0" smtClean="0">
                <a:cs typeface="B Mitra" pitchFamily="2" charset="-78"/>
                <a:sym typeface="Symbol"/>
              </a:rPr>
              <a:t></a:t>
            </a:r>
            <a:r>
              <a:rPr lang="fa-IR" sz="2000" b="1" dirty="0" smtClean="0">
                <a:cs typeface="B Mitra" pitchFamily="2" charset="-78"/>
              </a:rPr>
              <a:t> در صورت مشکوک بودن به عوامل باکتريایی سه نمونه در فاصله سه روز و در خصوص عوامل انگلی 3 نمونه که در طول 10 روز جمع­آوری شده مناسب است.</a:t>
            </a:r>
            <a:endParaRPr lang="en-US" sz="2000" b="1" dirty="0" smtClean="0">
              <a:cs typeface="B Mitra" pitchFamily="2" charset="-78"/>
            </a:endParaRPr>
          </a:p>
          <a:p>
            <a:pPr lvl="0"/>
            <a:r>
              <a:rPr lang="en-US" sz="2000" b="1" dirty="0" smtClean="0">
                <a:cs typeface="B Mitra" pitchFamily="2" charset="-78"/>
                <a:sym typeface="Symbol"/>
              </a:rPr>
              <a:t></a:t>
            </a:r>
            <a:r>
              <a:rPr lang="en-US" sz="2000" b="1" dirty="0" smtClean="0">
                <a:cs typeface="B Mitra" pitchFamily="2" charset="-78"/>
              </a:rPr>
              <a:t> </a:t>
            </a:r>
            <a:r>
              <a:rPr lang="fa-IR" sz="2000" b="1" dirty="0" smtClean="0">
                <a:cs typeface="B Mitra" pitchFamily="2" charset="-78"/>
              </a:rPr>
              <a:t>نبايد در یک روز بيش از يك نوبت نمونه از بيمار گرفته شود.</a:t>
            </a:r>
            <a:endParaRPr lang="en-US" sz="2000" b="1" dirty="0" smtClean="0">
              <a:cs typeface="B Mitra" pitchFamily="2" charset="-78"/>
            </a:endParaRPr>
          </a:p>
          <a:p>
            <a:pPr lvl="0"/>
            <a:r>
              <a:rPr lang="en-US" sz="2000" b="1" dirty="0" smtClean="0">
                <a:cs typeface="B Mitra" pitchFamily="2" charset="-78"/>
                <a:sym typeface="Symbol"/>
              </a:rPr>
              <a:t></a:t>
            </a:r>
            <a:r>
              <a:rPr lang="fa-IR" sz="2000" b="1" dirty="0" smtClean="0">
                <a:cs typeface="B Mitra" pitchFamily="2" charset="-78"/>
              </a:rPr>
              <a:t>  نمونه­گيری در بيمارانی که بيش از سه روز بستری شده­اند توصيه نمی­شود.</a:t>
            </a:r>
            <a:endParaRPr lang="en-US" sz="2000" b="1" dirty="0" smtClean="0">
              <a:cs typeface="B Mitra" pitchFamily="2" charset="-78"/>
            </a:endParaRPr>
          </a:p>
          <a:p>
            <a:pPr lvl="0"/>
            <a:r>
              <a:rPr lang="en-US" sz="2000" b="1" dirty="0" smtClean="0">
                <a:cs typeface="B Mitra" pitchFamily="2" charset="-78"/>
                <a:sym typeface="Symbol"/>
              </a:rPr>
              <a:t></a:t>
            </a:r>
            <a:r>
              <a:rPr lang="en-US" sz="2000" b="1" dirty="0" smtClean="0">
                <a:cs typeface="B Mitra" pitchFamily="2" charset="-78"/>
              </a:rPr>
              <a:t> </a:t>
            </a:r>
            <a:r>
              <a:rPr lang="fa-IR" sz="2000" b="1" dirty="0" smtClean="0">
                <a:cs typeface="B Mitra" pitchFamily="2" charset="-78"/>
              </a:rPr>
              <a:t>در نوزادان و اطفال می­توان از سواپ رکتال در محيط انتقالي استفاده نمود ولي این کار معمولا برای تشخيص ويروس­ها و عوامل انگلي پيشنهاد نمي­شود.</a:t>
            </a:r>
            <a:endParaRPr lang="en-US" sz="2000" b="1" dirty="0" smtClean="0">
              <a:cs typeface="B Mitra" pitchFamily="2" charset="-78"/>
            </a:endParaRPr>
          </a:p>
          <a:p>
            <a:endParaRPr lang="fa-IR" b="1" dirty="0"/>
          </a:p>
        </p:txBody>
      </p:sp>
      <p:sp>
        <p:nvSpPr>
          <p:cNvPr id="3" name="Title 2"/>
          <p:cNvSpPr>
            <a:spLocks noGrp="1"/>
          </p:cNvSpPr>
          <p:nvPr>
            <p:ph type="title"/>
          </p:nvPr>
        </p:nvSpPr>
        <p:spPr>
          <a:xfrm>
            <a:off x="457200" y="274638"/>
            <a:ext cx="8229600" cy="153966"/>
          </a:xfrm>
        </p:spPr>
        <p:txBody>
          <a:bodyPr>
            <a:normAutofit fontScale="90000"/>
          </a:bodyPr>
          <a:lstStyle/>
          <a:p>
            <a:r>
              <a:rPr lang="en-US" dirty="0" smtClean="0"/>
              <a:t>.</a:t>
            </a:r>
            <a:endParaRPr lang="fa-IR" dirty="0"/>
          </a:p>
        </p:txBody>
      </p:sp>
      <p:sp>
        <p:nvSpPr>
          <p:cNvPr id="4" name="Rectangle 3"/>
          <p:cNvSpPr/>
          <p:nvPr/>
        </p:nvSpPr>
        <p:spPr>
          <a:xfrm>
            <a:off x="1752600" y="713116"/>
            <a:ext cx="520088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65760" lvl="0" indent="-256032" algn="ctr" rtl="1">
              <a:spcBef>
                <a:spcPts val="400"/>
              </a:spcBef>
              <a:buClr>
                <a:srgbClr val="2DA2BF"/>
              </a:buClr>
              <a:buSzPct val="68000"/>
            </a:pPr>
            <a:r>
              <a:rPr lang="fa-IR" sz="2800" b="1" dirty="0">
                <a:solidFill>
                  <a:prstClr val="black"/>
                </a:solidFill>
              </a:rPr>
              <a:t>نمونه مدفوع</a:t>
            </a:r>
            <a:endParaRPr lang="en-US" sz="2800" dirty="0">
              <a:solidFill>
                <a:prstClr val="black"/>
              </a:solidFill>
            </a:endParaRPr>
          </a:p>
        </p:txBody>
      </p:sp>
    </p:spTree>
    <p:extLst>
      <p:ext uri="{BB962C8B-B14F-4D97-AF65-F5344CB8AC3E}">
        <p14:creationId xmlns:p14="http://schemas.microsoft.com/office/powerpoint/2010/main" val="2128402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fa-IR" sz="2000" b="1" dirty="0" smtClean="0">
                <a:cs typeface="B Mitra" pitchFamily="2" charset="-78"/>
              </a:rPr>
              <a:t>مواد نگه دارنده جهت نمونه­های خون، ادرار، مغز استخوان، مدفوع و مايعات بدن استفاده می­گردند.</a:t>
            </a:r>
          </a:p>
          <a:p>
            <a:endParaRPr lang="fa-IR" sz="2000" b="1" dirty="0" smtClean="0">
              <a:cs typeface="B Mitra" pitchFamily="2" charset="-78"/>
            </a:endParaRPr>
          </a:p>
          <a:p>
            <a:pPr algn="ctr">
              <a:buNone/>
            </a:pPr>
            <a:r>
              <a:rPr lang="en-US" sz="2000" b="1" dirty="0" smtClean="0">
                <a:solidFill>
                  <a:srgbClr val="FF0000"/>
                </a:solidFill>
                <a:cs typeface="B Mitra" pitchFamily="2" charset="-78"/>
              </a:rPr>
              <a:t> </a:t>
            </a:r>
            <a:r>
              <a:rPr lang="fa-IR" sz="2400" b="1" dirty="0" smtClean="0">
                <a:solidFill>
                  <a:srgbClr val="FF0000"/>
                </a:solidFill>
                <a:cs typeface="B Mitra" pitchFamily="2" charset="-78"/>
              </a:rPr>
              <a:t>ضد انعقادهای رایج جهت نمونه خون</a:t>
            </a:r>
          </a:p>
          <a:p>
            <a:pPr algn="ctr">
              <a:buNone/>
            </a:pPr>
            <a:endParaRPr lang="en-US" sz="2400" b="1" dirty="0" smtClean="0">
              <a:cs typeface="B Mitra" pitchFamily="2" charset="-78"/>
            </a:endParaRPr>
          </a:p>
          <a:p>
            <a:r>
              <a:rPr lang="fa-IR" sz="2000" b="1" dirty="0" smtClean="0">
                <a:cs typeface="B Mitra" pitchFamily="2" charset="-78"/>
              </a:rPr>
              <a:t>ضد انعقادهای رايج مورد استفاده جهت نمونه خون شامل موارد زير می باشند:</a:t>
            </a:r>
            <a:endParaRPr lang="en-US" sz="2000" b="1" dirty="0" smtClean="0">
              <a:cs typeface="B Mitra" pitchFamily="2" charset="-78"/>
            </a:endParaRPr>
          </a:p>
          <a:p>
            <a:r>
              <a:rPr lang="en-US" sz="2000" b="1" dirty="0" smtClean="0">
                <a:cs typeface="B Mitra" pitchFamily="2" charset="-78"/>
                <a:sym typeface="Symbol"/>
              </a:rPr>
              <a:t></a:t>
            </a:r>
            <a:r>
              <a:rPr lang="fa-IR" sz="2000" b="1" dirty="0" smtClean="0">
                <a:cs typeface="B Mitra" pitchFamily="2" charset="-78"/>
              </a:rPr>
              <a:t> اتيلن دی آمين تترا استيک اسيد </a:t>
            </a:r>
            <a:r>
              <a:rPr lang="en-US" sz="2000" b="1" dirty="0" smtClean="0">
                <a:cs typeface="B Mitra" pitchFamily="2" charset="-78"/>
              </a:rPr>
              <a:t>(EDTA)</a:t>
            </a:r>
            <a:r>
              <a:rPr lang="fa-IR" sz="2000" b="1" dirty="0" smtClean="0">
                <a:cs typeface="B Mitra" pitchFamily="2" charset="-78"/>
              </a:rPr>
              <a:t>، سيترات سديم، هپارين، سديم پلی سولفانات </a:t>
            </a:r>
            <a:r>
              <a:rPr lang="en-US" sz="2000" b="1" dirty="0" smtClean="0">
                <a:cs typeface="B Mitra" pitchFamily="2" charset="-78"/>
              </a:rPr>
              <a:t>(SPS)</a:t>
            </a:r>
            <a:r>
              <a:rPr lang="fa-IR" sz="2000" b="1" dirty="0" smtClean="0">
                <a:cs typeface="B Mitra" pitchFamily="2" charset="-78"/>
              </a:rPr>
              <a:t>، فلورايد سديم و اسيد سيترات دکستروز </a:t>
            </a:r>
            <a:r>
              <a:rPr lang="en-US" sz="2000" b="1" dirty="0" smtClean="0">
                <a:cs typeface="B Mitra" pitchFamily="2" charset="-78"/>
              </a:rPr>
              <a:t>(ACD)</a:t>
            </a:r>
            <a:r>
              <a:rPr lang="fa-IR" sz="2000" b="1" dirty="0" smtClean="0">
                <a:cs typeface="B Mitra" pitchFamily="2" charset="-78"/>
              </a:rPr>
              <a:t> می­باشد.</a:t>
            </a:r>
            <a:endParaRPr lang="en-US" sz="2000" b="1" dirty="0" smtClean="0">
              <a:cs typeface="B Mitra" pitchFamily="2" charset="-78"/>
            </a:endParaRPr>
          </a:p>
          <a:p>
            <a:r>
              <a:rPr lang="fa-IR" sz="2000" b="1" dirty="0" smtClean="0">
                <a:cs typeface="B Mitra" pitchFamily="2" charset="-78"/>
              </a:rPr>
              <a:t>اتيلـن دی آميـن تتـرا استيک اسيد </a:t>
            </a:r>
            <a:r>
              <a:rPr lang="en-US" sz="2000" b="1" dirty="0" smtClean="0">
                <a:cs typeface="B Mitra" pitchFamily="2" charset="-78"/>
              </a:rPr>
              <a:t> (EDTA)</a:t>
            </a:r>
            <a:r>
              <a:rPr lang="fa-IR" sz="2000" b="1" dirty="0" smtClean="0">
                <a:cs typeface="B Mitra" pitchFamily="2" charset="-78"/>
              </a:rPr>
              <a:t>که به اشکال نمک­های سديم و پتاسيم و ليتيم موجود است. مورد استفاده آن در بخش­های خون­شناسی، بيوشيمی و بانک خون می­باشد. جهت شمارش سلول­های خونی و تشخيص افتراقی نمک پتاسيک آن توصييه می­گردد</a:t>
            </a:r>
            <a:r>
              <a:rPr lang="fa-IR" b="1" dirty="0" smtClean="0"/>
              <a:t>.</a:t>
            </a:r>
            <a:r>
              <a:rPr lang="en-US" b="1" dirty="0" smtClean="0">
                <a:sym typeface="Symbol"/>
              </a:rPr>
              <a:t> </a:t>
            </a:r>
          </a:p>
          <a:p>
            <a:r>
              <a:rPr lang="en-US" sz="2000" b="1" dirty="0" smtClean="0">
                <a:cs typeface="B Mitra" pitchFamily="2" charset="-78"/>
                <a:sym typeface="Symbol"/>
              </a:rPr>
              <a:t> </a:t>
            </a:r>
            <a:r>
              <a:rPr lang="fa-IR" sz="2000" b="1" dirty="0" smtClean="0">
                <a:cs typeface="B Mitra" pitchFamily="2" charset="-78"/>
              </a:rPr>
              <a:t>سيترات سديم جهت آزمون­های انعقادی و سرعت رسوب گلبولی کاربرد دارد.</a:t>
            </a:r>
            <a:endParaRPr lang="en-US" sz="2000" b="1" dirty="0" smtClean="0">
              <a:cs typeface="B Mitra" pitchFamily="2" charset="-78"/>
            </a:endParaRPr>
          </a:p>
          <a:p>
            <a:r>
              <a:rPr lang="en-US" sz="2000" b="1" dirty="0" smtClean="0">
                <a:cs typeface="B Mitra" pitchFamily="2" charset="-78"/>
                <a:sym typeface="Symbol"/>
              </a:rPr>
              <a:t></a:t>
            </a:r>
            <a:r>
              <a:rPr lang="fa-IR" sz="2000" b="1" dirty="0" smtClean="0">
                <a:cs typeface="B Mitra" pitchFamily="2" charset="-78"/>
              </a:rPr>
              <a:t> هپارين به فرم نمک­های ليتيم و سديم در اندازه­گيری بسياری از پارامترهای خون و بررسی­های ايمونولوژيک به همراه آزمون مقاومت گلبولی کاربرد دارد.</a:t>
            </a:r>
            <a:endParaRPr lang="en-US" b="1" dirty="0" smtClean="0">
              <a:cs typeface="B Mitra" pitchFamily="2" charset="-78"/>
            </a:endParaRPr>
          </a:p>
          <a:p>
            <a:endParaRPr lang="en-US" b="1" dirty="0" smtClean="0"/>
          </a:p>
          <a:p>
            <a:endParaRPr lang="en-US" b="1" dirty="0" smtClean="0"/>
          </a:p>
          <a:p>
            <a:endParaRPr lang="fa-IR" b="1" dirty="0"/>
          </a:p>
        </p:txBody>
      </p:sp>
      <p:sp>
        <p:nvSpPr>
          <p:cNvPr id="3" name="Title 2"/>
          <p:cNvSpPr>
            <a:spLocks noGrp="1"/>
          </p:cNvSpPr>
          <p:nvPr>
            <p:ph type="title"/>
          </p:nvPr>
        </p:nvSpPr>
        <p:spPr>
          <a:xfrm>
            <a:off x="457200" y="571480"/>
            <a:ext cx="8229600" cy="846158"/>
          </a:xfrm>
        </p:spPr>
        <p:txBody>
          <a:bodyPr>
            <a:normAutofit fontScale="90000"/>
          </a:bodyPr>
          <a:lstStyle/>
          <a:p>
            <a:pPr algn="ctr"/>
            <a:r>
              <a:rPr lang="fa-IR" dirty="0" smtClean="0">
                <a:solidFill>
                  <a:srgbClr val="FF0000"/>
                </a:solidFill>
              </a:rPr>
              <a:t>نگه دارنده ها، ضد انعقادها و مواد افزودنی</a:t>
            </a:r>
            <a:r>
              <a:rPr lang="en-US" dirty="0" smtClean="0"/>
              <a:t/>
            </a:r>
            <a:br>
              <a:rPr lang="en-US" dirty="0" smtClean="0"/>
            </a:br>
            <a:endParaRPr lang="fa-IR" dirty="0"/>
          </a:p>
        </p:txBody>
      </p:sp>
    </p:spTree>
    <p:extLst>
      <p:ext uri="{BB962C8B-B14F-4D97-AF65-F5344CB8AC3E}">
        <p14:creationId xmlns:p14="http://schemas.microsoft.com/office/powerpoint/2010/main" val="4278742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066800"/>
            <a:ext cx="8229600" cy="4959337"/>
          </a:xfrm>
        </p:spPr>
        <p:txBody>
          <a:bodyPr>
            <a:normAutofit/>
          </a:bodyPr>
          <a:lstStyle/>
          <a:p>
            <a:r>
              <a:rPr lang="en-US" sz="3200" b="1" dirty="0" smtClean="0">
                <a:cs typeface="B Mitra" pitchFamily="2" charset="-78"/>
                <a:sym typeface="Symbol"/>
              </a:rPr>
              <a:t></a:t>
            </a:r>
            <a:r>
              <a:rPr lang="fa-IR" sz="3200" b="1" dirty="0" smtClean="0">
                <a:cs typeface="B Mitra" pitchFamily="2" charset="-78"/>
              </a:rPr>
              <a:t> فلورايد سديم جهت اندازه­گيری گلوکز کاربرد دارد.</a:t>
            </a:r>
            <a:endParaRPr lang="en-US" sz="3200" b="1" dirty="0" smtClean="0">
              <a:cs typeface="B Mitra" pitchFamily="2" charset="-78"/>
            </a:endParaRPr>
          </a:p>
          <a:p>
            <a:r>
              <a:rPr lang="en-US" sz="3200" b="1" dirty="0" smtClean="0">
                <a:cs typeface="B Mitra" pitchFamily="2" charset="-78"/>
                <a:sym typeface="Symbol"/>
              </a:rPr>
              <a:t></a:t>
            </a:r>
            <a:r>
              <a:rPr lang="fa-IR" sz="3200" b="1" dirty="0" smtClean="0">
                <a:cs typeface="B Mitra" pitchFamily="2" charset="-78"/>
              </a:rPr>
              <a:t> سديم پلی سولفانات به­عنوان ضد انعقاد جهت شيشه­های کشت خون استفاده می­گردد.</a:t>
            </a:r>
            <a:endParaRPr lang="en-US" sz="3200" b="1" dirty="0" smtClean="0">
              <a:cs typeface="B Mitra" pitchFamily="2" charset="-78"/>
            </a:endParaRPr>
          </a:p>
          <a:p>
            <a:r>
              <a:rPr lang="en-US" sz="3200" b="1" dirty="0" smtClean="0">
                <a:cs typeface="B Mitra" pitchFamily="2" charset="-78"/>
                <a:sym typeface="Symbol"/>
              </a:rPr>
              <a:t></a:t>
            </a:r>
            <a:r>
              <a:rPr lang="fa-IR" sz="3200" b="1" dirty="0" smtClean="0">
                <a:cs typeface="B Mitra" pitchFamily="2" charset="-78"/>
              </a:rPr>
              <a:t> اسيد سيترات دکستروز به­عنوان ماده ضد انعقاد در کيسه­های خون در انتقال خون کاربرد دارد. </a:t>
            </a:r>
            <a:endParaRPr lang="en-US" sz="3200" b="1" dirty="0" smtClean="0">
              <a:cs typeface="B Mitra" pitchFamily="2" charset="-78"/>
            </a:endParaRPr>
          </a:p>
          <a:p>
            <a:pPr>
              <a:buNone/>
            </a:pPr>
            <a:endParaRPr lang="fa-IR" sz="3200" b="1" dirty="0"/>
          </a:p>
        </p:txBody>
      </p:sp>
      <p:sp>
        <p:nvSpPr>
          <p:cNvPr id="3" name="Title 2"/>
          <p:cNvSpPr>
            <a:spLocks noGrp="1"/>
          </p:cNvSpPr>
          <p:nvPr>
            <p:ph type="title"/>
          </p:nvPr>
        </p:nvSpPr>
        <p:spPr>
          <a:xfrm flipV="1">
            <a:off x="457200" y="214290"/>
            <a:ext cx="8229600" cy="60348"/>
          </a:xfrm>
        </p:spPr>
        <p:txBody>
          <a:bodyPr>
            <a:normAutofit fontScale="90000"/>
          </a:bodyPr>
          <a:lstStyle/>
          <a:p>
            <a:r>
              <a:rPr lang="en-US" dirty="0" smtClean="0"/>
              <a:t>.</a:t>
            </a:r>
            <a:endParaRPr lang="fa-IR" dirty="0"/>
          </a:p>
        </p:txBody>
      </p:sp>
    </p:spTree>
    <p:extLst>
      <p:ext uri="{BB962C8B-B14F-4D97-AF65-F5344CB8AC3E}">
        <p14:creationId xmlns:p14="http://schemas.microsoft.com/office/powerpoint/2010/main" val="1894540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fa-IR" sz="2200" dirty="0" smtClean="0">
                <a:cs typeface="B Mitra" pitchFamily="2" charset="-78"/>
              </a:rPr>
              <a:t>جهت جلوگيری از ايجاد لخته در نمونه­های خون، مغز استخوان و مايع سينوويال از مواد ضد انعقاد استفاده می­شود.</a:t>
            </a:r>
          </a:p>
          <a:p>
            <a:r>
              <a:rPr lang="fa-IR" sz="2200" dirty="0" smtClean="0">
                <a:cs typeface="B Mitra" pitchFamily="2" charset="-78"/>
              </a:rPr>
              <a:t> باند شدن ميکروارگانيسم­ها به لخته، شناسايی آن­ها را مشکل می­سازد، لذا استفاده از ضد انعقاد ضروری است. انتخاب نوع و غلظت ضد انعقاد به­دليل اثر ضد ميکروبی بعضی از آن­ها از اهميت زيادی برخوردار است. </a:t>
            </a:r>
            <a:endParaRPr lang="en-US" sz="2200" dirty="0" smtClean="0">
              <a:cs typeface="B Mitra" pitchFamily="2" charset="-78"/>
            </a:endParaRPr>
          </a:p>
          <a:p>
            <a:r>
              <a:rPr lang="en-US" sz="2200" dirty="0" smtClean="0">
                <a:cs typeface="B Mitra" pitchFamily="2" charset="-78"/>
                <a:sym typeface="Symbol"/>
              </a:rPr>
              <a:t></a:t>
            </a:r>
            <a:r>
              <a:rPr lang="fa-IR" sz="2200" dirty="0" smtClean="0">
                <a:cs typeface="B Mitra" pitchFamily="2" charset="-78"/>
              </a:rPr>
              <a:t> سديم پلی آنتول سولفات (</a:t>
            </a:r>
            <a:r>
              <a:rPr lang="en-US" sz="2200" dirty="0" smtClean="0">
                <a:cs typeface="B Mitra" pitchFamily="2" charset="-78"/>
              </a:rPr>
              <a:t>(SPS</a:t>
            </a:r>
            <a:r>
              <a:rPr lang="fa-IR" sz="2200" dirty="0" smtClean="0">
                <a:cs typeface="B Mitra" pitchFamily="2" charset="-78"/>
              </a:rPr>
              <a:t> معمول­ترين ضد انعقاد مورد استفاده جهت نمونه­های ميکروبی می­باشد. غلظت مورد استفاده نبايد بيشتر از 025/0 (وزنی/ حجمی) باشد. گونه­های نايسريا و بعضی باکتری­های بی­هوازی به  غلظت­های بالای سديم پلی آنتول سولفات (</a:t>
            </a:r>
            <a:r>
              <a:rPr lang="en-US" sz="2200" dirty="0" smtClean="0">
                <a:cs typeface="B Mitra" pitchFamily="2" charset="-78"/>
              </a:rPr>
              <a:t>(SPS</a:t>
            </a:r>
            <a:r>
              <a:rPr lang="fa-IR" sz="2200" dirty="0" smtClean="0">
                <a:cs typeface="B Mitra" pitchFamily="2" charset="-78"/>
              </a:rPr>
              <a:t> حساس هستند. </a:t>
            </a:r>
          </a:p>
          <a:p>
            <a:r>
              <a:rPr lang="fa-IR" sz="2200" dirty="0" smtClean="0">
                <a:cs typeface="B Mitra" pitchFamily="2" charset="-78"/>
              </a:rPr>
              <a:t>نسبت نمونه به ضد انعقاد سديم پلی آنتول سولفات بسيار مهم است، لذا لازم است حجم­های متفاوت از ضد انعقاد در لوله با سايز بزرگ (جهت نمونه بزرگسال) و کوچک (جهت  نمونه اطفال) و هم­چنين جهت مقادير کم ارگانيسم در نمونه­های مغز استخوان و مايع سينوويال موجود باشد.</a:t>
            </a:r>
          </a:p>
          <a:p>
            <a:r>
              <a:rPr lang="en-US" sz="2200" dirty="0" smtClean="0">
                <a:cs typeface="B Mitra" pitchFamily="2" charset="-78"/>
                <a:sym typeface="Symbol"/>
              </a:rPr>
              <a:t> </a:t>
            </a:r>
            <a:r>
              <a:rPr lang="fa-IR" sz="2200" dirty="0" smtClean="0">
                <a:cs typeface="B Mitra" pitchFamily="2" charset="-78"/>
              </a:rPr>
              <a:t> هپارين ديگر ماده ضد انعقاد متداول می­باشد و اغلب جهت کشت ويروسی و جداسازی گونه مايکوباکتريوم از خون مورد استفاده قرار می­گيرد. البته هپارين مهارکننده رشد باکتری­های گرم مثبت و قارچ هاست.</a:t>
            </a:r>
            <a:endParaRPr lang="en-US" sz="2200" dirty="0" smtClean="0">
              <a:cs typeface="B Mitra" pitchFamily="2" charset="-78"/>
            </a:endParaRPr>
          </a:p>
          <a:p>
            <a:r>
              <a:rPr lang="fa-IR" sz="2200" dirty="0" smtClean="0">
                <a:cs typeface="B Mitra" pitchFamily="2" charset="-78"/>
              </a:rPr>
              <a:t>سيترات سديم و </a:t>
            </a:r>
            <a:r>
              <a:rPr lang="en-US" sz="2200" dirty="0" smtClean="0">
                <a:cs typeface="B Mitra" pitchFamily="2" charset="-78"/>
              </a:rPr>
              <a:t>EDTA</a:t>
            </a:r>
            <a:r>
              <a:rPr lang="fa-IR" sz="2200" dirty="0" smtClean="0">
                <a:cs typeface="B Mitra" pitchFamily="2" charset="-78"/>
              </a:rPr>
              <a:t> جهت نمونه­های ميکروبيولوژيک نبايد مورد استفاده قرار گيرد.</a:t>
            </a:r>
            <a:endParaRPr lang="en-US" sz="2200" dirty="0" smtClean="0">
              <a:cs typeface="B Mitra" pitchFamily="2" charset="-78"/>
            </a:endParaRPr>
          </a:p>
          <a:p>
            <a:endParaRPr lang="en-US" sz="2200" dirty="0" smtClean="0">
              <a:cs typeface="B Mitra" pitchFamily="2" charset="-78"/>
            </a:endParaRPr>
          </a:p>
          <a:p>
            <a:endParaRPr lang="fa-IR" dirty="0"/>
          </a:p>
        </p:txBody>
      </p:sp>
      <p:sp>
        <p:nvSpPr>
          <p:cNvPr id="3" name="Title 2"/>
          <p:cNvSpPr>
            <a:spLocks noGrp="1"/>
          </p:cNvSpPr>
          <p:nvPr>
            <p:ph type="title"/>
          </p:nvPr>
        </p:nvSpPr>
        <p:spPr>
          <a:xfrm>
            <a:off x="457200" y="274638"/>
            <a:ext cx="8229600" cy="45719"/>
          </a:xfrm>
        </p:spPr>
        <p:txBody>
          <a:bodyPr>
            <a:normAutofit fontScale="90000"/>
          </a:bodyPr>
          <a:lstStyle/>
          <a:p>
            <a:r>
              <a:rPr lang="en-US" dirty="0" smtClean="0"/>
              <a:t>.</a:t>
            </a:r>
            <a:endParaRPr lang="fa-IR" dirty="0"/>
          </a:p>
        </p:txBody>
      </p:sp>
      <p:sp>
        <p:nvSpPr>
          <p:cNvPr id="4" name="Rectangle 3"/>
          <p:cNvSpPr/>
          <p:nvPr/>
        </p:nvSpPr>
        <p:spPr>
          <a:xfrm>
            <a:off x="1905000" y="118845"/>
            <a:ext cx="6121400" cy="4924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65760" lvl="0" indent="-256032" algn="ctr" rtl="1">
              <a:spcBef>
                <a:spcPts val="400"/>
              </a:spcBef>
              <a:buClr>
                <a:srgbClr val="2DA2BF"/>
              </a:buClr>
              <a:buSzPct val="68000"/>
              <a:buFont typeface="Wingdings 3"/>
              <a:buChar char=""/>
            </a:pPr>
            <a:r>
              <a:rPr lang="fa-IR" sz="2600" b="1" dirty="0">
                <a:solidFill>
                  <a:prstClr val="black"/>
                </a:solidFill>
                <a:cs typeface="B Mitra" pitchFamily="2" charset="-78"/>
              </a:rPr>
              <a:t>مواد ضد انعقاد در بررسی­های ميکروبيولوژی</a:t>
            </a:r>
            <a:endParaRPr lang="en-US" sz="2600" dirty="0">
              <a:solidFill>
                <a:prstClr val="black"/>
              </a:solidFill>
              <a:cs typeface="B Mitra" pitchFamily="2" charset="-78"/>
            </a:endParaRPr>
          </a:p>
        </p:txBody>
      </p:sp>
    </p:spTree>
    <p:extLst>
      <p:ext uri="{BB962C8B-B14F-4D97-AF65-F5344CB8AC3E}">
        <p14:creationId xmlns:p14="http://schemas.microsoft.com/office/powerpoint/2010/main" val="496883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Grp="1"/>
          </p:cNvSpPr>
          <p:nvPr>
            <p:ph idx="1"/>
          </p:nvPr>
        </p:nvSpPr>
        <p:spPr>
          <a:xfrm>
            <a:off x="500030" y="214317"/>
            <a:ext cx="8186769" cy="5911852"/>
          </a:xfrm>
        </p:spPr>
        <p:txBody>
          <a:bodyPr/>
          <a:lstStyle/>
          <a:p>
            <a:pPr lvl="0" algn="l"/>
            <a:r>
              <a:rPr lang="en-US" sz="3600" dirty="0"/>
              <a:t>Glycolysis decreases serum glucose by </a:t>
            </a:r>
            <a:r>
              <a:rPr lang="en-US" sz="3600" dirty="0">
                <a:solidFill>
                  <a:srgbClr val="FF0000"/>
                </a:solidFill>
              </a:rPr>
              <a:t>approximately 5% to 7% per hour (5 to 10 mg/</a:t>
            </a:r>
            <a:r>
              <a:rPr lang="en-US" sz="3600" dirty="0" err="1">
                <a:solidFill>
                  <a:srgbClr val="FF0000"/>
                </a:solidFill>
              </a:rPr>
              <a:t>dL</a:t>
            </a:r>
            <a:r>
              <a:rPr lang="en-US" sz="3600" dirty="0">
                <a:solidFill>
                  <a:srgbClr val="FF0000"/>
                </a:solidFill>
              </a:rPr>
              <a:t>) in normal </a:t>
            </a:r>
            <a:r>
              <a:rPr lang="en-US" sz="3600" dirty="0" err="1">
                <a:solidFill>
                  <a:srgbClr val="FF0000"/>
                </a:solidFill>
              </a:rPr>
              <a:t>uncentrifuged</a:t>
            </a:r>
            <a:r>
              <a:rPr lang="en-US" sz="3600" dirty="0">
                <a:solidFill>
                  <a:srgbClr val="FF0000"/>
                </a:solidFill>
              </a:rPr>
              <a:t> coagulated blood at room temperature</a:t>
            </a:r>
            <a:r>
              <a:rPr lang="en-US" sz="3600" dirty="0"/>
              <a:t>.</a:t>
            </a:r>
          </a:p>
          <a:p>
            <a:pPr lvl="4" algn="l"/>
            <a:endParaRPr lang="en-US" sz="2600" dirty="0"/>
          </a:p>
          <a:p>
            <a:pPr lvl="0" algn="l"/>
            <a:r>
              <a:rPr lang="en-US" sz="3600" dirty="0"/>
              <a:t>The rate of in vitro glycolysis is </a:t>
            </a:r>
            <a:r>
              <a:rPr lang="en-US" sz="3600" dirty="0">
                <a:solidFill>
                  <a:srgbClr val="FF0000"/>
                </a:solidFill>
              </a:rPr>
              <a:t>higher in the presence of leukocytosis or bacterial </a:t>
            </a:r>
            <a:r>
              <a:rPr lang="en-US" sz="3600" dirty="0"/>
              <a:t>contamination.</a:t>
            </a:r>
          </a:p>
        </p:txBody>
      </p:sp>
    </p:spTree>
    <p:extLst>
      <p:ext uri="{BB962C8B-B14F-4D97-AF65-F5344CB8AC3E}">
        <p14:creationId xmlns:p14="http://schemas.microsoft.com/office/powerpoint/2010/main" val="3940673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Grp="1"/>
          </p:cNvSpPr>
          <p:nvPr>
            <p:ph idx="1"/>
          </p:nvPr>
        </p:nvSpPr>
        <p:spPr>
          <a:xfrm>
            <a:off x="457200" y="500067"/>
            <a:ext cx="8229600" cy="6072182"/>
          </a:xfrm>
        </p:spPr>
        <p:txBody>
          <a:bodyPr/>
          <a:lstStyle/>
          <a:p>
            <a:pPr lvl="0" algn="l">
              <a:lnSpc>
                <a:spcPct val="80000"/>
              </a:lnSpc>
            </a:pPr>
            <a:r>
              <a:rPr lang="en-US" sz="3600" dirty="0"/>
              <a:t>In separated, </a:t>
            </a:r>
            <a:r>
              <a:rPr lang="en-US" sz="3600" dirty="0" err="1"/>
              <a:t>nonhemolyzed</a:t>
            </a:r>
            <a:r>
              <a:rPr lang="en-US" sz="3600" dirty="0"/>
              <a:t> sterile serum, the glucose concentration is generally stable as long as 8 hours at 25°C and up to 72 hours at 4°C;</a:t>
            </a:r>
          </a:p>
          <a:p>
            <a:pPr lvl="0" algn="l">
              <a:lnSpc>
                <a:spcPct val="80000"/>
              </a:lnSpc>
            </a:pPr>
            <a:endParaRPr lang="en-US" sz="3600" dirty="0"/>
          </a:p>
          <a:p>
            <a:pPr lvl="0" algn="l">
              <a:lnSpc>
                <a:spcPct val="80000"/>
              </a:lnSpc>
            </a:pPr>
            <a:r>
              <a:rPr lang="en-US" sz="3600" dirty="0"/>
              <a:t>Glycolysis can be inhibited and glucose stabilized </a:t>
            </a:r>
            <a:r>
              <a:rPr lang="en-US" sz="3600" dirty="0">
                <a:solidFill>
                  <a:srgbClr val="FF0000"/>
                </a:solidFill>
              </a:rPr>
              <a:t>for as long as 3 days at room temperature </a:t>
            </a:r>
            <a:r>
              <a:rPr lang="en-US" sz="3600" dirty="0"/>
              <a:t>by addition of</a:t>
            </a:r>
          </a:p>
          <a:p>
            <a:pPr lvl="0" algn="l">
              <a:lnSpc>
                <a:spcPct val="80000"/>
              </a:lnSpc>
            </a:pPr>
            <a:endParaRPr lang="en-US" sz="3600" dirty="0"/>
          </a:p>
          <a:p>
            <a:pPr lvl="0" algn="l">
              <a:lnSpc>
                <a:spcPct val="80000"/>
              </a:lnSpc>
            </a:pPr>
            <a:r>
              <a:rPr lang="en-US" sz="3600" dirty="0">
                <a:solidFill>
                  <a:srgbClr val="0000FF"/>
                </a:solidFill>
              </a:rPr>
              <a:t>Sodium </a:t>
            </a:r>
            <a:r>
              <a:rPr lang="en-US" sz="3600" dirty="0" err="1">
                <a:solidFill>
                  <a:srgbClr val="0000FF"/>
                </a:solidFill>
              </a:rPr>
              <a:t>iodoacetate</a:t>
            </a:r>
            <a:r>
              <a:rPr lang="en-US" sz="3600" dirty="0">
                <a:solidFill>
                  <a:srgbClr val="0000FF"/>
                </a:solidFill>
              </a:rPr>
              <a:t> </a:t>
            </a:r>
            <a:r>
              <a:rPr lang="en-US" sz="3600" dirty="0"/>
              <a:t>or </a:t>
            </a:r>
            <a:r>
              <a:rPr lang="en-US" sz="3600" dirty="0">
                <a:solidFill>
                  <a:srgbClr val="FF0000"/>
                </a:solidFill>
              </a:rPr>
              <a:t>sodium fluoride (</a:t>
            </a:r>
            <a:r>
              <a:rPr lang="en-US" sz="3600" dirty="0" err="1">
                <a:solidFill>
                  <a:srgbClr val="FF0000"/>
                </a:solidFill>
              </a:rPr>
              <a:t>NaF</a:t>
            </a:r>
            <a:r>
              <a:rPr lang="en-US" sz="3600" dirty="0">
                <a:solidFill>
                  <a:srgbClr val="FF0000"/>
                </a:solidFill>
              </a:rPr>
              <a:t>)</a:t>
            </a:r>
            <a:r>
              <a:rPr lang="en-US" sz="3600" dirty="0"/>
              <a:t> to the specimen</a:t>
            </a:r>
            <a:r>
              <a:rPr lang="en-US" sz="2800" dirty="0"/>
              <a:t>.</a:t>
            </a:r>
          </a:p>
        </p:txBody>
      </p:sp>
    </p:spTree>
    <p:extLst>
      <p:ext uri="{BB962C8B-B14F-4D97-AF65-F5344CB8AC3E}">
        <p14:creationId xmlns:p14="http://schemas.microsoft.com/office/powerpoint/2010/main" val="1682967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ox(in)">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rgbClr val="FFFF00"/>
          </a:solidFill>
        </p:spPr>
        <p:txBody>
          <a:bodyPr>
            <a:normAutofit/>
          </a:bodyPr>
          <a:lstStyle/>
          <a:p>
            <a:r>
              <a:rPr lang="fa-IR" sz="4800" dirty="0" smtClean="0"/>
              <a:t>عوامل مداخله کننده در نتایج آزمایشات</a:t>
            </a:r>
            <a:endParaRPr lang="en-US" sz="4800" dirty="0"/>
          </a:p>
        </p:txBody>
      </p:sp>
      <p:sp>
        <p:nvSpPr>
          <p:cNvPr id="3" name="Content Placeholder 2"/>
          <p:cNvSpPr>
            <a:spLocks noGrp="1"/>
          </p:cNvSpPr>
          <p:nvPr>
            <p:ph idx="1"/>
          </p:nvPr>
        </p:nvSpPr>
        <p:spPr>
          <a:xfrm>
            <a:off x="0" y="1600200"/>
            <a:ext cx="9144000" cy="5257800"/>
          </a:xfrm>
          <a:solidFill>
            <a:srgbClr val="92D050"/>
          </a:solidFill>
        </p:spPr>
        <p:txBody>
          <a:bodyPr/>
          <a:lstStyle/>
          <a:p>
            <a:r>
              <a:rPr lang="fa-IR" sz="4000" dirty="0" smtClean="0"/>
              <a:t>عوامل یا متغیرهای قبل از آزمایش</a:t>
            </a:r>
          </a:p>
          <a:p>
            <a:r>
              <a:rPr lang="en-US" sz="4000" dirty="0" smtClean="0"/>
              <a:t>(</a:t>
            </a:r>
            <a:r>
              <a:rPr lang="en-US" sz="4000" dirty="0" err="1" smtClean="0">
                <a:solidFill>
                  <a:srgbClr val="C00000"/>
                </a:solidFill>
              </a:rPr>
              <a:t>Preanalytical</a:t>
            </a:r>
            <a:r>
              <a:rPr lang="en-US" sz="4000" dirty="0" smtClean="0">
                <a:solidFill>
                  <a:srgbClr val="C00000"/>
                </a:solidFill>
              </a:rPr>
              <a:t> Variables</a:t>
            </a:r>
            <a:r>
              <a:rPr lang="en-US" sz="4000" dirty="0" smtClean="0"/>
              <a:t>)</a:t>
            </a:r>
            <a:endParaRPr lang="fa-IR" sz="4000" dirty="0" smtClean="0"/>
          </a:p>
          <a:p>
            <a:r>
              <a:rPr lang="fa-IR" sz="4000" dirty="0" smtClean="0"/>
              <a:t> عوامل یا متغیرهای  حین آزمایش</a:t>
            </a:r>
          </a:p>
          <a:p>
            <a:r>
              <a:rPr lang="en-US" sz="4000" dirty="0" smtClean="0"/>
              <a:t>(</a:t>
            </a:r>
            <a:r>
              <a:rPr lang="en-US" sz="4000" dirty="0" smtClean="0">
                <a:solidFill>
                  <a:srgbClr val="C00000"/>
                </a:solidFill>
              </a:rPr>
              <a:t>Analytical Variables</a:t>
            </a:r>
            <a:r>
              <a:rPr lang="en-US" sz="4000" dirty="0" smtClean="0"/>
              <a:t>)</a:t>
            </a:r>
            <a:endParaRPr lang="fa-IR" sz="4000" dirty="0" smtClean="0"/>
          </a:p>
          <a:p>
            <a:r>
              <a:rPr lang="fa-IR" sz="4000" dirty="0" smtClean="0"/>
              <a:t>عوامل یا متغیرهای بعد از آزمایش</a:t>
            </a:r>
          </a:p>
          <a:p>
            <a:r>
              <a:rPr lang="en-US" dirty="0" smtClean="0"/>
              <a:t>(</a:t>
            </a:r>
            <a:r>
              <a:rPr lang="en-US" sz="3600" dirty="0" err="1" smtClean="0">
                <a:solidFill>
                  <a:srgbClr val="C00000"/>
                </a:solidFill>
              </a:rPr>
              <a:t>Postanalytical</a:t>
            </a:r>
            <a:r>
              <a:rPr lang="en-US" sz="3600" dirty="0" smtClean="0">
                <a:solidFill>
                  <a:srgbClr val="C00000"/>
                </a:solidFill>
              </a:rPr>
              <a:t> Variables</a:t>
            </a:r>
            <a:r>
              <a:rPr lang="en-US" dirty="0" smtClean="0"/>
              <a:t>)</a:t>
            </a:r>
            <a:endParaRPr lang="fa-IR" dirty="0" smtClean="0"/>
          </a:p>
          <a:p>
            <a:endParaRPr lang="en-US" dirty="0"/>
          </a:p>
        </p:txBody>
      </p:sp>
    </p:spTree>
  </p:cSld>
  <p:clrMapOvr>
    <a:masterClrMapping/>
  </p:clrMapOvr>
  <p:transition>
    <p:wheel spokes="2"/>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Grp="1"/>
          </p:cNvSpPr>
          <p:nvPr>
            <p:ph idx="1"/>
          </p:nvPr>
        </p:nvSpPr>
        <p:spPr>
          <a:xfrm>
            <a:off x="457200" y="428625"/>
            <a:ext cx="8229600" cy="3381375"/>
          </a:xfrm>
        </p:spPr>
        <p:txBody>
          <a:bodyPr>
            <a:normAutofit lnSpcReduction="10000"/>
          </a:bodyPr>
          <a:lstStyle/>
          <a:p>
            <a:pPr marL="109728" lvl="0" indent="0" algn="l">
              <a:lnSpc>
                <a:spcPct val="80000"/>
              </a:lnSpc>
              <a:buNone/>
            </a:pPr>
            <a:r>
              <a:rPr lang="en-US" sz="4000" dirty="0"/>
              <a:t>Fluoride ions prevent glycolysis </a:t>
            </a:r>
            <a:r>
              <a:rPr lang="en-US" sz="4000" dirty="0">
                <a:solidFill>
                  <a:srgbClr val="FF0000"/>
                </a:solidFill>
              </a:rPr>
              <a:t>by inhibiting </a:t>
            </a:r>
            <a:r>
              <a:rPr lang="en-US" sz="4000" dirty="0" err="1">
                <a:solidFill>
                  <a:srgbClr val="FF0000"/>
                </a:solidFill>
              </a:rPr>
              <a:t>enolase</a:t>
            </a:r>
            <a:r>
              <a:rPr lang="en-US" sz="4000" dirty="0"/>
              <a:t>,</a:t>
            </a:r>
          </a:p>
          <a:p>
            <a:pPr marL="109728" lvl="0" indent="0" algn="l">
              <a:lnSpc>
                <a:spcPct val="80000"/>
              </a:lnSpc>
              <a:buNone/>
            </a:pPr>
            <a:r>
              <a:rPr lang="en-US" sz="4000" dirty="0"/>
              <a:t>Fluoride is also a </a:t>
            </a:r>
            <a:r>
              <a:rPr lang="en-US" sz="4000" dirty="0">
                <a:solidFill>
                  <a:srgbClr val="FF0000"/>
                </a:solidFill>
              </a:rPr>
              <a:t>weak anticoagulant</a:t>
            </a:r>
            <a:r>
              <a:rPr lang="en-US" sz="4000" dirty="0"/>
              <a:t> because it binds calcium;</a:t>
            </a:r>
          </a:p>
          <a:p>
            <a:pPr marL="109728" lvl="0" indent="0" algn="l">
              <a:lnSpc>
                <a:spcPct val="80000"/>
              </a:lnSpc>
              <a:buNone/>
            </a:pPr>
            <a:endParaRPr lang="en-US" sz="4000" dirty="0"/>
          </a:p>
          <a:p>
            <a:pPr marL="109728" lvl="0" indent="0" algn="l">
              <a:lnSpc>
                <a:spcPct val="80000"/>
              </a:lnSpc>
              <a:buNone/>
            </a:pPr>
            <a:r>
              <a:rPr lang="en-US" sz="4000" dirty="0" smtClean="0"/>
              <a:t>.</a:t>
            </a:r>
            <a:endParaRPr lang="en-US" sz="4000" dirty="0"/>
          </a:p>
          <a:p>
            <a:pPr marL="109728" lvl="0" indent="0" algn="l">
              <a:lnSpc>
                <a:spcPct val="80000"/>
              </a:lnSpc>
              <a:buNone/>
            </a:pPr>
            <a:endParaRPr lang="en-US" sz="4000" dirty="0"/>
          </a:p>
        </p:txBody>
      </p:sp>
    </p:spTree>
    <p:extLst>
      <p:ext uri="{BB962C8B-B14F-4D97-AF65-F5344CB8AC3E}">
        <p14:creationId xmlns:p14="http://schemas.microsoft.com/office/powerpoint/2010/main" val="1092050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ox(in)">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Grp="1"/>
          </p:cNvSpPr>
          <p:nvPr>
            <p:ph idx="1"/>
          </p:nvPr>
        </p:nvSpPr>
        <p:spPr>
          <a:xfrm>
            <a:off x="457200" y="285750"/>
            <a:ext cx="8229600" cy="6286500"/>
          </a:xfrm>
        </p:spPr>
        <p:txBody>
          <a:bodyPr/>
          <a:lstStyle/>
          <a:p>
            <a:pPr lvl="0" algn="l">
              <a:lnSpc>
                <a:spcPct val="80000"/>
              </a:lnSpc>
            </a:pPr>
            <a:r>
              <a:rPr lang="en-US" sz="3600" dirty="0"/>
              <a:t>From the American Diabetes Association:</a:t>
            </a:r>
          </a:p>
          <a:p>
            <a:pPr lvl="0" algn="l">
              <a:lnSpc>
                <a:spcPct val="80000"/>
              </a:lnSpc>
            </a:pPr>
            <a:r>
              <a:rPr lang="en-US" sz="3600" i="1" dirty="0"/>
              <a:t>OGTT, </a:t>
            </a:r>
            <a:r>
              <a:rPr lang="en-US" sz="3600" dirty="0"/>
              <a:t>Oral glucose tolerance test.</a:t>
            </a:r>
          </a:p>
          <a:p>
            <a:pPr lvl="0" algn="l">
              <a:lnSpc>
                <a:spcPct val="80000"/>
              </a:lnSpc>
            </a:pPr>
            <a:r>
              <a:rPr lang="en-US" sz="3600" dirty="0"/>
              <a:t>*If positive, confirm by repeat testing on a subsequent day.</a:t>
            </a:r>
          </a:p>
          <a:p>
            <a:pPr lvl="0" algn="l">
              <a:lnSpc>
                <a:spcPct val="80000"/>
              </a:lnSpc>
            </a:pPr>
            <a:r>
              <a:rPr lang="en-US" sz="3600" dirty="0"/>
              <a:t>*No caloric intake for at least 8 hours.</a:t>
            </a:r>
          </a:p>
          <a:p>
            <a:pPr lvl="0" algn="l">
              <a:lnSpc>
                <a:spcPct val="80000"/>
              </a:lnSpc>
            </a:pPr>
            <a:r>
              <a:rPr lang="en-US" sz="3600" dirty="0"/>
              <a:t>NOTE: </a:t>
            </a:r>
            <a:r>
              <a:rPr lang="en-US" sz="3600" dirty="0">
                <a:solidFill>
                  <a:srgbClr val="FF0000"/>
                </a:solidFill>
              </a:rPr>
              <a:t>Whole-blood glucose concentrations are approximately 10% to 15% lower than plasma </a:t>
            </a:r>
            <a:r>
              <a:rPr lang="en-US" sz="3600" dirty="0"/>
              <a:t>concentrations</a:t>
            </a:r>
          </a:p>
        </p:txBody>
      </p:sp>
    </p:spTree>
    <p:extLst>
      <p:ext uri="{BB962C8B-B14F-4D97-AF65-F5344CB8AC3E}">
        <p14:creationId xmlns:p14="http://schemas.microsoft.com/office/powerpoint/2010/main" val="4176376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i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1">
            <a:normAutofit fontScale="90000"/>
          </a:bodyPr>
          <a:lstStyle/>
          <a:p>
            <a:pPr lvl="0" algn="ctr"/>
            <a:r>
              <a:rPr lang="fa-IR" b="1">
                <a:solidFill>
                  <a:srgbClr val="EEECE1"/>
                </a:solidFill>
              </a:rPr>
              <a:t>الزاما ناشتا</a:t>
            </a:r>
            <a:br>
              <a:rPr lang="fa-IR" b="1">
                <a:solidFill>
                  <a:srgbClr val="EEECE1"/>
                </a:solidFill>
              </a:rPr>
            </a:br>
            <a:r>
              <a:rPr lang="fa-IR" b="1">
                <a:solidFill>
                  <a:srgbClr val="000000"/>
                </a:solidFill>
              </a:rPr>
              <a:t>الزاما ناشتا</a:t>
            </a:r>
            <a:br>
              <a:rPr lang="fa-IR" b="1">
                <a:solidFill>
                  <a:srgbClr val="000000"/>
                </a:solidFill>
              </a:rPr>
            </a:br>
            <a:endParaRPr lang="fa-IR"/>
          </a:p>
        </p:txBody>
      </p:sp>
      <p:sp>
        <p:nvSpPr>
          <p:cNvPr id="3" name="Content Placeholder 2"/>
          <p:cNvSpPr txBox="1">
            <a:spLocks noGrp="1"/>
          </p:cNvSpPr>
          <p:nvPr>
            <p:ph idx="1"/>
          </p:nvPr>
        </p:nvSpPr>
        <p:spPr/>
        <p:txBody>
          <a:bodyPr/>
          <a:lstStyle/>
          <a:p>
            <a:pPr algn="l" rtl="0"/>
            <a:endParaRPr lang="fa-IR"/>
          </a:p>
        </p:txBody>
      </p:sp>
      <p:pic>
        <p:nvPicPr>
          <p:cNvPr id="4" name="Picture 4"/>
          <p:cNvPicPr>
            <a:picLocks noChangeAspect="1"/>
          </p:cNvPicPr>
          <p:nvPr/>
        </p:nvPicPr>
        <p:blipFill>
          <a:blip r:embed="rId2" cstate="print"/>
          <a:stretch>
            <a:fillRect/>
          </a:stretch>
        </p:blipFill>
        <p:spPr>
          <a:xfrm>
            <a:off x="-73152" y="1286259"/>
            <a:ext cx="9290304" cy="5705856"/>
          </a:xfrm>
          <a:prstGeom prst="rect">
            <a:avLst/>
          </a:prstGeom>
          <a:noFill/>
          <a:ln>
            <a:noFill/>
          </a:ln>
        </p:spPr>
      </p:pic>
    </p:spTree>
    <p:extLst>
      <p:ext uri="{BB962C8B-B14F-4D97-AF65-F5344CB8AC3E}">
        <p14:creationId xmlns:p14="http://schemas.microsoft.com/office/powerpoint/2010/main" val="163463393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1"/>
          <a:lstStyle/>
          <a:p>
            <a:pPr lvl="0" algn="ctr"/>
            <a:r>
              <a:rPr lang="fa-IR" sz="4800" dirty="0">
                <a:solidFill>
                  <a:srgbClr val="FF0000"/>
                </a:solidFill>
              </a:rPr>
              <a:t>ترجیحا ناشتا</a:t>
            </a:r>
          </a:p>
        </p:txBody>
      </p:sp>
      <p:pic>
        <p:nvPicPr>
          <p:cNvPr id="3" name="Picture 4"/>
          <p:cNvPicPr>
            <a:picLocks noChangeAspect="1"/>
          </p:cNvPicPr>
          <p:nvPr/>
        </p:nvPicPr>
        <p:blipFill>
          <a:blip r:embed="rId2" cstate="print"/>
          <a:stretch>
            <a:fillRect/>
          </a:stretch>
        </p:blipFill>
        <p:spPr>
          <a:xfrm>
            <a:off x="381000" y="1706883"/>
            <a:ext cx="8378952" cy="2950467"/>
          </a:xfrm>
          <a:prstGeom prst="rect">
            <a:avLst/>
          </a:prstGeom>
          <a:noFill/>
          <a:ln>
            <a:noFill/>
          </a:ln>
        </p:spPr>
      </p:pic>
      <p:pic>
        <p:nvPicPr>
          <p:cNvPr id="4" name="Picture 3" descr="POINSET2"/>
          <p:cNvPicPr>
            <a:picLocks noChangeAspect="1"/>
          </p:cNvPicPr>
          <p:nvPr/>
        </p:nvPicPr>
        <p:blipFill>
          <a:blip r:embed="rId3" cstate="print"/>
          <a:srcRect/>
          <a:stretch>
            <a:fillRect/>
          </a:stretch>
        </p:blipFill>
        <p:spPr>
          <a:xfrm rot="10799991">
            <a:off x="6300628" y="5030791"/>
            <a:ext cx="2843207" cy="1827208"/>
          </a:xfrm>
          <a:prstGeom prst="rect">
            <a:avLst/>
          </a:prstGeom>
          <a:noFill/>
          <a:ln>
            <a:noFill/>
          </a:ln>
        </p:spPr>
      </p:pic>
    </p:spTree>
    <p:extLst>
      <p:ext uri="{BB962C8B-B14F-4D97-AF65-F5344CB8AC3E}">
        <p14:creationId xmlns:p14="http://schemas.microsoft.com/office/powerpoint/2010/main" val="226893554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algn="r" rtl="0"/>
            <a:endParaRPr lang="fa-IR"/>
          </a:p>
        </p:txBody>
      </p:sp>
      <p:pic>
        <p:nvPicPr>
          <p:cNvPr id="3" name="Picture 2" descr="20130211_152550.jpg"/>
          <p:cNvPicPr>
            <a:picLocks noChangeAspect="1"/>
          </p:cNvPicPr>
          <p:nvPr/>
        </p:nvPicPr>
        <p:blipFill>
          <a:blip r:embed="rId2" cstate="print"/>
          <a:stretch>
            <a:fillRect/>
          </a:stretch>
        </p:blipFill>
        <p:spPr>
          <a:xfrm>
            <a:off x="0" y="0"/>
            <a:ext cx="9144000" cy="6858000"/>
          </a:xfrm>
          <a:prstGeom prst="rect">
            <a:avLst/>
          </a:prstGeom>
          <a:noFill/>
          <a:ln>
            <a:noFill/>
          </a:ln>
        </p:spPr>
      </p:pic>
      <p:pic>
        <p:nvPicPr>
          <p:cNvPr id="4" name="Picture 3" descr="POINSET2"/>
          <p:cNvPicPr>
            <a:picLocks noChangeAspect="1"/>
          </p:cNvPicPr>
          <p:nvPr/>
        </p:nvPicPr>
        <p:blipFill>
          <a:blip r:embed="rId3" cstate="print"/>
          <a:srcRect/>
          <a:stretch>
            <a:fillRect/>
          </a:stretch>
        </p:blipFill>
        <p:spPr>
          <a:xfrm rot="10799991">
            <a:off x="6300628" y="5030791"/>
            <a:ext cx="2843207" cy="1827208"/>
          </a:xfrm>
          <a:prstGeom prst="rect">
            <a:avLst/>
          </a:prstGeom>
          <a:noFill/>
          <a:ln>
            <a:noFill/>
          </a:ln>
        </p:spPr>
      </p:pic>
    </p:spTree>
    <p:extLst>
      <p:ext uri="{BB962C8B-B14F-4D97-AF65-F5344CB8AC3E}">
        <p14:creationId xmlns:p14="http://schemas.microsoft.com/office/powerpoint/2010/main" val="287762598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42910" y="642918"/>
            <a:ext cx="7772400" cy="914400"/>
          </a:xfrm>
        </p:spPr>
        <p:txBody>
          <a:bodyPr anchorCtr="1">
            <a:normAutofit fontScale="90000"/>
          </a:bodyPr>
          <a:lstStyle/>
          <a:p>
            <a:pPr lvl="0" algn="ctr"/>
            <a:r>
              <a:rPr lang="ar-SA" b="1" dirty="0"/>
              <a:t>فهرست مواد ضد انعقادی رایج در آزمایشگاههای تشخیص پزشکی</a:t>
            </a:r>
            <a:r>
              <a:rPr lang="en-US" dirty="0"/>
              <a:t/>
            </a:r>
            <a:br>
              <a:rPr lang="en-US" dirty="0"/>
            </a:br>
            <a:endParaRPr lang="fa-IR" dirty="0"/>
          </a:p>
        </p:txBody>
      </p:sp>
      <p:pic>
        <p:nvPicPr>
          <p:cNvPr id="3" name="Picture 4"/>
          <p:cNvPicPr>
            <a:picLocks noChangeAspect="1"/>
          </p:cNvPicPr>
          <p:nvPr/>
        </p:nvPicPr>
        <p:blipFill>
          <a:blip r:embed="rId2" cstate="print"/>
          <a:stretch>
            <a:fillRect/>
          </a:stretch>
        </p:blipFill>
        <p:spPr>
          <a:xfrm>
            <a:off x="463299" y="1377699"/>
            <a:ext cx="8753852" cy="4876796"/>
          </a:xfrm>
          <a:prstGeom prst="rect">
            <a:avLst/>
          </a:prstGeom>
          <a:noFill/>
          <a:ln>
            <a:noFill/>
          </a:ln>
        </p:spPr>
      </p:pic>
    </p:spTree>
    <p:extLst>
      <p:ext uri="{BB962C8B-B14F-4D97-AF65-F5344CB8AC3E}">
        <p14:creationId xmlns:p14="http://schemas.microsoft.com/office/powerpoint/2010/main" val="130703294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38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02" y="1226694"/>
            <a:ext cx="8386997" cy="471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908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609600"/>
            <a:ext cx="8923337"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91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49" y="2286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610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198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059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fa-IR" dirty="0" smtClean="0"/>
              <a:t>نتايج آزمايشات تحت تاثير متغيرهای گوناگونی است که شناسايی آنها و بدنبال آن استاندارد نمودن روشهای آزمايشگاهی جهت تفسير و استفاده بهينه از داده های آزمايشگاهی ضروری است. </a:t>
            </a:r>
          </a:p>
          <a:p>
            <a:r>
              <a:rPr lang="fa-IR" dirty="0" smtClean="0"/>
              <a:t> اين متغيرها شامل مراحل قبل از آزمايش، حين انجام آزمايش  و پس از آزمايش میباشند.</a:t>
            </a:r>
          </a:p>
          <a:p>
            <a:r>
              <a:rPr lang="fa-IR" dirty="0" smtClean="0"/>
              <a:t>براساس آمارهاي موجود بيش از %90 خطاهاي آزمايشگاهي در مرحله پيش از انجام آزمايش(</a:t>
            </a:r>
            <a:r>
              <a:rPr lang="en-US" dirty="0" smtClean="0"/>
              <a:t>(Pre Analytical Phase</a:t>
            </a:r>
            <a:r>
              <a:rPr lang="fa-IR" dirty="0" smtClean="0"/>
              <a:t> و پس از انجام آزمايش(</a:t>
            </a:r>
            <a:r>
              <a:rPr lang="en-US" dirty="0" smtClean="0"/>
              <a:t>(Post Analytical Test</a:t>
            </a:r>
            <a:r>
              <a:rPr lang="fa-IR" dirty="0" smtClean="0"/>
              <a:t> روي مي دهند.</a:t>
            </a:r>
            <a:endParaRPr lang="fa-IR" dirty="0"/>
          </a:p>
        </p:txBody>
      </p:sp>
    </p:spTree>
    <p:extLst>
      <p:ext uri="{BB962C8B-B14F-4D97-AF65-F5344CB8AC3E}">
        <p14:creationId xmlns:p14="http://schemas.microsoft.com/office/powerpoint/2010/main" val="348258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38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534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437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59810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08" y="1219200"/>
            <a:ext cx="861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6685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3626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19187"/>
            <a:ext cx="792480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
            <a:ext cx="762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6941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2" descr="E:\academic\lecture\3010552312_34580fae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1000125"/>
            <a:ext cx="6643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7162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8"/>
            <a:endParaRPr lang="fa-IR" sz="5300" dirty="0">
              <a:solidFill>
                <a:srgbClr val="FF0000"/>
              </a:solidFill>
            </a:endParaRPr>
          </a:p>
        </p:txBody>
      </p:sp>
      <p:sp>
        <p:nvSpPr>
          <p:cNvPr id="3" name="Title 2"/>
          <p:cNvSpPr>
            <a:spLocks noGrp="1"/>
          </p:cNvSpPr>
          <p:nvPr>
            <p:ph type="title"/>
          </p:nvPr>
        </p:nvSpPr>
        <p:spPr>
          <a:xfrm flipV="1">
            <a:off x="457200" y="83127"/>
            <a:ext cx="8229600" cy="191511"/>
          </a:xfrm>
        </p:spPr>
        <p:txBody>
          <a:bodyPr>
            <a:normAutofit fontScale="90000"/>
          </a:bodyPr>
          <a:lstStyle/>
          <a:p>
            <a:r>
              <a:rPr lang="en-US" dirty="0" smtClean="0"/>
              <a:t>.</a:t>
            </a:r>
            <a:br>
              <a:rPr lang="en-US" dirty="0" smtClean="0"/>
            </a:br>
            <a:endParaRPr lang="fa-IR" dirty="0"/>
          </a:p>
        </p:txBody>
      </p:sp>
      <p:pic>
        <p:nvPicPr>
          <p:cNvPr id="1026" name="Picture 2" descr="F:\for friend\گل من\1 (59).jpg"/>
          <p:cNvPicPr>
            <a:picLocks noChangeAspect="1" noChangeArrowheads="1"/>
          </p:cNvPicPr>
          <p:nvPr/>
        </p:nvPicPr>
        <p:blipFill>
          <a:blip r:embed="rId2" cstate="print"/>
          <a:srcRect/>
          <a:stretch>
            <a:fillRect/>
          </a:stretch>
        </p:blipFill>
        <p:spPr bwMode="auto">
          <a:xfrm>
            <a:off x="254000" y="188640"/>
            <a:ext cx="8636000" cy="6552728"/>
          </a:xfrm>
          <a:prstGeom prst="rect">
            <a:avLst/>
          </a:prstGeom>
          <a:noFill/>
        </p:spPr>
      </p:pic>
    </p:spTree>
    <p:extLst>
      <p:ext uri="{BB962C8B-B14F-4D97-AF65-F5344CB8AC3E}">
        <p14:creationId xmlns:p14="http://schemas.microsoft.com/office/powerpoint/2010/main" val="945277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عوامل یا متغیر های قبل از آزمایش</a:t>
            </a:r>
            <a:br>
              <a:rPr lang="fa-IR" dirty="0" smtClean="0"/>
            </a:br>
            <a:r>
              <a:rPr lang="en-US" b="1" dirty="0" err="1" smtClean="0">
                <a:solidFill>
                  <a:srgbClr val="C00000"/>
                </a:solidFill>
              </a:rPr>
              <a:t>Preanalytical</a:t>
            </a:r>
            <a:r>
              <a:rPr lang="en-US" b="1" dirty="0" smtClean="0">
                <a:solidFill>
                  <a:srgbClr val="C00000"/>
                </a:solidFill>
              </a:rPr>
              <a:t> Variables</a:t>
            </a:r>
            <a:endParaRPr lang="en-US" b="1" dirty="0">
              <a:solidFill>
                <a:srgbClr val="C00000"/>
              </a:solidFill>
            </a:endParaRPr>
          </a:p>
        </p:txBody>
      </p:sp>
      <p:sp>
        <p:nvSpPr>
          <p:cNvPr id="3" name="Content Placeholder 2"/>
          <p:cNvSpPr>
            <a:spLocks noGrp="1"/>
          </p:cNvSpPr>
          <p:nvPr>
            <p:ph idx="1"/>
          </p:nvPr>
        </p:nvSpPr>
        <p:spPr>
          <a:solidFill>
            <a:schemeClr val="accent1">
              <a:lumMod val="20000"/>
              <a:lumOff val="80000"/>
            </a:schemeClr>
          </a:solidFill>
        </p:spPr>
        <p:txBody>
          <a:bodyPr/>
          <a:lstStyle/>
          <a:p>
            <a:pPr>
              <a:buFont typeface="Wingdings" pitchFamily="2" charset="2"/>
              <a:buChar char="v"/>
            </a:pPr>
            <a:r>
              <a:rPr lang="fa-IR" b="1" dirty="0" smtClean="0"/>
              <a:t>تغییرات بیولوژیک  وفیزیولوژیک در بدن</a:t>
            </a:r>
          </a:p>
          <a:p>
            <a:pPr>
              <a:buFont typeface="Wingdings" pitchFamily="2" charset="2"/>
              <a:buChar char="v"/>
            </a:pPr>
            <a:r>
              <a:rPr lang="fa-IR" b="1" dirty="0" smtClean="0"/>
              <a:t>تغییرات وابسته به تغذیه فرد</a:t>
            </a:r>
          </a:p>
          <a:p>
            <a:pPr>
              <a:buFont typeface="Wingdings" pitchFamily="2" charset="2"/>
              <a:buChar char="v"/>
            </a:pPr>
            <a:r>
              <a:rPr lang="fa-IR" b="1" dirty="0" smtClean="0"/>
              <a:t> تغییرات وابسته به وضعیت و حالت بیماردر زمان نمونه گیری</a:t>
            </a:r>
          </a:p>
          <a:p>
            <a:pPr>
              <a:buFont typeface="Wingdings" pitchFamily="2" charset="2"/>
              <a:buChar char="v"/>
            </a:pPr>
            <a:r>
              <a:rPr lang="fa-IR" b="1" dirty="0" smtClean="0"/>
              <a:t>تغییرات وابسته به داروها </a:t>
            </a:r>
          </a:p>
          <a:p>
            <a:pPr>
              <a:buFont typeface="Wingdings" pitchFamily="2" charset="2"/>
              <a:buChar char="v"/>
            </a:pPr>
            <a:r>
              <a:rPr lang="fa-IR" b="1" dirty="0" smtClean="0"/>
              <a:t> تغییرات وابسته به فعالیت فیزیکی </a:t>
            </a:r>
          </a:p>
          <a:p>
            <a:pPr>
              <a:buFont typeface="Wingdings" pitchFamily="2" charset="2"/>
              <a:buChar char="v"/>
            </a:pPr>
            <a:r>
              <a:rPr lang="fa-IR" b="1" dirty="0" smtClean="0"/>
              <a:t>جمع آوری –انتقال آماده سازی-نگهداری نمون</a:t>
            </a:r>
            <a:r>
              <a:rPr lang="fa-IR" dirty="0" smtClean="0"/>
              <a:t>ه</a:t>
            </a:r>
            <a:endParaRPr lang="en-US" dirty="0"/>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92D050"/>
          </a:solidFill>
        </p:spPr>
        <p:txBody>
          <a:bodyPr/>
          <a:lstStyle/>
          <a:p>
            <a:r>
              <a:rPr lang="fa-IR" dirty="0" smtClean="0">
                <a:solidFill>
                  <a:srgbClr val="C00000"/>
                </a:solidFill>
              </a:rPr>
              <a:t>مشکلات مهم آزمایشگاه پیش از آزمایش</a:t>
            </a:r>
            <a:endParaRPr lang="en-US" dirty="0">
              <a:solidFill>
                <a:srgbClr val="C00000"/>
              </a:solidFill>
            </a:endParaRPr>
          </a:p>
        </p:txBody>
      </p:sp>
      <p:sp>
        <p:nvSpPr>
          <p:cNvPr id="3" name="Content Placeholder 2"/>
          <p:cNvSpPr>
            <a:spLocks noGrp="1"/>
          </p:cNvSpPr>
          <p:nvPr>
            <p:ph idx="1"/>
          </p:nvPr>
        </p:nvSpPr>
        <p:spPr>
          <a:xfrm>
            <a:off x="0" y="1295400"/>
            <a:ext cx="9144000" cy="5562600"/>
          </a:xfrm>
          <a:solidFill>
            <a:srgbClr val="FFFF00"/>
          </a:solidFill>
        </p:spPr>
        <p:txBody>
          <a:bodyPr>
            <a:noAutofit/>
          </a:bodyPr>
          <a:lstStyle/>
          <a:p>
            <a:r>
              <a:rPr lang="fa-IR" b="1" dirty="0" smtClean="0"/>
              <a:t>درخواست آزمایش نا مناسب</a:t>
            </a:r>
          </a:p>
          <a:p>
            <a:r>
              <a:rPr lang="fa-IR" b="1" dirty="0" smtClean="0"/>
              <a:t>آماده نبودن بیمار</a:t>
            </a:r>
          </a:p>
          <a:p>
            <a:r>
              <a:rPr lang="fa-IR" b="1" dirty="0" smtClean="0"/>
              <a:t>رعایت نکردن دستورالعمل لازم برای انجام آزمایش</a:t>
            </a:r>
          </a:p>
          <a:p>
            <a:r>
              <a:rPr lang="fa-IR" b="1" dirty="0" smtClean="0"/>
              <a:t>ظرف یا نگهدارنده نامناسب</a:t>
            </a:r>
          </a:p>
          <a:p>
            <a:r>
              <a:rPr lang="fa-IR" b="1" dirty="0" smtClean="0"/>
              <a:t>بستن تورنیکت به مدت طولانی </a:t>
            </a:r>
          </a:p>
          <a:p>
            <a:r>
              <a:rPr lang="fa-IR" b="1" dirty="0" smtClean="0"/>
              <a:t>اندازه سرسوزن </a:t>
            </a:r>
          </a:p>
          <a:p>
            <a:r>
              <a:rPr lang="fa-IR" b="1" dirty="0" smtClean="0"/>
              <a:t>شرائط خوابیده یا ایستاده</a:t>
            </a:r>
          </a:p>
          <a:p>
            <a:r>
              <a:rPr lang="fa-IR" b="1" dirty="0" smtClean="0"/>
              <a:t>بر چسب گذاری غلط</a:t>
            </a:r>
          </a:p>
          <a:p>
            <a:r>
              <a:rPr lang="fa-IR" b="1" dirty="0" smtClean="0"/>
              <a:t>آماده سازی ونگهداری نامناسب</a:t>
            </a:r>
            <a:endParaRPr lang="en-US" b="1" dirty="0"/>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p:spPr>
        <p:txBody>
          <a:bodyPr/>
          <a:lstStyle/>
          <a:p>
            <a:r>
              <a:rPr lang="fa-IR" dirty="0" smtClean="0"/>
              <a:t>تغییرات بیولوژیک</a:t>
            </a:r>
            <a:endParaRPr lang="en-US" dirty="0"/>
          </a:p>
        </p:txBody>
      </p:sp>
      <p:sp>
        <p:nvSpPr>
          <p:cNvPr id="3" name="Content Placeholder 2"/>
          <p:cNvSpPr>
            <a:spLocks noGrp="1"/>
          </p:cNvSpPr>
          <p:nvPr>
            <p:ph sz="half" idx="1"/>
          </p:nvPr>
        </p:nvSpPr>
        <p:spPr>
          <a:xfrm>
            <a:off x="0" y="1371600"/>
            <a:ext cx="9144000" cy="1981200"/>
          </a:xfrm>
          <a:solidFill>
            <a:srgbClr val="92D050"/>
          </a:solidFill>
        </p:spPr>
        <p:txBody>
          <a:bodyPr/>
          <a:lstStyle/>
          <a:p>
            <a:r>
              <a:rPr lang="fa-IR" sz="3600" dirty="0" smtClean="0">
                <a:solidFill>
                  <a:srgbClr val="002060"/>
                </a:solidFill>
              </a:rPr>
              <a:t>تغییرات ژنتیکی</a:t>
            </a:r>
          </a:p>
          <a:p>
            <a:r>
              <a:rPr lang="fa-IR" sz="3600" dirty="0" smtClean="0">
                <a:solidFill>
                  <a:srgbClr val="002060"/>
                </a:solidFill>
              </a:rPr>
              <a:t>تغییرات وابسته به سن</a:t>
            </a:r>
          </a:p>
          <a:p>
            <a:r>
              <a:rPr lang="fa-IR" sz="3600" dirty="0" smtClean="0">
                <a:solidFill>
                  <a:srgbClr val="002060"/>
                </a:solidFill>
              </a:rPr>
              <a:t>ای</a:t>
            </a:r>
            <a:r>
              <a:rPr lang="en-US" sz="3600" dirty="0" smtClean="0">
                <a:solidFill>
                  <a:srgbClr val="002060"/>
                </a:solidFill>
              </a:rPr>
              <a:t> </a:t>
            </a:r>
            <a:r>
              <a:rPr lang="fa-IR" sz="3600" dirty="0" smtClean="0">
                <a:solidFill>
                  <a:srgbClr val="002060"/>
                </a:solidFill>
              </a:rPr>
              <a:t> تغییرات دوره ای وغیردوره</a:t>
            </a:r>
            <a:endParaRPr lang="en-US" sz="3600" dirty="0" smtClean="0">
              <a:solidFill>
                <a:srgbClr val="002060"/>
              </a:solidFill>
            </a:endParaRPr>
          </a:p>
          <a:p>
            <a:endParaRPr lang="en-US" dirty="0"/>
          </a:p>
        </p:txBody>
      </p:sp>
      <p:sp>
        <p:nvSpPr>
          <p:cNvPr id="4" name="Content Placeholder 3"/>
          <p:cNvSpPr>
            <a:spLocks noGrp="1"/>
          </p:cNvSpPr>
          <p:nvPr>
            <p:ph sz="half" idx="2"/>
          </p:nvPr>
        </p:nvSpPr>
        <p:spPr>
          <a:xfrm>
            <a:off x="0" y="3429000"/>
            <a:ext cx="9144000" cy="3429000"/>
          </a:xfrm>
          <a:blipFill>
            <a:blip r:embed="rId2"/>
            <a:tile tx="0" ty="0" sx="100000" sy="100000" flip="none" algn="tl"/>
          </a:blipFill>
        </p:spPr>
        <p:txBody>
          <a:bodyPr>
            <a:noAutofit/>
          </a:bodyPr>
          <a:lstStyle/>
          <a:p>
            <a:r>
              <a:rPr lang="fa-IR" sz="4400" dirty="0" smtClean="0">
                <a:solidFill>
                  <a:srgbClr val="7030A0"/>
                </a:solidFill>
              </a:rPr>
              <a:t>نوزادن</a:t>
            </a:r>
          </a:p>
          <a:p>
            <a:r>
              <a:rPr lang="fa-IR" sz="4400" dirty="0" smtClean="0">
                <a:solidFill>
                  <a:srgbClr val="7030A0"/>
                </a:solidFill>
              </a:rPr>
              <a:t>کودکی</a:t>
            </a:r>
          </a:p>
          <a:p>
            <a:r>
              <a:rPr lang="fa-IR" sz="4400" dirty="0" smtClean="0">
                <a:solidFill>
                  <a:srgbClr val="7030A0"/>
                </a:solidFill>
              </a:rPr>
              <a:t>بالغین</a:t>
            </a:r>
          </a:p>
          <a:p>
            <a:r>
              <a:rPr lang="fa-IR" sz="4400" dirty="0" smtClean="0">
                <a:solidFill>
                  <a:srgbClr val="7030A0"/>
                </a:solidFill>
              </a:rPr>
              <a:t>افراد مسن</a:t>
            </a:r>
            <a:endParaRPr lang="en-US" sz="4400" dirty="0">
              <a:solidFill>
                <a:srgbClr val="7030A0"/>
              </a:solidFill>
            </a:endParaRPr>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rgbClr val="92D050"/>
          </a:solidFill>
        </p:spPr>
        <p:txBody>
          <a:bodyPr/>
          <a:lstStyle/>
          <a:p>
            <a:r>
              <a:rPr lang="fa-IR" sz="5400" dirty="0" smtClean="0"/>
              <a:t>تغذیه و اثرات آن بر آزمایشات</a:t>
            </a:r>
            <a:endParaRPr lang="en-US" sz="5400"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p:spPr>
        <p:txBody>
          <a:bodyPr>
            <a:normAutofit/>
          </a:bodyPr>
          <a:lstStyle/>
          <a:p>
            <a:r>
              <a:rPr lang="fa-IR" sz="4000" b="1" dirty="0" smtClean="0">
                <a:solidFill>
                  <a:schemeClr val="accent2"/>
                </a:solidFill>
              </a:rPr>
              <a:t>ناشتا بودن 10-12 ساعت</a:t>
            </a:r>
          </a:p>
          <a:p>
            <a:r>
              <a:rPr lang="fa-IR" sz="4000" b="1" dirty="0" smtClean="0">
                <a:solidFill>
                  <a:schemeClr val="accent2"/>
                </a:solidFill>
              </a:rPr>
              <a:t>افزایش قابل توجه بسیاری از پارامتر ها</a:t>
            </a:r>
          </a:p>
          <a:p>
            <a:r>
              <a:rPr lang="fa-IR" sz="4000" b="1" dirty="0" smtClean="0">
                <a:solidFill>
                  <a:schemeClr val="accent2"/>
                </a:solidFill>
              </a:rPr>
              <a:t>   لیپمیک شدن سرم </a:t>
            </a:r>
          </a:p>
          <a:p>
            <a:r>
              <a:rPr lang="fa-IR" sz="4000" b="1" dirty="0" smtClean="0">
                <a:solidFill>
                  <a:schemeClr val="accent2"/>
                </a:solidFill>
              </a:rPr>
              <a:t>اثرقهوه وچای بر بعضی آزمایشات </a:t>
            </a:r>
          </a:p>
          <a:p>
            <a:r>
              <a:rPr lang="fa-IR" sz="4000" b="1" dirty="0" smtClean="0">
                <a:solidFill>
                  <a:schemeClr val="accent2"/>
                </a:solidFill>
              </a:rPr>
              <a:t>سیگار-تغییر 10تا20 درصدی در بعضی ترکیبات</a:t>
            </a:r>
          </a:p>
        </p:txBody>
      </p:sp>
    </p:spTree>
  </p:cSld>
  <p:clrMapOvr>
    <a:masterClrMapping/>
  </p:clrMapOvr>
  <p:transition>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5">
              <a:lumMod val="75000"/>
            </a:schemeClr>
          </a:solidFill>
        </p:spPr>
        <p:txBody>
          <a:bodyPr>
            <a:normAutofit/>
          </a:bodyPr>
          <a:lstStyle/>
          <a:p>
            <a:r>
              <a:rPr lang="fa-IR" sz="6600" dirty="0" smtClean="0"/>
              <a:t>اثرات داروها</a:t>
            </a:r>
            <a:endParaRPr lang="en-US" sz="6600" dirty="0"/>
          </a:p>
        </p:txBody>
      </p:sp>
      <p:sp>
        <p:nvSpPr>
          <p:cNvPr id="3" name="Content Placeholder 2"/>
          <p:cNvSpPr>
            <a:spLocks noGrp="1"/>
          </p:cNvSpPr>
          <p:nvPr>
            <p:ph idx="1"/>
          </p:nvPr>
        </p:nvSpPr>
        <p:spPr>
          <a:xfrm>
            <a:off x="0" y="1219200"/>
            <a:ext cx="9144000" cy="5638800"/>
          </a:xfrm>
          <a:solidFill>
            <a:schemeClr val="tx2">
              <a:lumMod val="20000"/>
              <a:lumOff val="80000"/>
            </a:schemeClr>
          </a:solidFill>
        </p:spPr>
        <p:txBody>
          <a:bodyPr/>
          <a:lstStyle/>
          <a:p>
            <a:r>
              <a:rPr lang="en-US" sz="4800" dirty="0" err="1" smtClean="0">
                <a:solidFill>
                  <a:srgbClr val="002060"/>
                </a:solidFill>
              </a:rPr>
              <a:t>Invivo</a:t>
            </a:r>
            <a:r>
              <a:rPr lang="en-US" sz="4800" dirty="0" smtClean="0">
                <a:solidFill>
                  <a:srgbClr val="002060"/>
                </a:solidFill>
              </a:rPr>
              <a:t> </a:t>
            </a:r>
            <a:r>
              <a:rPr lang="fa-IR" sz="4800" dirty="0" smtClean="0">
                <a:solidFill>
                  <a:srgbClr val="002060"/>
                </a:solidFill>
              </a:rPr>
              <a:t>در داخل بدن</a:t>
            </a:r>
            <a:r>
              <a:rPr lang="en-US" sz="4800" dirty="0" smtClean="0">
                <a:solidFill>
                  <a:srgbClr val="002060"/>
                </a:solidFill>
              </a:rPr>
              <a:t> </a:t>
            </a:r>
            <a:r>
              <a:rPr lang="fa-IR" sz="4800" dirty="0" smtClean="0">
                <a:solidFill>
                  <a:srgbClr val="002060"/>
                </a:solidFill>
              </a:rPr>
              <a:t> تغییرات</a:t>
            </a:r>
            <a:endParaRPr lang="en-US" sz="4800" dirty="0" smtClean="0">
              <a:solidFill>
                <a:srgbClr val="002060"/>
              </a:solidFill>
            </a:endParaRPr>
          </a:p>
          <a:p>
            <a:r>
              <a:rPr lang="en-US" sz="4800" dirty="0" err="1" smtClean="0">
                <a:solidFill>
                  <a:srgbClr val="002060"/>
                </a:solidFill>
              </a:rPr>
              <a:t>Invitro</a:t>
            </a:r>
            <a:r>
              <a:rPr lang="en-US" sz="4800" dirty="0" smtClean="0">
                <a:solidFill>
                  <a:srgbClr val="002060"/>
                </a:solidFill>
              </a:rPr>
              <a:t> </a:t>
            </a:r>
            <a:r>
              <a:rPr lang="fa-IR" sz="4800" dirty="0" smtClean="0">
                <a:solidFill>
                  <a:srgbClr val="002060"/>
                </a:solidFill>
              </a:rPr>
              <a:t>در بیرون از بدن</a:t>
            </a:r>
            <a:r>
              <a:rPr lang="en-US" sz="4800" dirty="0" smtClean="0">
                <a:solidFill>
                  <a:srgbClr val="002060"/>
                </a:solidFill>
              </a:rPr>
              <a:t> </a:t>
            </a:r>
            <a:r>
              <a:rPr lang="fa-IR" sz="4800" dirty="0" smtClean="0">
                <a:solidFill>
                  <a:srgbClr val="002060"/>
                </a:solidFill>
              </a:rPr>
              <a:t>تغییرات</a:t>
            </a:r>
            <a:endParaRPr lang="en-US" sz="4800" dirty="0" smtClean="0">
              <a:solidFill>
                <a:srgbClr val="002060"/>
              </a:solidFill>
            </a:endParaRPr>
          </a:p>
          <a:p>
            <a:r>
              <a:rPr lang="fa-IR" sz="4800" dirty="0" smtClean="0">
                <a:solidFill>
                  <a:srgbClr val="002060"/>
                </a:solidFill>
              </a:rPr>
              <a:t>تزریقات</a:t>
            </a:r>
          </a:p>
          <a:p>
            <a:r>
              <a:rPr lang="fa-IR" sz="4800" dirty="0" smtClean="0">
                <a:solidFill>
                  <a:srgbClr val="002060"/>
                </a:solidFill>
              </a:rPr>
              <a:t>قرص ضد بارداری</a:t>
            </a:r>
          </a:p>
          <a:p>
            <a:r>
              <a:rPr lang="fa-IR" sz="4800" dirty="0" smtClean="0">
                <a:solidFill>
                  <a:srgbClr val="002060"/>
                </a:solidFill>
              </a:rPr>
              <a:t>دیورتیک ها(ادرارآورها)</a:t>
            </a:r>
            <a:endParaRPr lang="en-US" sz="4800" dirty="0" smtClean="0">
              <a:solidFill>
                <a:srgbClr val="002060"/>
              </a:solidFill>
            </a:endParaRPr>
          </a:p>
        </p:txBody>
      </p:sp>
    </p:spTree>
  </p:cSld>
  <p:clrMapOvr>
    <a:masterClrMapping/>
  </p:clrMapOvr>
  <p:transition>
    <p:wheel spokes="1"/>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main 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2303</Words>
  <Application>Microsoft Office PowerPoint</Application>
  <PresentationFormat>On-screen Show (4:3)</PresentationFormat>
  <Paragraphs>247</Paragraphs>
  <Slides>45</Slides>
  <Notes>1</Notes>
  <HiddenSlides>0</HiddenSlides>
  <MMClips>0</MMClips>
  <ScaleCrop>false</ScaleCrop>
  <HeadingPairs>
    <vt:vector size="4" baseType="variant">
      <vt:variant>
        <vt:lpstr>Theme</vt:lpstr>
      </vt:variant>
      <vt:variant>
        <vt:i4>8</vt:i4>
      </vt:variant>
      <vt:variant>
        <vt:lpstr>Slide Titles</vt:lpstr>
      </vt:variant>
      <vt:variant>
        <vt:i4>45</vt:i4>
      </vt:variant>
    </vt:vector>
  </HeadingPairs>
  <TitlesOfParts>
    <vt:vector size="53" baseType="lpstr">
      <vt:lpstr>Office Theme</vt:lpstr>
      <vt:lpstr>Flow</vt:lpstr>
      <vt:lpstr>Concourse</vt:lpstr>
      <vt:lpstr>1_main Presentation</vt:lpstr>
      <vt:lpstr>1_Concourse</vt:lpstr>
      <vt:lpstr>2_Concourse</vt:lpstr>
      <vt:lpstr>3_Concourse</vt:lpstr>
      <vt:lpstr>4_Concourse</vt:lpstr>
      <vt:lpstr>عوامل مداخله کنند ه در نتایج آزمایشات  (قبل از آزمایش)</vt:lpstr>
      <vt:lpstr>هدف از انجام آزمایش</vt:lpstr>
      <vt:lpstr>عوامل مداخله کننده در نتایج آزمایشات</vt:lpstr>
      <vt:lpstr>PowerPoint Presentation</vt:lpstr>
      <vt:lpstr>عوامل یا متغیر های قبل از آزمایش Preanalytical Variables</vt:lpstr>
      <vt:lpstr>مشکلات مهم آزمایشگاه پیش از آزمایش</vt:lpstr>
      <vt:lpstr>تغییرات بیولوژیک</vt:lpstr>
      <vt:lpstr>تغذیه و اثرات آن بر آزمایشات</vt:lpstr>
      <vt:lpstr>اثرات داروها</vt:lpstr>
      <vt:lpstr>عوامل ايجاد خطا در مرحله جمع آوري نمونه</vt:lpstr>
      <vt:lpstr>وضعیت بیمار در حین خونگیری</vt:lpstr>
      <vt:lpstr> اثرات بستن گارو</vt:lpstr>
      <vt:lpstr>.</vt:lpstr>
      <vt:lpstr>.</vt:lpstr>
      <vt:lpstr>فعالیت فیزیکی و ورزش</vt:lpstr>
      <vt:lpstr>منابع تغییرات بعد ازجمع آوری خون</vt:lpstr>
      <vt:lpstr>PowerPoint Presentation</vt:lpstr>
      <vt:lpstr>.</vt:lpstr>
      <vt:lpstr>پارامترهايي که کمتر تحت تاثير هموليز قرار گرفته ولی امکان افزايش آن­ها به­دنبال هموليز وجود دارد شامل: فسفر، پروتئين توتال، آلبومين، منيزيم، کلسيم، و اسيد فسفاتاز می­باشند </vt:lpstr>
      <vt:lpstr>.</vt:lpstr>
      <vt:lpstr>عوامل همولیز </vt:lpstr>
      <vt:lpstr>.</vt:lpstr>
      <vt:lpstr>.</vt:lpstr>
      <vt:lpstr>.</vt:lpstr>
      <vt:lpstr>نگه دارنده ها، ضد انعقادها و مواد افزودنی </vt:lpstr>
      <vt:lpstr>.</vt:lpstr>
      <vt:lpstr>.</vt:lpstr>
      <vt:lpstr>PowerPoint Presentation</vt:lpstr>
      <vt:lpstr>PowerPoint Presentation</vt:lpstr>
      <vt:lpstr>PowerPoint Presentation</vt:lpstr>
      <vt:lpstr>PowerPoint Presentation</vt:lpstr>
      <vt:lpstr>الزاما ناشتا الزاما ناشتا </vt:lpstr>
      <vt:lpstr>ترجیحا ناشتا</vt:lpstr>
      <vt:lpstr>PowerPoint Presentation</vt:lpstr>
      <vt:lpstr>فهرست مواد ضد انعقادی رایج در آزمایشگاههای تشخیص پزشکی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dc:creator>
  <cp:lastModifiedBy>Dr.Rezvani</cp:lastModifiedBy>
  <cp:revision>47</cp:revision>
  <dcterms:created xsi:type="dcterms:W3CDTF">2012-02-05T18:44:11Z</dcterms:created>
  <dcterms:modified xsi:type="dcterms:W3CDTF">2017-10-09T20:22:43Z</dcterms:modified>
</cp:coreProperties>
</file>