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7" r:id="rId3"/>
    <p:sldId id="264" r:id="rId4"/>
    <p:sldId id="354" r:id="rId5"/>
    <p:sldId id="265" r:id="rId6"/>
    <p:sldId id="341" r:id="rId7"/>
    <p:sldId id="277" r:id="rId8"/>
    <p:sldId id="278" r:id="rId9"/>
    <p:sldId id="343" r:id="rId10"/>
    <p:sldId id="355" r:id="rId11"/>
    <p:sldId id="356" r:id="rId12"/>
    <p:sldId id="357" r:id="rId13"/>
    <p:sldId id="359" r:id="rId14"/>
    <p:sldId id="342" r:id="rId15"/>
    <p:sldId id="279" r:id="rId16"/>
    <p:sldId id="281" r:id="rId17"/>
    <p:sldId id="282" r:id="rId18"/>
    <p:sldId id="284" r:id="rId19"/>
    <p:sldId id="360" r:id="rId20"/>
    <p:sldId id="353" r:id="rId21"/>
    <p:sldId id="351" r:id="rId22"/>
    <p:sldId id="352" r:id="rId23"/>
    <p:sldId id="289" r:id="rId24"/>
    <p:sldId id="291" r:id="rId25"/>
    <p:sldId id="344" r:id="rId26"/>
    <p:sldId id="345" r:id="rId27"/>
    <p:sldId id="346" r:id="rId28"/>
    <p:sldId id="347" r:id="rId29"/>
    <p:sldId id="361" r:id="rId30"/>
    <p:sldId id="26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11DF-CC0B-47A2-86F2-7B0BDA5884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گروه فیزیک پزشکی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D8747EC-FD34-4A2D-B52B-5266453D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5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736F-849B-4B60-91C4-B52F518B16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گروه فیزیک پزشکی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8747EC-FD34-4A2D-B52B-5266453D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1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FEC4-3969-4343-A4C6-949B26F10F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گروه فیزیک پزشکی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8747EC-FD34-4A2D-B52B-5266453D5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1289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7C7-4021-457A-906E-3461B11E68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گروه فیزیک پزشکی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8747EC-FD34-4A2D-B52B-5266453D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7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2E73-4A0C-4F49-BC01-B1F99CB36A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گروه فیزیک پزشکی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8747EC-FD34-4A2D-B52B-5266453D5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2885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BBE-EB03-4BF5-AFDF-BDC8C707D7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گروه فیزیک پزشکی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8747EC-FD34-4A2D-B52B-5266453D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7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67E-5E5E-4666-BBAA-1E4FDF16B6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گروه فیزیک پزشکی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7EC-FD34-4A2D-B52B-5266453D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68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35E2-85CA-4BC1-96F9-8371D74481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گروه فیزیک پزشکی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7EC-FD34-4A2D-B52B-5266453D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05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475F7-AA36-4311-A992-1AF6DB73D91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918B-1E5F-4AC5-B886-737AB8F9E3B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78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83150-01C0-42B1-BFC5-B2E783CCA7A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6ED5-8030-4125-AD96-D02AC8E5F97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57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A7A5-95A4-4054-A1A9-612F87457D3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2EEE-C92B-46F4-9D34-DF203D4C06A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3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BEC9-CAFE-43BD-9D4E-EAA92394DD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گروه فیزیک پزشکی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7EC-FD34-4A2D-B52B-5266453D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1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00C0B-43B3-4FC9-BF14-9446EDBE4F3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5C0E7-F2A3-487B-B07B-FD51CCA2443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55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9629F-0F2D-4DE0-987D-26EE7821E1F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51AEA-4D7D-43F5-8010-B741FCCA4D8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46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CDA35-8BCD-4194-8D98-0107B8D9CE0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86140-2C25-4475-80B3-0B940F548FB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2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B6C7A-8992-4E95-8C0C-E4AF5FFFAF8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897F-1EF3-4329-B635-612A5F9C4B7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84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414CA-5C9D-4F95-90D0-4D407D57380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1606-FAF6-424A-8C52-7717F2FECD4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01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7DC4-D028-43FB-B393-F52E1D8DB3C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BE770-5719-418B-9C10-0D81001F72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16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6F494-2386-4EC4-BCDF-571A0E68939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2557-955A-4E1D-9239-7E56317C840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11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7BCD4-4B61-4F62-A501-17606CBB9D3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8BA22-16BC-4966-9DF2-6B34AF71ECE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7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9DE6-CF09-4612-BCD6-A8D796C830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گروه فیزیک پزشکی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8747EC-FD34-4A2D-B52B-5266453D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3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98ED-4123-4C3A-8192-18EFD67A13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گروه فیزیک پزشکی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8747EC-FD34-4A2D-B52B-5266453D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1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5560-179D-4DBE-BAB4-29E7E2071E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گروه فیزیک پزشکی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8747EC-FD34-4A2D-B52B-5266453D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4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10AF-D0AC-4215-A9EC-282A248FA3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گروه فیزیک پزشکی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7EC-FD34-4A2D-B52B-5266453D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0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00EA-DDD2-43E3-B9C1-78399C67B5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گروه فیزیک پزشکی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7EC-FD34-4A2D-B52B-5266453D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2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586-D912-4D28-ABCA-99A8A7B121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گروه فیزیک پزشکی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7EC-FD34-4A2D-B52B-5266453D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2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F1A-48EB-4989-9231-EFE8689074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گروه فیزیک پزشکی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8747EC-FD34-4A2D-B52B-5266453D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4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EC00D-2792-4CBB-ACA2-7903234512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گروه فیزیک پزشکی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D8747EC-FD34-4A2D-B52B-5266453D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3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2EC0B7-9184-43CC-A144-52D4CEE367A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FC6C9A-68DB-4D30-8B32-2704EB5E03C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4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153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89213" y="366814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Hematology </a:t>
            </a:r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 acceptability</a:t>
            </a:r>
            <a:endParaRPr lang="en-US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89213" y="3062178"/>
            <a:ext cx="8915399" cy="3062250"/>
          </a:xfrm>
        </p:spPr>
        <p:txBody>
          <a:bodyPr>
            <a:noAutofit/>
          </a:bodyPr>
          <a:lstStyle/>
          <a:p>
            <a:pPr algn="ctr"/>
            <a:r>
              <a:rPr lang="en-US" altLang="fa-IR" sz="2400" dirty="0" err="1">
                <a:solidFill>
                  <a:srgbClr val="0066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Dr</a:t>
            </a:r>
            <a:r>
              <a:rPr lang="en-US" altLang="fa-IR" sz="2400" dirty="0">
                <a:solidFill>
                  <a:srgbClr val="0066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Ali </a:t>
            </a:r>
            <a:r>
              <a:rPr lang="en-US" altLang="fa-IR" sz="2400" dirty="0" err="1">
                <a:solidFill>
                  <a:srgbClr val="0066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Maleki</a:t>
            </a:r>
            <a:r>
              <a:rPr lang="en-US" altLang="fa-IR" sz="2400" dirty="0">
                <a:solidFill>
                  <a:srgbClr val="0066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fa-IR" sz="2000" dirty="0">
                <a:solidFill>
                  <a:srgbClr val="0066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altLang="fa-IR" sz="2000" dirty="0">
                <a:solidFill>
                  <a:srgbClr val="0066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altLang="fa-IR" sz="2000" dirty="0">
                <a:solidFill>
                  <a:srgbClr val="0066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PhD in </a:t>
            </a:r>
            <a:r>
              <a:rPr lang="en-US" altLang="fa-IR" sz="2000" dirty="0" smtClean="0">
                <a:solidFill>
                  <a:srgbClr val="0066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Lab </a:t>
            </a:r>
            <a:r>
              <a:rPr lang="en-US" altLang="fa-IR" sz="2000" dirty="0">
                <a:solidFill>
                  <a:srgbClr val="0066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Hematology &amp; Transfusion Sciences</a:t>
            </a: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Clinical Lab Sciences Department </a:t>
            </a: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School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Paramedical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Sciences </a:t>
            </a: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Kermanshah University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Medical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Sciences</a:t>
            </a:r>
          </a:p>
          <a:p>
            <a:pPr algn="ctr"/>
            <a:r>
              <a:rPr lang="en-US" altLang="fa-IR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Ali.maleki@kums.ac.ir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7EC-FD34-4A2D-B52B-5266453D56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462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03498"/>
            <a:ext cx="10153650" cy="507350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total of 1586 questionnaires were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sent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Symbol"/>
              </a:rPr>
              <a:t>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890 (56%)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questionnaires were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returned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According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exclusion </a:t>
            </a:r>
            <a:r>
              <a:rPr lang="it-IT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criteria </a:t>
            </a:r>
            <a:r>
              <a:rPr lang="it-IT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Symbol"/>
              </a:rPr>
              <a:t></a:t>
            </a:r>
            <a:r>
              <a:rPr lang="it-IT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580 questionnaires were </a:t>
            </a:r>
            <a:r>
              <a:rPr lang="it-IT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considered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valid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included in further analysis.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Most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participants (69%) were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general hospitals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15% were specialized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hospitals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altLang="fa-IR" sz="1800" dirty="0">
              <a:solidFill>
                <a:schemeClr val="tx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3466" y="725603"/>
            <a:ext cx="9583369" cy="5746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Results</a:t>
            </a:r>
            <a:endParaRPr lang="en-US" altLang="fa-IR" sz="3200" kern="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458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1219200" y="1447800"/>
            <a:ext cx="10625470" cy="517628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Nurse managed by nursing department was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most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frequent phlebotomy personnel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inpatient department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(97%) and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emergency department (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72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%)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outpatient department, the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common phlebotomy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personnel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were: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nurse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managed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by nursing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department (39%),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Lab personnel (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34%) and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nurse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managed by clinical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Lab (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26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%)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3F6A57-EA5C-4205-896E-E8E9868CBFED}" type="slidenum">
              <a:rPr lang="en-US" altLang="en-US" sz="1200">
                <a:latin typeface="Verdana" panose="020B0604030504040204" pitchFamily="34" charset="0"/>
              </a:rPr>
              <a:pPr eaLnBrk="1" hangingPunct="1"/>
              <a:t>11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467" y="653388"/>
            <a:ext cx="9732226" cy="5746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Results</a:t>
            </a:r>
            <a:endParaRPr lang="en-US" altLang="fa-IR" sz="3200" kern="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14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1219200" y="1447800"/>
            <a:ext cx="10625470" cy="517628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Common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 transportation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methods were by: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 inpatient department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Symbol"/>
              </a:rPr>
              <a:t>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full-time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transportation worker (67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%) and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nurse (12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%)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 outpatient department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Symbol"/>
              </a:rPr>
              <a:t>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full-time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transportation worker (32%) and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Lab personnel (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44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%)</a:t>
            </a:r>
          </a:p>
          <a:p>
            <a:pPr lvl="1"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 emergency department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Symbol"/>
              </a:rPr>
              <a:t>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full-time transportation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worker (45%) and nurse (22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%)</a:t>
            </a:r>
            <a:endParaRPr lang="en-US" altLang="fa-IR" sz="1800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3F6A57-EA5C-4205-896E-E8E9868CBFED}" type="slidenum">
              <a:rPr lang="en-US" altLang="en-US" sz="1200">
                <a:latin typeface="Verdana" panose="020B0604030504040204" pitchFamily="34" charset="0"/>
              </a:rPr>
              <a:pPr eaLnBrk="1" hangingPunct="1"/>
              <a:t>12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467" y="653388"/>
            <a:ext cx="9732226" cy="5746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Results</a:t>
            </a:r>
            <a:endParaRPr lang="en-US" altLang="fa-IR" sz="3200" kern="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209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7EC-FD34-4A2D-B52B-5266453D567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41" y="1143000"/>
            <a:ext cx="10380529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06150" y="175260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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25200" y="238125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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63300" y="302895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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82350" y="335280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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82350" y="560070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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01400" y="529590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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9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DCCA64-13AF-49F6-9AEB-B0A500419AD6}" type="slidenum">
              <a:rPr lang="en-US" altLang="en-US" sz="1200">
                <a:latin typeface="Verdana" panose="020B0604030504040204" pitchFamily="34" charset="0"/>
              </a:rPr>
              <a:pPr eaLnBrk="1" hangingPunct="1"/>
              <a:t>14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28" y="819150"/>
            <a:ext cx="1042217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87100" y="310515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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6150" y="340995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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68050" y="504825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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87100" y="567690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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DCCA64-13AF-49F6-9AEB-B0A500419AD6}" type="slidenum">
              <a:rPr lang="en-US" altLang="en-US" sz="1200">
                <a:latin typeface="Verdana" panose="020B0604030504040204" pitchFamily="34" charset="0"/>
              </a:rPr>
              <a:pPr eaLnBrk="1" hangingPunct="1"/>
              <a:t>15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97" y="323850"/>
            <a:ext cx="9892953" cy="64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29900" y="62865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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48950" y="125730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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10850" y="276225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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29900" y="308610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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10850" y="457200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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29900" y="520065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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5289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DCCA64-13AF-49F6-9AEB-B0A500419AD6}" type="slidenum">
              <a:rPr lang="en-US" altLang="en-US" sz="1200">
                <a:latin typeface="Verdana" panose="020B0604030504040204" pitchFamily="34" charset="0"/>
              </a:rPr>
              <a:pPr eaLnBrk="1" hangingPunct="1"/>
              <a:t>16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349628"/>
            <a:ext cx="10413572" cy="132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88" y="1676399"/>
            <a:ext cx="10442552" cy="507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49000" y="129540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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68050" y="165735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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68050" y="320040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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87100" y="415290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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6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DCCA64-13AF-49F6-9AEB-B0A500419AD6}" type="slidenum">
              <a:rPr lang="en-US" altLang="en-US" sz="1200">
                <a:latin typeface="Verdana" panose="020B0604030504040204" pitchFamily="34" charset="0"/>
              </a:rPr>
              <a:pPr eaLnBrk="1" hangingPunct="1"/>
              <a:t>17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73" y="609600"/>
            <a:ext cx="10164446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58500" y="300990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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77550" y="363855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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7550" y="594360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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96600" y="5200650"/>
            <a:ext cx="47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sym typeface="Wingdings"/>
              </a:rPr>
              <a:t>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0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6"/>
          <p:cNvSpPr>
            <a:spLocks noGrp="1"/>
          </p:cNvSpPr>
          <p:nvPr>
            <p:ph idx="1"/>
          </p:nvPr>
        </p:nvSpPr>
        <p:spPr>
          <a:xfrm>
            <a:off x="1295399" y="1359198"/>
            <a:ext cx="10001693" cy="4495800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Table 2 illustrates the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 rejection rate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according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Lab characteristics/practices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including: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hospital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grade, bed size,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ISO 15189/CAP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accreditation,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training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frequency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 phlebotomy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personnel,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rejection criteria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and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periodically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reviewed main reasons for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rejection and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take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measures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E8229F-86C3-43EB-8ED7-1607354D0967}" type="slidenum">
              <a:rPr lang="en-US" altLang="en-US" sz="1200">
                <a:latin typeface="Verdana" panose="020B0604030504040204" pitchFamily="34" charset="0"/>
              </a:rPr>
              <a:pPr eaLnBrk="1" hangingPunct="1"/>
              <a:t>18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467" y="706553"/>
            <a:ext cx="9434514" cy="5746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Results</a:t>
            </a:r>
            <a:endParaRPr lang="en-US" altLang="fa-IR" sz="3200" kern="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206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7EC-FD34-4A2D-B52B-5266453D567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12" y="800100"/>
            <a:ext cx="9565737" cy="597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9258300" y="2076450"/>
            <a:ext cx="514350" cy="1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258300" y="2914650"/>
            <a:ext cx="514350" cy="1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258300" y="4057650"/>
            <a:ext cx="514350" cy="1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258300" y="4629150"/>
            <a:ext cx="514350" cy="1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8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8226" y="4743422"/>
            <a:ext cx="10434085" cy="1532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Hematology specimen acceptability</a:t>
            </a:r>
            <a:endParaRPr lang="en-US" sz="5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7EC-FD34-4A2D-B52B-5266453D567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1524000" y="381000"/>
            <a:ext cx="1027238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Table 3 compares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% of collected &amp; rejected specimens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according to specimen characteristics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87% of rejection specimens were from inpatient department, with a rejection rate of 0.19%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447800"/>
            <a:ext cx="10515600" cy="432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8763000" y="2971800"/>
            <a:ext cx="5143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53250" y="2971800"/>
            <a:ext cx="5143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43950" y="4629150"/>
            <a:ext cx="5143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91350" y="4324350"/>
            <a:ext cx="5143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5657850"/>
            <a:ext cx="5143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3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7EC-FD34-4A2D-B52B-5266453D567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2381250"/>
            <a:ext cx="10402887" cy="396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1565986"/>
            <a:ext cx="10402887" cy="128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1524000" y="781050"/>
            <a:ext cx="10272380" cy="361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Table 3 compares continued …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972550" y="2209800"/>
            <a:ext cx="5143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972550" y="3124200"/>
            <a:ext cx="5143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72550" y="4381500"/>
            <a:ext cx="51435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72550" y="4991100"/>
            <a:ext cx="5143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991600" y="5334000"/>
            <a:ext cx="5143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9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6"/>
          <p:cNvSpPr>
            <a:spLocks noGrp="1"/>
          </p:cNvSpPr>
          <p:nvPr>
            <p:ph idx="1"/>
          </p:nvPr>
        </p:nvSpPr>
        <p:spPr>
          <a:xfrm>
            <a:off x="1009650" y="1371600"/>
            <a:ext cx="6000751" cy="51054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Table 4 illustrates the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distribution of rejected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specimens, </a:t>
            </a:r>
            <a:r>
              <a:rPr lang="en-US" sz="2000" u="sng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based on reasons for </a:t>
            </a:r>
            <a:r>
              <a:rPr lang="en-US" sz="2000" u="sng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rejection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~85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% of rejections attributed to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reasons: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clotted (57%),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insufficient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 volume (14%),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inappropriate specimen anticoagulant volume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ratio (6.9%),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incorrect container type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(4.2%)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inadequately labelled (2.9%)</a:t>
            </a:r>
            <a:endParaRPr lang="fa-IR" sz="1800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1420C1-FDF9-4480-9D36-83E8C3848975}" type="slidenum">
              <a:rPr lang="en-US" altLang="en-US" sz="1200">
                <a:latin typeface="Verdana" panose="020B0604030504040204" pitchFamily="34" charset="0"/>
              </a:rPr>
              <a:pPr eaLnBrk="1" hangingPunct="1"/>
              <a:t>22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467" y="706553"/>
            <a:ext cx="3807234" cy="5746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Results</a:t>
            </a:r>
            <a:endParaRPr lang="en-US" altLang="fa-IR" sz="3200" kern="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1" y="38100"/>
            <a:ext cx="48958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61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6"/>
          <p:cNvSpPr>
            <a:spLocks noGrp="1"/>
          </p:cNvSpPr>
          <p:nvPr>
            <p:ph idx="1"/>
          </p:nvPr>
        </p:nvSpPr>
        <p:spPr>
          <a:xfrm>
            <a:off x="1181100" y="1447800"/>
            <a:ext cx="10290985" cy="5238750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rejection rate in the study was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similar to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but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slightly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lower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than that found in the previous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CBC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testing study in 2012 (</a:t>
            </a:r>
            <a:r>
              <a:rPr lang="en-US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11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11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Zhang L, Yang X, Wang W, Wang ZG. National survey on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 acceptability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CBC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testing of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clinical 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laboratories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 China. Int J Lab Hematol. 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2016;38:e48-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e51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comparison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Symbol"/>
              </a:rPr>
              <a:t>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laboratories in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China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pay more attention to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collection and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reception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of specimens in the past 5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years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Symbol"/>
              </a:rPr>
              <a:t>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Symbol"/>
              </a:rPr>
              <a:t>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 rejection due to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preanalytical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errors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en-US" altLang="fa-IR" sz="1900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28ECEE-3E81-4D3B-80BB-39927A9AB90A}" type="slidenum">
              <a:rPr lang="en-US" altLang="en-US" sz="1200">
                <a:latin typeface="Verdana" panose="020B0604030504040204" pitchFamily="34" charset="0"/>
              </a:rPr>
              <a:pPr eaLnBrk="1" hangingPunct="1"/>
              <a:t>23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466" y="706553"/>
            <a:ext cx="9583369" cy="5746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Discussion</a:t>
            </a:r>
            <a:endParaRPr lang="en-US" altLang="fa-IR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466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6"/>
          <p:cNvSpPr>
            <a:spLocks noGrp="1"/>
          </p:cNvSpPr>
          <p:nvPr>
            <p:ph idx="1"/>
          </p:nvPr>
        </p:nvSpPr>
        <p:spPr>
          <a:xfrm>
            <a:off x="1181100" y="1333500"/>
            <a:ext cx="10290985" cy="523875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Compared with the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study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by CAP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in Spain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Symbol"/>
              </a:rPr>
              <a:t>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overall rejection rate in this study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was much lower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3,5,7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Jones BA,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Calam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RR,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Howanitz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PJ. Chemistry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 acceptability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A College of American Pathologists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Q-Probes Study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453 Laboratories. Arch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Pathol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Lab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Med.26-121:19;197.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5.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Jones BA, Meier F,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Howanitz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PJ.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CBC specimen acceptability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A College of American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Pathologists Q-Probes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Study of 703 Laboratories. Arch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Pathol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Lab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Med.8-119:203;1995.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7.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Alsina MJ, Alvarez V, Barba N, Bullich S, Cortes M,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Escoda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Martinez-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Bru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C.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Preanalytical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quality control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program -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 overview of results (2001-2005 summary).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Clin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Lab Med. 2008;46:849-54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28ECEE-3E81-4D3B-80BB-39927A9AB90A}" type="slidenum">
              <a:rPr lang="en-US" altLang="en-US" sz="1200">
                <a:latin typeface="Verdana" panose="020B0604030504040204" pitchFamily="34" charset="0"/>
              </a:rPr>
              <a:pPr eaLnBrk="1" hangingPunct="1"/>
              <a:t>24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466" y="706553"/>
            <a:ext cx="9583369" cy="5746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Discussion</a:t>
            </a:r>
            <a:endParaRPr lang="en-US" altLang="fa-IR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51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6"/>
          <p:cNvSpPr>
            <a:spLocks noGrp="1"/>
          </p:cNvSpPr>
          <p:nvPr>
            <p:ph idx="1"/>
          </p:nvPr>
        </p:nvSpPr>
        <p:spPr>
          <a:xfrm>
            <a:off x="1181100" y="1447800"/>
            <a:ext cx="10290985" cy="523875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most common rejection reason was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clotted specimen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 2"/>
              </a:rPr>
              <a:t>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occurred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times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&gt;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second most common reason for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rejection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(insufficient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volume)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result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was similar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the study of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hematology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acceptability conducted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by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CAP (</a:t>
            </a:r>
            <a:r>
              <a:rPr lang="en-US" sz="18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).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5.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Jones BA, Meier F,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Howanitz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PJ. CBC specimen acceptability: A College of American Pathologists Q-Probes Study of 703 Laboratories. Arch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Pathol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Lab Med.8-119:203;1995.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Since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predominance of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clotted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Symbol"/>
              </a:rPr>
              <a:t>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participants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were suggested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have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investigation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 reasons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 that. For example, the blood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collection procedure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the mixing procedure of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collection tube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Symbol"/>
              </a:rPr>
              <a:t>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Symbol"/>
              </a:rPr>
              <a:t>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occurrence of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clotted specimen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altLang="fa-IR" sz="2000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28ECEE-3E81-4D3B-80BB-39927A9AB90A}" type="slidenum">
              <a:rPr lang="en-US" altLang="en-US" sz="1200">
                <a:latin typeface="Verdana" panose="020B0604030504040204" pitchFamily="34" charset="0"/>
              </a:rPr>
              <a:pPr eaLnBrk="1" hangingPunct="1"/>
              <a:t>25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466" y="706553"/>
            <a:ext cx="9583369" cy="5746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Discussion</a:t>
            </a:r>
            <a:endParaRPr lang="en-US" altLang="fa-IR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58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6"/>
          <p:cNvSpPr>
            <a:spLocks noGrp="1"/>
          </p:cNvSpPr>
          <p:nvPr>
            <p:ph idx="1"/>
          </p:nvPr>
        </p:nvSpPr>
        <p:spPr>
          <a:xfrm>
            <a:off x="1181100" y="1447800"/>
            <a:ext cx="10290985" cy="523875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Transportation method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en-US" sz="200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phlebotomy personnel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 2"/>
              </a:rPr>
              <a:t>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were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important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influence factors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 specimen acceptability.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Specimens </a:t>
            </a:r>
            <a:r>
              <a:rPr lang="en-US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transported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by </a:t>
            </a:r>
            <a:r>
              <a:rPr lang="en-US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Lab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personnel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en-US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specimens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collected by </a:t>
            </a:r>
            <a:r>
              <a:rPr lang="en-US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Lab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personnel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en-US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nurse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managed by </a:t>
            </a:r>
            <a:r>
              <a:rPr lang="en-US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Lab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exhibited a </a:t>
            </a:r>
            <a:r>
              <a:rPr lang="en-US" sz="1800" u="sng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much lower </a:t>
            </a:r>
            <a:r>
              <a:rPr lang="en-US" sz="1800" u="sng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rejection rate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 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possibly </a:t>
            </a: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because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700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Lab personnel </a:t>
            </a:r>
            <a:r>
              <a:rPr lang="en-US" sz="17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had a better knowledge of the </a:t>
            </a:r>
            <a:r>
              <a:rPr lang="en-US" sz="17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influence factors</a:t>
            </a: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specimen and </a:t>
            </a:r>
            <a:r>
              <a:rPr lang="en-US" sz="17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had a better </a:t>
            </a:r>
            <a:r>
              <a:rPr lang="en-US" sz="17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practice on </a:t>
            </a:r>
            <a:r>
              <a:rPr lang="en-US" sz="17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 collection and transportation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en-US" altLang="fa-IR" sz="1700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28ECEE-3E81-4D3B-80BB-39927A9AB90A}" type="slidenum">
              <a:rPr lang="en-US" altLang="en-US" sz="1200">
                <a:latin typeface="Verdana" panose="020B0604030504040204" pitchFamily="34" charset="0"/>
              </a:rPr>
              <a:pPr eaLnBrk="1" hangingPunct="1"/>
              <a:t>26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466" y="706553"/>
            <a:ext cx="9583369" cy="5746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Discussion</a:t>
            </a:r>
            <a:endParaRPr lang="en-US" altLang="fa-IR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3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6"/>
          <p:cNvSpPr>
            <a:spLocks noGrp="1"/>
          </p:cNvSpPr>
          <p:nvPr>
            <p:ph idx="1"/>
          </p:nvPr>
        </p:nvSpPr>
        <p:spPr>
          <a:xfrm>
            <a:off x="1181100" y="1447800"/>
            <a:ext cx="10290985" cy="523875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common </a:t>
            </a:r>
            <a:r>
              <a:rPr lang="en-US" sz="200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consequences of specimen </a:t>
            </a:r>
            <a:r>
              <a:rPr lang="en-US" sz="2000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rejection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were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 2"/>
              </a:rPr>
              <a:t>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the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need to recollect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 new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Symbol"/>
              </a:rPr>
              <a:t>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delay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in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examination &amp; reporting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outcomes of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 recollection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delay in reporting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 2"/>
              </a:rPr>
              <a:t>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led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patient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complaint and dissatisfaction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postponed the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diagnosis and treatment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for the patient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However, there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was certain limitation in the study.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Participants were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asked to register all the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information of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rejected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specimens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Symbol"/>
              </a:rPr>
              <a:t>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which was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hard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complete.</a:t>
            </a:r>
            <a:endParaRPr lang="en-US" altLang="fa-IR" sz="1800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28ECEE-3E81-4D3B-80BB-39927A9AB90A}" type="slidenum">
              <a:rPr lang="en-US" altLang="en-US" sz="1200">
                <a:latin typeface="Verdana" panose="020B0604030504040204" pitchFamily="34" charset="0"/>
              </a:rPr>
              <a:pPr eaLnBrk="1" hangingPunct="1"/>
              <a:t>27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466" y="706553"/>
            <a:ext cx="9583369" cy="5746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Discussion</a:t>
            </a:r>
            <a:endParaRPr lang="en-US" altLang="fa-IR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04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6"/>
          <p:cNvSpPr>
            <a:spLocks noGrp="1"/>
          </p:cNvSpPr>
          <p:nvPr>
            <p:ph idx="1"/>
          </p:nvPr>
        </p:nvSpPr>
        <p:spPr>
          <a:xfrm>
            <a:off x="1181100" y="1314450"/>
            <a:ext cx="10290985" cy="52387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 summary, 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management of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unacceptable specimens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 China needs </a:t>
            </a:r>
            <a:r>
              <a:rPr lang="en-US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be improved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criteria for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 rejection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judgment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method for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unacceptable specimens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Symbol"/>
              </a:rPr>
              <a:t>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need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be </a:t>
            </a:r>
            <a:r>
              <a:rPr lang="en-US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harmonized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 rejection rate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important </a:t>
            </a:r>
            <a:r>
              <a:rPr lang="en-US" sz="2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indicator </a:t>
            </a:r>
            <a:r>
              <a:rPr lang="en-US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 quality monitoring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in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preanalytical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phase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Laboratories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should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regularly review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200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monthly specimen rejection rate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en-US" sz="2000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related </a:t>
            </a:r>
            <a:r>
              <a:rPr lang="en-US" sz="200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influence factor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 2"/>
              </a:rPr>
              <a:t>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take effective actions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28ECEE-3E81-4D3B-80BB-39927A9AB90A}" type="slidenum">
              <a:rPr lang="en-US" altLang="en-US" sz="1200">
                <a:latin typeface="Verdana" panose="020B0604030504040204" pitchFamily="34" charset="0"/>
              </a:rPr>
              <a:pPr eaLnBrk="1" hangingPunct="1"/>
              <a:t>28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466" y="706553"/>
            <a:ext cx="9583369" cy="5746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Discussion</a:t>
            </a:r>
            <a:endParaRPr lang="en-US" altLang="fa-IR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0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97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8" y="1307867"/>
            <a:ext cx="3638843" cy="1801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60785" y="3221508"/>
            <a:ext cx="3624775" cy="19905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8272" y="2836787"/>
            <a:ext cx="738553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39771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31" y="150333"/>
            <a:ext cx="10468369" cy="356441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974971"/>
            <a:ext cx="9448800" cy="3716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4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03498"/>
            <a:ext cx="10209212" cy="507350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Although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Lab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medicine seems overall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less vulnerable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mistakes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than other clinical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diagnostic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areas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 2"/>
              </a:rPr>
              <a:t>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chance of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errors is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still not negligible and may generate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adverse consequences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on both the </a:t>
            </a:r>
            <a:r>
              <a:rPr lang="en-US" sz="2000" u="sng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quality of testing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en-US" sz="2000" u="sng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patient safety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Lab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errors in total testing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process (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TTP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b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preanalytical</a:t>
            </a:r>
            <a:r>
              <a:rPr lang="en-US" sz="1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errors </a:t>
            </a:r>
            <a:r>
              <a:rPr lang="en-US" sz="1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  <a:sym typeface="Symbol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the majority </a:t>
            </a:r>
            <a:r>
              <a:rPr lang="en-US" sz="1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the total errors (</a:t>
            </a:r>
            <a:r>
              <a:rPr lang="en-US" sz="1800" u="sng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46 - 68%</a:t>
            </a:r>
            <a:r>
              <a:rPr lang="en-US" sz="1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 in </a:t>
            </a:r>
            <a:r>
              <a:rPr lang="en-US" sz="1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Lab medicine </a:t>
            </a:r>
            <a:r>
              <a:rPr lang="en-US" sz="1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 2"/>
              </a:rPr>
              <a:t></a:t>
            </a:r>
            <a:r>
              <a:rPr lang="en-US" sz="1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mainly emerging from manually </a:t>
            </a:r>
            <a:r>
              <a:rPr lang="en-US" sz="1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intensive activities (collection, handling</a:t>
            </a:r>
            <a:r>
              <a:rPr lang="en-US" sz="1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transportation, preparation </a:t>
            </a:r>
            <a:r>
              <a:rPr lang="en-US" sz="1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storage of specimens)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errors occur in </a:t>
            </a:r>
            <a:r>
              <a:rPr lang="en-US" sz="1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1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analytical</a:t>
            </a:r>
            <a:r>
              <a:rPr lang="en-US" sz="1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(</a:t>
            </a:r>
            <a:r>
              <a:rPr lang="en-US" sz="1800" u="sng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7 - 13%</a:t>
            </a:r>
            <a:r>
              <a:rPr lang="en-US" sz="1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endParaRPr lang="en-US" sz="18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errors </a:t>
            </a:r>
            <a:r>
              <a:rPr lang="en-US" sz="1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occur in the </a:t>
            </a:r>
            <a:r>
              <a:rPr lang="en-US" sz="1800" b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postanalytical</a:t>
            </a:r>
            <a:r>
              <a:rPr lang="en-US" sz="1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(</a:t>
            </a:r>
            <a:r>
              <a:rPr lang="en-US" sz="1800" u="sng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18 </a:t>
            </a:r>
            <a:r>
              <a:rPr lang="en-US" sz="1800" u="sng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-47</a:t>
            </a:r>
            <a:r>
              <a:rPr lang="en-US" sz="1800" u="sng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%</a:t>
            </a:r>
            <a:r>
              <a:rPr lang="en-US" sz="1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r>
              <a:rPr lang="en-US" sz="1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phase</a:t>
            </a:r>
            <a:endParaRPr lang="en-US" sz="18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Laboratories usually establish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guideline for evaluating the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acceptance of specimens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 2"/>
              </a:rPr>
              <a:t>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specimens not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meeting the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criteria of acceptability are rejected. </a:t>
            </a:r>
            <a:endParaRPr lang="en-US" sz="20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24038" y="720726"/>
            <a:ext cx="9472612" cy="5746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fa-IR" sz="3200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Intoduction</a:t>
            </a:r>
            <a:endParaRPr lang="en-US" altLang="fa-IR" sz="3200" kern="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DCCA64-13AF-49F6-9AEB-B0A500419AD6}" type="slidenum">
              <a:rPr lang="en-US" altLang="en-US" sz="1200">
                <a:latin typeface="Verdana" panose="020B0604030504040204" pitchFamily="34" charset="0"/>
              </a:rPr>
              <a:pPr eaLnBrk="1" hangingPunct="1"/>
              <a:t>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03498"/>
            <a:ext cx="10209212" cy="5225902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Preanalytical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errors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 2"/>
              </a:rPr>
              <a:t>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start at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point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test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requests by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clinicians</a:t>
            </a:r>
            <a:endParaRPr lang="en-US" sz="20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Studies showed that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  <a:sym typeface="Symbol"/>
              </a:rPr>
              <a:t>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main rejection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reasons for hematology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specimens were </a:t>
            </a:r>
            <a:r>
              <a:rPr lang="en-US" sz="2000" u="sng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clotted </a:t>
            </a:r>
            <a:r>
              <a:rPr lang="en-US" sz="2000" u="sng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samples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en-US" sz="2000" u="sng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insufficient specimen quantity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(5,10). </a:t>
            </a:r>
            <a:endParaRPr lang="en-US" sz="20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9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Personal impact </a:t>
            </a:r>
            <a:r>
              <a:rPr lang="en-US" sz="19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on specimen collection was an </a:t>
            </a:r>
            <a:r>
              <a:rPr lang="en-US" sz="19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important factor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preanalytical</a:t>
            </a:r>
            <a:r>
              <a:rPr lang="en-US" sz="1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error rate was </a:t>
            </a:r>
            <a:r>
              <a:rPr lang="en-US" sz="1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2-4 times </a:t>
            </a:r>
            <a:r>
              <a:rPr lang="en-US" sz="1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higher for </a:t>
            </a:r>
            <a:r>
              <a:rPr lang="en-US" sz="1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non-Lab phlebotomists than Lab </a:t>
            </a:r>
            <a:r>
              <a:rPr lang="en-US" sz="1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staff (4</a:t>
            </a:r>
            <a:r>
              <a:rPr lang="en-US" sz="1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).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11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20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aim of this study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was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  <a:sym typeface="Symbol"/>
              </a:rPr>
              <a:t>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determine: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1800" u="sng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frequency and reasons for rejected</a:t>
            </a:r>
            <a:r>
              <a:rPr lang="en-US" sz="1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hematology </a:t>
            </a:r>
            <a:r>
              <a:rPr lang="en-US" sz="1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specimens, </a:t>
            </a:r>
            <a:endParaRPr lang="en-US" sz="18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u="sng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preanalytical</a:t>
            </a:r>
            <a:r>
              <a:rPr lang="en-US" sz="1800" u="sng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800" u="sng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variables which may affect specimen quality</a:t>
            </a:r>
            <a:r>
              <a:rPr lang="en-US" sz="1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and </a:t>
            </a:r>
            <a:endParaRPr lang="en-US" sz="18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u="sng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consequences of </a:t>
            </a:r>
            <a:r>
              <a:rPr lang="en-US" sz="1800" u="sng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rejection</a:t>
            </a:r>
            <a:r>
              <a:rPr lang="en-US" sz="1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endParaRPr lang="en-US" sz="18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u="sng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 </a:t>
            </a:r>
            <a:r>
              <a:rPr lang="en-US" sz="1800" u="sng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suggestions on monitoring quality indicators</a:t>
            </a:r>
            <a:r>
              <a:rPr lang="en-US" sz="1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as to obtain a quality improvement.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24038" y="720726"/>
            <a:ext cx="9472612" cy="5746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fa-IR" sz="3200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Intoduction</a:t>
            </a:r>
            <a:endParaRPr lang="en-US" altLang="fa-IR" sz="3200" kern="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DCCA64-13AF-49F6-9AEB-B0A500419AD6}" type="slidenum">
              <a:rPr lang="en-US" altLang="en-US" sz="1200">
                <a:latin typeface="Verdana" panose="020B0604030504040204" pitchFamily="34" charset="0"/>
              </a:rPr>
              <a:pPr eaLnBrk="1" hangingPunct="1"/>
              <a:t>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5A0B-CE47-400A-AFD4-C7875AD998B9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52588" y="720726"/>
            <a:ext cx="9815512" cy="5746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Materials and methods</a:t>
            </a:r>
            <a:endParaRPr lang="en-US" altLang="fa-IR" sz="3200" kern="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371601"/>
            <a:ext cx="10361612" cy="4615821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cross-sectional survey was conducted and a questionnaire was sent to 1586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Labs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en-US" sz="20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Participants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were asked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provide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general information about </a:t>
            </a:r>
            <a:r>
              <a:rPr lang="en-US" sz="2000" u="sng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institution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practices on </a:t>
            </a:r>
            <a:r>
              <a:rPr lang="en-US" sz="2000" u="sng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specimen management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en-US" sz="2000" u="sng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record rejections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en-US" sz="2000" u="sng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reasons for rejection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from 1st 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31st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July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endParaRPr lang="en-US" sz="12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questionnaire was divided into </a:t>
            </a:r>
            <a:r>
              <a:rPr lang="en-US" sz="2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 parts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  <a:endParaRPr lang="en-US" sz="20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 </a:t>
            </a:r>
            <a:r>
              <a:rPr lang="en-US" sz="20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first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part contained </a:t>
            </a:r>
            <a:r>
              <a:rPr lang="en-US" sz="20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18 questions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on </a:t>
            </a:r>
            <a:r>
              <a:rPr lang="en-US" sz="2000" u="sng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institution characteristics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en-US" sz="2000" u="sng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Lab </a:t>
            </a:r>
            <a:r>
              <a:rPr lang="en-US" sz="2000" u="sng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practices on collection</a:t>
            </a:r>
            <a:r>
              <a:rPr lang="en-US" sz="2000" u="sng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transportation</a:t>
            </a:r>
            <a:r>
              <a:rPr lang="en-US" sz="2000" u="sng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and specimen handling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en-US" sz="20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20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second</a:t>
            </a:r>
            <a:r>
              <a:rPr lang="en-US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part comprised </a:t>
            </a:r>
            <a:r>
              <a:rPr lang="en-US" sz="2000" u="sng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information about </a:t>
            </a:r>
            <a:r>
              <a:rPr lang="en-US" sz="2000" u="sng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hematology specimen acceptability</a:t>
            </a:r>
            <a:endParaRPr lang="en-US" sz="20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6370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DCCA64-13AF-49F6-9AEB-B0A500419AD6}" type="slidenum">
              <a:rPr lang="en-US" altLang="en-US" sz="1200">
                <a:latin typeface="Verdana" panose="020B0604030504040204" pitchFamily="34" charset="0"/>
              </a:rPr>
              <a:pPr eaLnBrk="1" hangingPunct="1"/>
              <a:t>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4900" y="1352551"/>
            <a:ext cx="10399712" cy="461582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 each rejected specimen, the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following information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had to be recorded: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source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department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container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type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container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material type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transportation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method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phlebotomy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personnel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reason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 rejection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action taken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time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including time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specimen receipt, time of specimen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rejection and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time of specimen recollected or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relabelled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652588" y="720726"/>
            <a:ext cx="9815512" cy="5746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Materials and methods</a:t>
            </a:r>
            <a:endParaRPr lang="en-US" altLang="fa-IR" sz="3200" kern="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3433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DCCA64-13AF-49F6-9AEB-B0A500419AD6}" type="slidenum">
              <a:rPr lang="en-US" altLang="en-US" sz="1200">
                <a:latin typeface="Verdana" panose="020B0604030504040204" pitchFamily="34" charset="0"/>
              </a:rPr>
              <a:pPr eaLnBrk="1" hangingPunct="1"/>
              <a:t>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4900" y="1352551"/>
            <a:ext cx="10399712" cy="4615821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Participants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also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provided the: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total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number of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hematology specimens (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both acceptable for testing and rejected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total number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specimens by source department,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container type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container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material type,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transportation method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phlebotomy personnel</a:t>
            </a:r>
            <a:endParaRPr lang="fa-IR" sz="1800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652588" y="720726"/>
            <a:ext cx="9815512" cy="5746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Materials and methods</a:t>
            </a:r>
            <a:endParaRPr lang="en-US" altLang="fa-IR" sz="3200" kern="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528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6"/>
          <p:cNvSpPr>
            <a:spLocks noGrp="1"/>
          </p:cNvSpPr>
          <p:nvPr>
            <p:ph idx="1"/>
          </p:nvPr>
        </p:nvSpPr>
        <p:spPr>
          <a:xfrm>
            <a:off x="1162050" y="1456664"/>
            <a:ext cx="10449590" cy="4784651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Excel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(2007 version)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SPSS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20.0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were used to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analyse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collected data.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overall rejection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rate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en-US" sz="2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interLab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rejection rate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were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calculated</a:t>
            </a:r>
          </a:p>
          <a:p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Percentage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(%) and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sigma value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(σ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 were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employed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 2"/>
              </a:rPr>
              <a:t>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evaluate the status of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rejection rate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characteristics and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practices of institutions were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considered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participants were grouped according to them.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Odds ratio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(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OR) was calculated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for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each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level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Nonparametric </a:t>
            </a:r>
            <a:r>
              <a:rPr lang="en-US" sz="20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Kruskal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-Wallis test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for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Symbol"/>
              </a:rPr>
              <a:t>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groups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Mann-Whitney 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test for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groups were performed to compare the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interLab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rejection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rate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Significance was defined as probability, P-value＜0.05.</a:t>
            </a:r>
            <a:endParaRPr lang="fa-IR" sz="1800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fa-IR" altLang="fa-I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16B0A8-8542-4893-85BC-6771E637D881}" type="slidenum">
              <a:rPr lang="en-US" altLang="en-US" sz="1200">
                <a:latin typeface="Verdana" panose="020B0604030504040204" pitchFamily="34" charset="0"/>
              </a:rPr>
              <a:pPr eaLnBrk="1" hangingPunct="1"/>
              <a:t>9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3466" y="653388"/>
            <a:ext cx="9753491" cy="5746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Statistical analysis</a:t>
            </a:r>
            <a:endParaRPr lang="en-US" altLang="fa-IR" sz="3200" kern="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13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1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7036</TotalTime>
  <Words>1418</Words>
  <Application>Microsoft Office PowerPoint</Application>
  <PresentationFormat>Custom</PresentationFormat>
  <Paragraphs>175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Wisp</vt:lpstr>
      <vt:lpstr>111</vt:lpstr>
      <vt:lpstr>Hematology specimen acceptability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maede</dc:creator>
  <cp:lastModifiedBy>Novin Tak</cp:lastModifiedBy>
  <cp:revision>279</cp:revision>
  <dcterms:created xsi:type="dcterms:W3CDTF">2019-01-20T08:00:11Z</dcterms:created>
  <dcterms:modified xsi:type="dcterms:W3CDTF">2019-10-21T20:28:37Z</dcterms:modified>
</cp:coreProperties>
</file>