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5205" r:id="rId1"/>
  </p:sldMasterIdLst>
  <p:notesMasterIdLst>
    <p:notesMasterId r:id="rId53"/>
  </p:notesMasterIdLst>
  <p:sldIdLst>
    <p:sldId id="262" r:id="rId2"/>
    <p:sldId id="263" r:id="rId3"/>
    <p:sldId id="355" r:id="rId4"/>
    <p:sldId id="356" r:id="rId5"/>
    <p:sldId id="409" r:id="rId6"/>
    <p:sldId id="403" r:id="rId7"/>
    <p:sldId id="359" r:id="rId8"/>
    <p:sldId id="366" r:id="rId9"/>
    <p:sldId id="362" r:id="rId10"/>
    <p:sldId id="365" r:id="rId11"/>
    <p:sldId id="364" r:id="rId12"/>
    <p:sldId id="404" r:id="rId13"/>
    <p:sldId id="367" r:id="rId14"/>
    <p:sldId id="368" r:id="rId15"/>
    <p:sldId id="369" r:id="rId16"/>
    <p:sldId id="360" r:id="rId17"/>
    <p:sldId id="351" r:id="rId18"/>
    <p:sldId id="371" r:id="rId19"/>
    <p:sldId id="352" r:id="rId20"/>
    <p:sldId id="353" r:id="rId21"/>
    <p:sldId id="405" r:id="rId22"/>
    <p:sldId id="406" r:id="rId23"/>
    <p:sldId id="374" r:id="rId24"/>
    <p:sldId id="377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410" r:id="rId35"/>
    <p:sldId id="390" r:id="rId36"/>
    <p:sldId id="391" r:id="rId37"/>
    <p:sldId id="392" r:id="rId38"/>
    <p:sldId id="393" r:id="rId39"/>
    <p:sldId id="408" r:id="rId40"/>
    <p:sldId id="395" r:id="rId41"/>
    <p:sldId id="396" r:id="rId42"/>
    <p:sldId id="397" r:id="rId43"/>
    <p:sldId id="398" r:id="rId44"/>
    <p:sldId id="399" r:id="rId45"/>
    <p:sldId id="400" r:id="rId46"/>
    <p:sldId id="345" r:id="rId47"/>
    <p:sldId id="344" r:id="rId48"/>
    <p:sldId id="343" r:id="rId49"/>
    <p:sldId id="320" r:id="rId50"/>
    <p:sldId id="317" r:id="rId51"/>
    <p:sldId id="402" r:id="rId5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CB8929-E1BD-4FF8-8151-1645C600CCF6}" type="datetimeFigureOut">
              <a:rPr lang="fa-IR" smtClean="0"/>
              <a:t>24/03/1441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C7261E-B2A6-4F99-99AB-7C01970AE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13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E255-3A5A-4D1B-8E01-2F069C2CF3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5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defRPr/>
            </a:pPr>
            <a:fld id="{1EE7E255-3A5A-4D1B-8E01-2F069C2CF34A}" type="slidenum">
              <a:rPr lang="en-US" smtClean="0">
                <a:solidFill>
                  <a:prstClr val="black"/>
                </a:solidFill>
              </a:rPr>
              <a:pPr algn="r" defTabSz="457200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4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261E-B2A6-4F99-99AB-7C01970AE60A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380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0F273-6E00-4F0D-B4F1-551366FDCB69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11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defRPr/>
            </a:pPr>
            <a:fld id="{1EE7E255-3A5A-4D1B-8E01-2F069C2CF34A}" type="slidenum">
              <a:rPr lang="en-US" smtClean="0">
                <a:solidFill>
                  <a:prstClr val="black"/>
                </a:solidFill>
              </a:rPr>
              <a:pPr algn="r" defTabSz="457200"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Nothing ! Excellent Slide preparation &amp; staining.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EE715C-D8D4-4399-9D38-94AD2C9F327B}" type="slidenum">
              <a:rPr lang="en-US" altLang="en-US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7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Good staining but bad smear preparation (very thick)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4EC6B8-FC35-410A-8785-007D0F3B3BB5}" type="slidenum">
              <a:rPr lang="en-US" altLang="en-US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7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6506F-F2E0-463A-88FC-A92BD7FE4A7C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11/21/2019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3286-2593-4F02-BB36-EC77AA8FD621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5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ED6BF-782E-430E-9125-3EDDD3A42973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A76E5-9EC9-4161-AB12-661F7A2CEB0D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729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ECA18-39E1-4DE1-9A30-597BC4ADFA0B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7708A-A585-4F41-A782-D6FEA8DAAD4D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47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A9363-8771-42AE-9B37-3D85F0E52FB2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6B340-3A35-4AA9-8D69-59F299D87DA9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3723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3B1B5-5005-4D89-A716-A11E9108700E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C277B-98C2-48EE-B61D-8951BD5AA7B4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647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A0418-7D51-4CC8-B75C-E3A4A1DABCD0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05CA0-9106-4C21-9890-3562991125CC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107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A7E1E-7F3C-463A-8ABC-D827FDF7A850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8F683-C682-4136-A8BE-3E5D058BC62A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459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72858-8400-482B-8C24-23EE5BFF49A0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5E4C1-709C-4395-B103-DA1D2F36C47D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F50D8-AF47-42E1-B202-0FB704A9D553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1B433-9E25-413E-A335-8F378D95312D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4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74F715-A1ED-4360-9EC8-734DE2331DB0}" type="slidenum">
              <a:rPr lang="ar-SA" altLang="fa-IR">
                <a:solidFill>
                  <a:srgbClr val="000000"/>
                </a:solidFill>
              </a:rPr>
              <a:pPr/>
              <a:t>‹#›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D3E7C-2BC8-4078-A5AF-10AA5C0C49B1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0F450-B113-4BC5-8A09-CD09E7E55D36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2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B667B-F0EE-44C8-93F7-745896134261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CC54-C20B-4F9B-818C-4A1B986ECBC9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1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0A281-6A0D-4B79-A3B6-409A3274520E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64B1-A309-40D4-9051-989505BC0239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8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E19D0-96F4-4C3B-9DA4-7BE107C994B4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2E140-CE3A-4E7C-8046-643CAB76746C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08ABE-243C-452F-95D3-3D6C6AC1F907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DC9CB-4C2E-4E91-A6B5-C4F2BFD650FD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4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0473D-FBDB-4B79-A831-85F12DC26C8A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C6F2E-B900-453C-A145-7C45CDD59E41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6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76550-20CA-478B-8C09-ED30508A52C2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A3A7-5E96-489A-88B3-96A6EE1D0854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D2D29-EE93-47A6-BB30-810881101110}" type="datetime1">
              <a:rPr lang="en-US" smtClean="0">
                <a:solidFill>
                  <a:srgbClr val="B31166"/>
                </a:solidFill>
              </a:rPr>
              <a:pPr>
                <a:defRPr/>
              </a:pPr>
              <a:t>11/21/2019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29C34-8E48-468D-A90C-2C50A13C6A96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0C3C1E-5DC7-4AD2-BC53-8F33DAC6C688}" type="datetime1">
              <a:rPr lang="en-US" smtClean="0">
                <a:solidFill>
                  <a:srgbClr val="B31166"/>
                </a:solidFill>
                <a:latin typeface="Arial" pitchFamily="34" charset="0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11/21/2019</a:t>
            </a:fld>
            <a:endParaRPr lang="en-US">
              <a:solidFill>
                <a:srgbClr val="B311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311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E6A453-E105-4572-9320-7E937FA97B70}" type="slidenum">
              <a:rPr lang="en-US" altLang="fa-IR" smtClean="0">
                <a:solidFill>
                  <a:prstClr val="white"/>
                </a:solidFill>
                <a:latin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a-IR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11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06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215" r:id="rId10"/>
    <p:sldLayoutId id="2147485216" r:id="rId11"/>
    <p:sldLayoutId id="2147485217" r:id="rId12"/>
    <p:sldLayoutId id="2147485218" r:id="rId13"/>
    <p:sldLayoutId id="2147485219" r:id="rId14"/>
    <p:sldLayoutId id="2147485220" r:id="rId15"/>
    <p:sldLayoutId id="2147485221" r:id="rId16"/>
    <p:sldLayoutId id="2147485222" r:id="rId17"/>
    <p:sldLayoutId id="2147485223" r:id="rId18"/>
  </p:sldLayoutIdLst>
  <p:hf hdr="0" ftr="0" dt="0"/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17" y="412705"/>
            <a:ext cx="6684579" cy="59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C6F2E-B900-453C-A145-7C45CDD59E41}" type="slidenum">
              <a:rPr lang="en-US" altLang="fa-IR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altLang="fa-IR">
              <a:solidFill>
                <a:prstClr val="white"/>
              </a:solidFill>
            </a:endParaRPr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979488"/>
            <a:ext cx="6370637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9598" y="-136525"/>
            <a:ext cx="7429499" cy="93643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>What’s wrong?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FF7CD-5DC5-493D-AF0B-74AD33022C7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/>
              <a:t>11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128" y="685800"/>
            <a:ext cx="709825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26202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143190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fa-IR" sz="3600" b="1" dirty="0"/>
              <a:t>اقدامات ایمنی زیستی </a:t>
            </a:r>
            <a:r>
              <a:rPr lang="fa-IR" sz="3600" b="1" dirty="0" smtClean="0"/>
              <a:t>در </a:t>
            </a:r>
            <a:r>
              <a:rPr lang="fa-IR" sz="3600" b="1" dirty="0"/>
              <a:t>صورت آلوده شدن فرم ارجاع، فرم بیماریابی یا نسخه پزشک به نمونه بیمار مشکوک به </a:t>
            </a:r>
            <a:r>
              <a:rPr lang="fa-IR" sz="3600" b="1" dirty="0" smtClean="0"/>
              <a:t>سل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69068" y="1939159"/>
            <a:ext cx="8687212" cy="46350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 rtl="1"/>
            <a:r>
              <a:rPr lang="fa-IR" sz="3200" dirty="0" smtClean="0">
                <a:cs typeface="B Nazanin" panose="00000400000000000000" pitchFamily="2" charset="-78"/>
              </a:rPr>
              <a:t>پوشیدن </a:t>
            </a:r>
            <a:r>
              <a:rPr lang="fa-IR" sz="3200" dirty="0">
                <a:cs typeface="B Nazanin" panose="00000400000000000000" pitchFamily="2" charset="-78"/>
              </a:rPr>
              <a:t>ماسک و دستکش و انتقال فرم آلوده در اسرع وقت به داخل </a:t>
            </a:r>
            <a:r>
              <a:rPr lang="fa-IR" sz="3200" dirty="0" err="1">
                <a:cs typeface="B Nazanin" panose="00000400000000000000" pitchFamily="2" charset="-78"/>
              </a:rPr>
              <a:t>هود</a:t>
            </a:r>
            <a:r>
              <a:rPr lang="fa-IR" sz="3200" dirty="0">
                <a:cs typeface="B Nazanin" panose="00000400000000000000" pitchFamily="2" charset="-78"/>
              </a:rPr>
              <a:t> بیولوژیک آزمایشگاه.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درج اطلاعات فرم آلوده در یک برگه یا فرم دیگر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>
                <a:cs typeface="B Nazanin" panose="00000400000000000000" pitchFamily="2" charset="-78"/>
              </a:rPr>
              <a:t>آلوده زدائی فرم آلوده با استفاده از مواد </a:t>
            </a:r>
            <a:r>
              <a:rPr lang="fa-IR" sz="3200" dirty="0" smtClean="0">
                <a:cs typeface="B Nazanin" panose="00000400000000000000" pitchFamily="2" charset="-78"/>
              </a:rPr>
              <a:t>گند زدای مناسب دفع </a:t>
            </a:r>
            <a:r>
              <a:rPr lang="fa-IR" sz="3200" dirty="0">
                <a:cs typeface="B Nazanin" panose="00000400000000000000" pitchFamily="2" charset="-78"/>
              </a:rPr>
              <a:t>مناسب فرم آلوده و دستکش در کیسه </a:t>
            </a:r>
            <a:r>
              <a:rPr lang="fa-IR" sz="3200" dirty="0" smtClean="0">
                <a:cs typeface="B Nazanin" panose="00000400000000000000" pitchFamily="2" charset="-78"/>
              </a:rPr>
              <a:t>اتوکلاو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3200" dirty="0" err="1" smtClean="0">
                <a:cs typeface="B Nazanin" panose="00000400000000000000" pitchFamily="2" charset="-78"/>
              </a:rPr>
              <a:t>اتوکلاو</a:t>
            </a:r>
            <a:r>
              <a:rPr lang="fa-IR" sz="3200" dirty="0" smtClean="0">
                <a:cs typeface="B Nazanin" panose="00000400000000000000" pitchFamily="2" charset="-78"/>
              </a:rPr>
              <a:t> مواد عفونی بمدت حداقل 30 دقیقه(تا یکساعت) در دمای 121 درجه سانتیگراد </a:t>
            </a:r>
            <a:endParaRPr lang="en-US" sz="32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altLang="fa-IR" sz="5400" dirty="0">
                <a:latin typeface="Times New Roman" pitchFamily="18" charset="0"/>
                <a:cs typeface="Titr" pitchFamily="2" charset="-78"/>
              </a:rPr>
              <a:t> </a:t>
            </a:r>
            <a:r>
              <a:rPr lang="ar-SA" altLang="fa-IR" sz="5400" dirty="0" smtClean="0">
                <a:latin typeface="Times New Roman" pitchFamily="18" charset="0"/>
                <a:cs typeface="Titr" pitchFamily="2" charset="-78"/>
              </a:rPr>
              <a:t>  </a:t>
            </a:r>
            <a:r>
              <a:rPr lang="en-US" altLang="fa-IR" sz="4000" b="1" dirty="0" smtClean="0">
                <a:latin typeface="Arial" pitchFamily="34" charset="0"/>
                <a:cs typeface="Arial" pitchFamily="34" charset="0"/>
              </a:rPr>
              <a:t>)) </a:t>
            </a:r>
            <a:r>
              <a:rPr lang="ar-SA" altLang="fa-IR" sz="4000" b="1" dirty="0">
                <a:latin typeface="Arial" pitchFamily="34" charset="0"/>
                <a:cs typeface="Arial" pitchFamily="34" charset="0"/>
              </a:rPr>
              <a:t>نمونه خلط خوب</a:t>
            </a:r>
            <a:r>
              <a:rPr lang="en-US" altLang="fa-IR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fa-IR" sz="4000" b="1" dirty="0" smtClean="0">
                <a:latin typeface="Arial" pitchFamily="34" charset="0"/>
                <a:cs typeface="Arial" pitchFamily="34" charset="0"/>
              </a:rPr>
              <a:t>((</a:t>
            </a:r>
            <a:r>
              <a:rPr lang="en-US" altLang="fa-IR" dirty="0" smtClean="0"/>
              <a:t> </a:t>
            </a:r>
            <a:endParaRPr lang="en-US" altLang="fa-IR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fa-IR">
                <a:latin typeface="Times New Roman" pitchFamily="18" charset="0"/>
                <a:cs typeface="Nazanin" pitchFamily="2" charset="-78"/>
              </a:rPr>
              <a:t> يك (( نمونه خلط خوب ))عبارت است از :</a:t>
            </a:r>
          </a:p>
          <a:p>
            <a:pPr algn="r" rtl="1"/>
            <a:r>
              <a:rPr lang="ar-SA" altLang="fa-IR">
                <a:latin typeface="Times New Roman" pitchFamily="18" charset="0"/>
                <a:cs typeface="Nazanin" pitchFamily="2" charset="-78"/>
              </a:rPr>
              <a:t>مواد ترشحي حاصل از ريه ها پس از سرفه عميق </a:t>
            </a:r>
            <a:endParaRPr lang="en-US" altLang="fa-IR">
              <a:latin typeface="Times New Roman" pitchFamily="18" charset="0"/>
              <a:cs typeface="Nazanin" pitchFamily="2" charset="-78"/>
            </a:endParaRPr>
          </a:p>
          <a:p>
            <a:pPr algn="r" rtl="1"/>
            <a:r>
              <a:rPr lang="ar-SA" altLang="fa-IR">
                <a:latin typeface="Times New Roman" pitchFamily="18" charset="0"/>
                <a:cs typeface="Nazanin" pitchFamily="2" charset="-78"/>
              </a:rPr>
              <a:t>نمونه اي كه از حلق يابيني ترشح ميشود فقط آب دهان بوده ونمونه خوبي نيست </a:t>
            </a:r>
          </a:p>
          <a:p>
            <a:pPr algn="r" rtl="1"/>
            <a:r>
              <a:rPr lang="ar-SA" altLang="fa-IR">
                <a:latin typeface="Times New Roman" pitchFamily="18" charset="0"/>
                <a:cs typeface="Nazanin" pitchFamily="2" charset="-78"/>
              </a:rPr>
              <a:t>. آزمايش تنها يك نمونه خلط ، براي تشخيص كافي نيست ، بنابراين ، بايد حتما" (( سه نمونه از خلط )) مورد آزمايش قرار گيرد</a:t>
            </a:r>
            <a:endParaRPr lang="en-US" altLang="fa-IR">
              <a:latin typeface="Times New Roman" pitchFamily="18" charset="0"/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89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993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286000"/>
            <a:ext cx="7772400" cy="3846513"/>
          </a:xfrm>
        </p:spPr>
        <p:txBody>
          <a:bodyPr/>
          <a:lstStyle/>
          <a:p>
            <a:pPr algn="r" rtl="1"/>
            <a:r>
              <a:rPr lang="ar-SA" altLang="fa-IR">
                <a:latin typeface="Times New Roman" pitchFamily="18" charset="0"/>
                <a:cs typeface="Sina" pitchFamily="2" charset="-78"/>
              </a:rPr>
              <a:t>نمونه اول</a:t>
            </a:r>
            <a:r>
              <a:rPr lang="ar-SA" altLang="fa-IR">
                <a:latin typeface="Times New Roman" pitchFamily="18" charset="0"/>
                <a:cs typeface="Titr" pitchFamily="2" charset="-78"/>
              </a:rPr>
              <a:t> : دراولين مراجعه بيمار به واحد بهداشتي </a:t>
            </a:r>
          </a:p>
          <a:p>
            <a:pPr algn="just" rtl="1"/>
            <a:r>
              <a:rPr lang="ar-SA" altLang="fa-IR" b="1">
                <a:latin typeface="Times New Roman" pitchFamily="18" charset="0"/>
                <a:cs typeface="Sina" pitchFamily="2" charset="-78"/>
              </a:rPr>
              <a:t>نمونه دوم</a:t>
            </a:r>
            <a:r>
              <a:rPr lang="ar-SA" altLang="fa-IR" b="1">
                <a:latin typeface="Times New Roman" pitchFamily="18" charset="0"/>
                <a:cs typeface="Titr" pitchFamily="2" charset="-78"/>
              </a:rPr>
              <a:t> : خلط صبحگاهي است . وپس از يك نفس عميق ، باسرفه ، خلط خارج شده رادرظرف مي ريزد.</a:t>
            </a:r>
          </a:p>
          <a:p>
            <a:pPr algn="r" rtl="1"/>
            <a:r>
              <a:rPr lang="ar-SA" altLang="fa-IR">
                <a:latin typeface="Times New Roman" pitchFamily="18" charset="0"/>
                <a:cs typeface="Sina" pitchFamily="2" charset="-78"/>
              </a:rPr>
              <a:t>نمونه سوم</a:t>
            </a:r>
            <a:r>
              <a:rPr lang="ar-SA" altLang="fa-IR">
                <a:latin typeface="Times New Roman" pitchFamily="18" charset="0"/>
                <a:cs typeface="Titr" pitchFamily="2" charset="-78"/>
              </a:rPr>
              <a:t> : همزمان بامراجعه بيمار براي تحويل نمونه دوم ( خلط صبحگاهي ) به واحد بهداشتي</a:t>
            </a:r>
            <a:r>
              <a:rPr lang="ar-SA" altLang="fa-IR">
                <a:latin typeface="Times New Roman" pitchFamily="18" charset="0"/>
                <a:cs typeface="Traditional Arabic" pitchFamily="2" charset="-78"/>
              </a:rPr>
              <a:t> </a:t>
            </a:r>
            <a:endParaRPr lang="en-US" altLang="fa-IR">
              <a:latin typeface="Times New Roman" pitchFamily="18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1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fa-IR" sz="3200" dirty="0">
                <a:latin typeface="Times New Roman" pitchFamily="18" charset="0"/>
                <a:cs typeface="Traditional Arabic" pitchFamily="2" charset="-78"/>
              </a:rPr>
              <a:t>  </a:t>
            </a:r>
            <a:r>
              <a:rPr lang="ar-SA" altLang="fa-IR" sz="3200" b="1" dirty="0">
                <a:latin typeface="Times New Roman" pitchFamily="18" charset="0"/>
                <a:cs typeface="Arial" pitchFamily="34" charset="0"/>
              </a:rPr>
              <a:t>دستورات لازم براي جمع آوري نمونه مناسب</a:t>
            </a:r>
            <a:r>
              <a:rPr lang="ar-SA" altLang="fa-IR" sz="3200" dirty="0">
                <a:latin typeface="Times New Roman" pitchFamily="18" charset="0"/>
                <a:cs typeface="Traditional Arabic" pitchFamily="2" charset="-78"/>
              </a:rPr>
              <a:t>  </a:t>
            </a:r>
            <a:endParaRPr lang="en-US" altLang="fa-IR" sz="32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90000"/>
              </a:lnSpc>
            </a:pPr>
            <a:r>
              <a:rPr lang="ar-SA" altLang="fa-IR" sz="2800" dirty="0">
                <a:latin typeface="Times New Roman" pitchFamily="18" charset="0"/>
                <a:cs typeface="Jadid" pitchFamily="2" charset="-78"/>
              </a:rPr>
              <a:t>-بهتر است حجم خلط بين 3 تا 5 ميلي ليتر باشد</a:t>
            </a:r>
            <a:r>
              <a:rPr lang="ar-SA" altLang="fa-IR" sz="2800" dirty="0">
                <a:cs typeface="Jadid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altLang="fa-IR" sz="2800" dirty="0">
                <a:latin typeface="Times New Roman" pitchFamily="18" charset="0"/>
                <a:cs typeface="Jadid" pitchFamily="2" charset="-78"/>
              </a:rPr>
              <a:t>-</a:t>
            </a:r>
            <a:r>
              <a:rPr lang="ar-SA" altLang="fa-IR" sz="2400" dirty="0">
                <a:latin typeface="Times New Roman" pitchFamily="18" charset="0"/>
                <a:cs typeface="Jadid" pitchFamily="2" charset="-78"/>
              </a:rPr>
              <a:t>هنگام جمع آوري نمونه درواحد بهداشتي ، بيمار درفضاي باز درحالي كه درظرف خلط دردست تكنيسين آزمايشگاه قراردارد ابتداء يك نفس عميق كشيده ، باسرفه اي عميق خلط راخارج كند و ظرف نمونه بايد كاملا" نزديك لبهاي بيمار قرارگيرد و بعد درظرف را بسته وتحويل فرد مسئول دهد</a:t>
            </a:r>
            <a:r>
              <a:rPr lang="ar-SA" altLang="fa-IR" sz="2800" dirty="0">
                <a:latin typeface="Times New Roman" pitchFamily="18" charset="0"/>
                <a:cs typeface="Jadid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altLang="fa-IR" sz="2800" dirty="0">
                <a:latin typeface="Times New Roman" pitchFamily="18" charset="0"/>
                <a:cs typeface="Jadid" pitchFamily="2" charset="-78"/>
              </a:rPr>
              <a:t>. مشخصات بيمار را باماژيك ثابت ، روي بدنه ظرف باخط خوانا </a:t>
            </a:r>
            <a:r>
              <a:rPr lang="ar-SA" altLang="fa-IR" sz="2800" dirty="0" smtClean="0">
                <a:latin typeface="Times New Roman" pitchFamily="18" charset="0"/>
                <a:cs typeface="Jadid" pitchFamily="2" charset="-78"/>
              </a:rPr>
              <a:t>بنويسد</a:t>
            </a:r>
            <a:endParaRPr lang="fa-IR" altLang="fa-IR" sz="2800" dirty="0">
              <a:latin typeface="Times New Roman" pitchFamily="18" charset="0"/>
              <a:cs typeface="Jadid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altLang="fa-IR" sz="2800" dirty="0" smtClean="0">
                <a:latin typeface="Times New Roman" pitchFamily="18" charset="0"/>
                <a:cs typeface="Jadid" pitchFamily="2" charset="-78"/>
              </a:rPr>
              <a:t>. </a:t>
            </a:r>
            <a:r>
              <a:rPr lang="fa-IR" altLang="fa-IR" sz="2800" dirty="0" smtClean="0">
                <a:latin typeface="Times New Roman" pitchFamily="18" charset="0"/>
                <a:cs typeface="Jadid" pitchFamily="2" charset="-78"/>
              </a:rPr>
              <a:t>تمامی مراکز ارجاع دهنده فرم مربوط به مشخصات بیمار را تکمیل نمایند.</a:t>
            </a:r>
            <a:endParaRPr lang="ar-SA" altLang="fa-IR" sz="2800" b="1" dirty="0">
              <a:latin typeface="Times New Roman" pitchFamily="18" charset="0"/>
              <a:cs typeface="Jadid" pitchFamily="2" charset="-78"/>
            </a:endParaRPr>
          </a:p>
          <a:p>
            <a:pPr algn="just" rtl="1">
              <a:lnSpc>
                <a:spcPct val="90000"/>
              </a:lnSpc>
            </a:pPr>
            <a:r>
              <a:rPr lang="ar-SA" altLang="fa-IR" sz="2800" b="1" dirty="0">
                <a:latin typeface="Times New Roman" pitchFamily="18" charset="0"/>
                <a:cs typeface="Jadid" pitchFamily="2" charset="-78"/>
              </a:rPr>
              <a:t>بايد آن را درمحل خنك وسايه نگهداري كند .</a:t>
            </a:r>
          </a:p>
          <a:p>
            <a:pPr algn="r" rtl="1">
              <a:lnSpc>
                <a:spcPct val="90000"/>
              </a:lnSpc>
            </a:pPr>
            <a:r>
              <a:rPr lang="ar-SA" altLang="fa-IR" sz="2800" dirty="0">
                <a:latin typeface="Times New Roman" pitchFamily="18" charset="0"/>
                <a:cs typeface="Jadid" pitchFamily="2" charset="-78"/>
              </a:rPr>
              <a:t>تكنيسين بايد ازدستكش يكبار مصرف استفاده كند.</a:t>
            </a:r>
            <a:r>
              <a:rPr lang="ar-SA" altLang="fa-IR" sz="2800" dirty="0">
                <a:latin typeface="Times New Roman" pitchFamily="18" charset="0"/>
                <a:cs typeface="Traditional Arabic" pitchFamily="2" charset="-78"/>
              </a:rPr>
              <a:t> </a:t>
            </a:r>
            <a:endParaRPr lang="en-US" altLang="fa-IR" sz="2800" dirty="0">
              <a:latin typeface="Times New Roman" pitchFamily="18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9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ar-SA" altLang="fa-IR" sz="4000" b="1">
                <a:solidFill>
                  <a:srgbClr val="FF3300"/>
                </a:solidFill>
              </a:rPr>
              <a:t>جمع آوري</a:t>
            </a:r>
            <a:r>
              <a:rPr lang="ar-SA" altLang="fa-IR" sz="4000" b="1"/>
              <a:t>، </a:t>
            </a:r>
            <a:r>
              <a:rPr lang="ar-SA" altLang="fa-IR" sz="4000" b="1">
                <a:solidFill>
                  <a:srgbClr val="0066FF"/>
                </a:solidFill>
              </a:rPr>
              <a:t>آماده سازي</a:t>
            </a:r>
            <a:r>
              <a:rPr lang="ar-SA" altLang="fa-IR" sz="4000" b="1"/>
              <a:t> و </a:t>
            </a:r>
            <a:r>
              <a:rPr lang="ar-SA" altLang="fa-IR" sz="4000" b="1">
                <a:solidFill>
                  <a:schemeClr val="hlink"/>
                </a:solidFill>
              </a:rPr>
              <a:t>انتقال</a:t>
            </a:r>
            <a:r>
              <a:rPr lang="ar-SA" altLang="fa-IR" sz="4000" b="1"/>
              <a:t> نمونه هاي باليني</a:t>
            </a:r>
            <a:endParaRPr lang="en-US" altLang="fa-IR" sz="4000" b="1"/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ar-SA" altLang="fa-IR" sz="2800" b="1" dirty="0" smtClean="0">
                <a:solidFill>
                  <a:srgbClr val="FF3300"/>
                </a:solidFill>
              </a:rPr>
              <a:t>امكان وجود</a:t>
            </a:r>
            <a:r>
              <a:rPr lang="en-US" altLang="fa-IR" sz="2800" b="1" dirty="0" smtClean="0"/>
              <a:t>:</a:t>
            </a:r>
            <a:r>
              <a:rPr lang="ar-SA" altLang="fa-IR" sz="2800" b="1" dirty="0" smtClean="0"/>
              <a:t> مايكوباكتريوم ها در هر نمونه اي</a:t>
            </a:r>
            <a:endParaRPr lang="en-US" altLang="fa-IR" sz="2800" b="1" dirty="0" smtClean="0"/>
          </a:p>
          <a:p>
            <a:pPr>
              <a:lnSpc>
                <a:spcPct val="80000"/>
              </a:lnSpc>
            </a:pPr>
            <a:r>
              <a:rPr lang="ar-SA" altLang="fa-IR" sz="2800" b="1" dirty="0" smtClean="0"/>
              <a:t>  </a:t>
            </a:r>
            <a:r>
              <a:rPr lang="ar-SA" altLang="fa-IR" sz="2800" b="1" dirty="0">
                <a:solidFill>
                  <a:srgbClr val="FF3300"/>
                </a:solidFill>
              </a:rPr>
              <a:t>عوام</a:t>
            </a:r>
            <a:r>
              <a:rPr lang="fa-IR" altLang="fa-IR" sz="2800" b="1" dirty="0">
                <a:solidFill>
                  <a:srgbClr val="FF3300"/>
                </a:solidFill>
              </a:rPr>
              <a:t>ل</a:t>
            </a:r>
            <a:r>
              <a:rPr lang="ar-SA" altLang="fa-IR" sz="2800" b="1" dirty="0">
                <a:solidFill>
                  <a:srgbClr val="FF3300"/>
                </a:solidFill>
              </a:rPr>
              <a:t> </a:t>
            </a:r>
            <a:r>
              <a:rPr lang="fa-IR" altLang="fa-IR" sz="2800" b="1" dirty="0">
                <a:solidFill>
                  <a:srgbClr val="FF3300"/>
                </a:solidFill>
              </a:rPr>
              <a:t>مهم</a:t>
            </a:r>
            <a:r>
              <a:rPr lang="fa-IR" altLang="fa-IR" sz="2800" b="1" dirty="0"/>
              <a:t>:</a:t>
            </a:r>
            <a:r>
              <a:rPr lang="ar-SA" altLang="fa-IR" sz="2800" b="1" dirty="0"/>
              <a:t> </a:t>
            </a:r>
            <a:r>
              <a:rPr lang="ar-SA" altLang="fa-IR" sz="2800" b="1" dirty="0">
                <a:solidFill>
                  <a:srgbClr val="0066FF"/>
                </a:solidFill>
              </a:rPr>
              <a:t>انتخاب صحيح نمونه </a:t>
            </a:r>
            <a:endParaRPr lang="fa-IR" altLang="fa-IR" sz="2800" b="1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a-IR" altLang="fa-IR" sz="2800" b="1" dirty="0">
                <a:solidFill>
                  <a:srgbClr val="0066FF"/>
                </a:solidFill>
              </a:rPr>
              <a:t>                    </a:t>
            </a:r>
            <a:r>
              <a:rPr lang="ar-SA" altLang="fa-IR" sz="2800" b="1" dirty="0">
                <a:solidFill>
                  <a:srgbClr val="0066FF"/>
                </a:solidFill>
              </a:rPr>
              <a:t>نحوه دريافت</a:t>
            </a:r>
            <a:endParaRPr lang="fa-IR" altLang="fa-IR" sz="2800" b="1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a-IR" altLang="fa-IR" sz="2800" b="1" dirty="0">
                <a:solidFill>
                  <a:srgbClr val="0066FF"/>
                </a:solidFill>
              </a:rPr>
              <a:t>                     </a:t>
            </a:r>
            <a:r>
              <a:rPr lang="ar-SA" altLang="fa-IR" sz="2800" b="1" dirty="0">
                <a:solidFill>
                  <a:srgbClr val="0066FF"/>
                </a:solidFill>
              </a:rPr>
              <a:t>مقدار كافي</a:t>
            </a:r>
            <a:endParaRPr lang="fa-IR" altLang="fa-IR" sz="2800" b="1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ar-SA" altLang="fa-IR" sz="2800" b="1" dirty="0">
                <a:solidFill>
                  <a:srgbClr val="0066FF"/>
                </a:solidFill>
              </a:rPr>
              <a:t> </a:t>
            </a:r>
            <a:r>
              <a:rPr lang="fa-IR" altLang="fa-IR" sz="2800" b="1" dirty="0">
                <a:solidFill>
                  <a:srgbClr val="0066FF"/>
                </a:solidFill>
              </a:rPr>
              <a:t>                    </a:t>
            </a:r>
            <a:r>
              <a:rPr lang="ar-SA" altLang="fa-IR" sz="2800" b="1" dirty="0">
                <a:solidFill>
                  <a:srgbClr val="0066FF"/>
                </a:solidFill>
              </a:rPr>
              <a:t>انتقال درست به </a:t>
            </a:r>
            <a:r>
              <a:rPr lang="ar-SA" altLang="fa-IR" sz="2800" b="1" dirty="0" smtClean="0">
                <a:solidFill>
                  <a:srgbClr val="0066FF"/>
                </a:solidFill>
              </a:rPr>
              <a:t>آزمايشگاه</a:t>
            </a:r>
            <a:endParaRPr lang="fa-IR" altLang="fa-IR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7538"/>
            <a:ext cx="8458200" cy="1143000"/>
          </a:xfrm>
        </p:spPr>
        <p:txBody>
          <a:bodyPr/>
          <a:lstStyle/>
          <a:p>
            <a:pPr algn="ctr" rtl="1"/>
            <a:r>
              <a:rPr lang="ar-SA" altLang="fa-IR" sz="8000">
                <a:latin typeface="Times New Roman" pitchFamily="18" charset="0"/>
                <a:cs typeface="Mitra" pitchFamily="2" charset="-78"/>
              </a:rPr>
              <a:t>   </a:t>
            </a:r>
            <a:r>
              <a:rPr lang="ar-SA" altLang="fa-IR" b="1">
                <a:latin typeface="Times New Roman" pitchFamily="18" charset="0"/>
                <a:cs typeface="Arial" pitchFamily="34" charset="0"/>
              </a:rPr>
              <a:t>انتقال نمونه به آزمايشگاه</a:t>
            </a:r>
            <a:r>
              <a:rPr lang="ar-SA" altLang="fa-IR" sz="8000">
                <a:latin typeface="Times New Roman" pitchFamily="18" charset="0"/>
                <a:cs typeface="Mitra" pitchFamily="2" charset="-78"/>
              </a:rPr>
              <a:t>    </a:t>
            </a:r>
            <a:r>
              <a:rPr lang="ar-SA" altLang="fa-IR">
                <a:latin typeface="Times New Roman" pitchFamily="18" charset="0"/>
                <a:cs typeface="Traditional Arabic" pitchFamily="2" charset="-78"/>
              </a:rPr>
              <a:t> </a:t>
            </a:r>
            <a:endParaRPr lang="en-US" altLang="fa-IR">
              <a:latin typeface="Times New Roman" pitchFamily="18" charset="0"/>
              <a:cs typeface="Traditional Arabic" pitchFamily="2" charset="-7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altLang="fa-IR" b="1" dirty="0">
                <a:cs typeface="Zar" pitchFamily="2" charset="-78"/>
              </a:rPr>
              <a:t>بنابراين خلط بايد :</a:t>
            </a:r>
            <a:endParaRPr lang="ar-SA" altLang="fa-IR" b="1" dirty="0"/>
          </a:p>
          <a:p>
            <a:pPr algn="just" rtl="1"/>
            <a:endParaRPr lang="ar-SA" altLang="fa-IR" sz="2800" b="1" dirty="0" smtClean="0">
              <a:cs typeface="Mitra" pitchFamily="2" charset="-78"/>
            </a:endParaRPr>
          </a:p>
          <a:p>
            <a:pPr algn="just" rtl="1"/>
            <a:r>
              <a:rPr lang="fa-IR" altLang="fa-IR" sz="2800" b="1" dirty="0" smtClean="0">
                <a:cs typeface="Mitra" pitchFamily="2" charset="-78"/>
              </a:rPr>
              <a:t>1- در جای </a:t>
            </a:r>
            <a:r>
              <a:rPr lang="ar-SA" altLang="fa-IR" sz="2800" b="1" dirty="0" smtClean="0">
                <a:cs typeface="Mitra" pitchFamily="2" charset="-78"/>
              </a:rPr>
              <a:t>خنك </a:t>
            </a:r>
            <a:r>
              <a:rPr lang="ar-SA" altLang="fa-IR" sz="2800" b="1" dirty="0">
                <a:cs typeface="Mitra" pitchFamily="2" charset="-78"/>
              </a:rPr>
              <a:t>نگه داشته شود</a:t>
            </a:r>
          </a:p>
          <a:p>
            <a:pPr algn="just" rtl="1"/>
            <a:r>
              <a:rPr lang="fa-IR" altLang="fa-IR" sz="2800" b="1" dirty="0" smtClean="0">
                <a:cs typeface="Mitra" pitchFamily="2" charset="-78"/>
              </a:rPr>
              <a:t>2- نمونه </a:t>
            </a:r>
            <a:r>
              <a:rPr lang="ar-SA" altLang="fa-IR" sz="2800" b="1" dirty="0" smtClean="0">
                <a:cs typeface="Mitra" pitchFamily="2" charset="-78"/>
              </a:rPr>
              <a:t>ازگرماونورمستقيم </a:t>
            </a:r>
            <a:r>
              <a:rPr lang="ar-SA" altLang="fa-IR" sz="2800" b="1" dirty="0">
                <a:cs typeface="Mitra" pitchFamily="2" charset="-78"/>
              </a:rPr>
              <a:t>دورنگه داشته شود.</a:t>
            </a:r>
          </a:p>
          <a:p>
            <a:pPr algn="just" rtl="1"/>
            <a:r>
              <a:rPr lang="fa-IR" altLang="fa-IR" sz="2800" dirty="0" smtClean="0">
                <a:cs typeface="Mitra" pitchFamily="2" charset="-78"/>
              </a:rPr>
              <a:t>3- همان </a:t>
            </a:r>
            <a:r>
              <a:rPr lang="ar-SA" altLang="fa-IR" sz="2800" b="1" dirty="0" smtClean="0">
                <a:cs typeface="Mitra" pitchFamily="2" charset="-78"/>
              </a:rPr>
              <a:t>روز </a:t>
            </a:r>
            <a:r>
              <a:rPr lang="ar-SA" altLang="fa-IR" sz="2800" b="1" dirty="0">
                <a:cs typeface="Mitra" pitchFamily="2" charset="-78"/>
              </a:rPr>
              <a:t>به نزديكترين آزمايشگاه ارسال شود.</a:t>
            </a:r>
          </a:p>
          <a:p>
            <a:pPr algn="just" rtl="1"/>
            <a:r>
              <a:rPr lang="fa-IR" altLang="fa-IR" sz="2800" b="1" dirty="0" smtClean="0">
                <a:cs typeface="Mitra" pitchFamily="2" charset="-78"/>
              </a:rPr>
              <a:t>4- برای </a:t>
            </a:r>
            <a:r>
              <a:rPr lang="ar-SA" altLang="fa-IR" sz="2800" b="1" dirty="0" smtClean="0">
                <a:cs typeface="Mitra" pitchFamily="2" charset="-78"/>
              </a:rPr>
              <a:t>انتقال </a:t>
            </a:r>
            <a:r>
              <a:rPr lang="ar-SA" altLang="fa-IR" sz="2800" b="1" dirty="0">
                <a:cs typeface="Mitra" pitchFamily="2" charset="-78"/>
              </a:rPr>
              <a:t>ازجعبه استفاده شود .</a:t>
            </a:r>
          </a:p>
          <a:p>
            <a:pPr algn="r" rtl="1"/>
            <a:r>
              <a:rPr lang="fa-IR" altLang="fa-IR" sz="2800" dirty="0" smtClean="0">
                <a:latin typeface="Times New Roman" pitchFamily="18" charset="0"/>
                <a:cs typeface="Mitra" pitchFamily="2" charset="-78"/>
              </a:rPr>
              <a:t>5- </a:t>
            </a:r>
            <a:r>
              <a:rPr lang="ar-SA" altLang="fa-IR" sz="2800" dirty="0" smtClean="0">
                <a:latin typeface="IPT.Kamran" pitchFamily="10" charset="2"/>
                <a:cs typeface="Titr" pitchFamily="2" charset="-78"/>
              </a:rPr>
              <a:t>جمله </a:t>
            </a:r>
            <a:r>
              <a:rPr lang="ar-SA" altLang="fa-IR" sz="2800" dirty="0">
                <a:solidFill>
                  <a:schemeClr val="hlink"/>
                </a:solidFill>
                <a:latin typeface="IPT.Kamran" pitchFamily="10" charset="2"/>
                <a:cs typeface="Titr" pitchFamily="2" charset="-78"/>
              </a:rPr>
              <a:t>(( حاوي مواد عفوني زا))</a:t>
            </a:r>
            <a:r>
              <a:rPr lang="ar-SA" altLang="fa-IR" sz="2800" dirty="0">
                <a:latin typeface="IPT.Kamran" pitchFamily="10" charset="2"/>
                <a:cs typeface="Titr" pitchFamily="2" charset="-78"/>
              </a:rPr>
              <a:t> روي جعبه ضروري است </a:t>
            </a:r>
            <a:endParaRPr lang="en-US" altLang="fa-IR" sz="2800" dirty="0">
              <a:latin typeface="IPT.Kamran" pitchFamily="10" charset="2"/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73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28" y="129934"/>
            <a:ext cx="7070051" cy="1096492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</a:rPr>
              <a:t>Transportation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" y="1344208"/>
            <a:ext cx="3156857" cy="6241354"/>
          </a:xfrm>
        </p:spPr>
      </p:pic>
      <p:pic>
        <p:nvPicPr>
          <p:cNvPr id="12294" name="Picture 2" descr="G:\DCIM\100ANDRO\DSC_03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367" y="1356360"/>
            <a:ext cx="4618433" cy="6359136"/>
          </a:xfr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84" y="1368512"/>
            <a:ext cx="3724016" cy="64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86000" y="609600"/>
            <a:ext cx="10972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altLang="fa-IR" sz="4400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آزمايش ميكروسكوپي مستقيم</a:t>
            </a:r>
            <a:r>
              <a:rPr lang="en-US" altLang="fa-IR" sz="6000" smtClean="0">
                <a:solidFill>
                  <a:srgbClr val="000000"/>
                </a:solidFill>
                <a:latin typeface="Times New Roman" pitchFamily="18" charset="0"/>
                <a:cs typeface="Traditional Arabic" pitchFamily="2" charset="-78"/>
              </a:rPr>
              <a:t> </a:t>
            </a:r>
            <a:endParaRPr lang="en-US" altLang="fa-IR" sz="6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fa-IR" sz="3200" smtClean="0">
                <a:solidFill>
                  <a:srgbClr val="000000"/>
                </a:solidFill>
                <a:latin typeface="Times New Roman" pitchFamily="18" charset="0"/>
                <a:cs typeface="Mitra" pitchFamily="2" charset="-78"/>
              </a:rPr>
              <a:t>سهولت انجام آن حتي درآزمايشگاههاي كوچك ومحيطي </a:t>
            </a:r>
            <a:endParaRPr lang="en-US" altLang="fa-IR" sz="3200" smtClean="0">
              <a:solidFill>
                <a:srgbClr val="000000"/>
              </a:solidFill>
              <a:latin typeface="Times New Roman" pitchFamily="18" charset="0"/>
              <a:cs typeface="Mitra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fa-IR" sz="3200" smtClean="0">
                <a:solidFill>
                  <a:srgbClr val="000000"/>
                </a:solidFill>
                <a:latin typeface="Times New Roman" pitchFamily="18" charset="0"/>
                <a:cs typeface="Mitra" pitchFamily="2" charset="-78"/>
              </a:rPr>
              <a:t>، اولين آزمايشي است كه روي نمونه هاي بيماران انجام مي گيرد </a:t>
            </a:r>
            <a:endParaRPr lang="en-US" altLang="fa-IR" sz="3200" smtClean="0">
              <a:solidFill>
                <a:srgbClr val="000000"/>
              </a:solidFill>
              <a:latin typeface="Times New Roman" pitchFamily="18" charset="0"/>
              <a:cs typeface="Mitra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fa-IR" sz="3200" smtClean="0">
                <a:solidFill>
                  <a:srgbClr val="000000"/>
                </a:solidFill>
                <a:latin typeface="Times New Roman" pitchFamily="18" charset="0"/>
                <a:cs typeface="Mitra" pitchFamily="2" charset="-78"/>
              </a:rPr>
              <a:t>. اساس اين آزمايش ، توانايي مايكوباكتري ها براي جذب رنگهاي خاص به ديواره خود ونگهداري آن رنگها درحضور اسيد والكل است .</a:t>
            </a:r>
            <a:endParaRPr lang="en-US" altLang="fa-IR" sz="3200" smtClean="0">
              <a:solidFill>
                <a:srgbClr val="000000"/>
              </a:solidFill>
              <a:latin typeface="Times New Roman" pitchFamily="18" charset="0"/>
              <a:cs typeface="Mitra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fa-IR" sz="3200" smtClean="0">
                <a:solidFill>
                  <a:srgbClr val="000000"/>
                </a:solidFill>
                <a:latin typeface="Times New Roman" pitchFamily="18" charset="0"/>
                <a:cs typeface="Mitra" pitchFamily="2" charset="-78"/>
              </a:rPr>
              <a:t> بنابراين ، به آنها باسيل (( اسيد – فست )) گفته ميشود </a:t>
            </a:r>
            <a:endParaRPr lang="en-US" altLang="fa-IR" sz="3200" smtClean="0">
              <a:solidFill>
                <a:srgbClr val="000000"/>
              </a:solidFill>
              <a:latin typeface="Times New Roman" pitchFamily="18" charset="0"/>
              <a:cs typeface="Mitra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fa-IR" sz="3200" smtClean="0">
                <a:solidFill>
                  <a:srgbClr val="000000"/>
                </a:solidFill>
                <a:latin typeface="Times New Roman" pitchFamily="18" charset="0"/>
                <a:cs typeface="Mitra" pitchFamily="2" charset="-78"/>
              </a:rPr>
              <a:t>دررنگ آميزي باروش (( زيل – نلسن )) كلاسيك ، باسيل به رنگ قرمز دريك زمينه آبي ( متيلن بلو) ياسبز ( سبز مالاشيت ) ديده ميشود</a:t>
            </a:r>
            <a:r>
              <a:rPr lang="en-US" altLang="fa-IR" sz="2400" smtClean="0">
                <a:solidFill>
                  <a:srgbClr val="000000"/>
                </a:solidFill>
                <a:latin typeface="Times New Roman" pitchFamily="18" charset="0"/>
                <a:cs typeface="Traditional Arabic" pitchFamily="2" charset="-78"/>
              </a:rPr>
              <a:t>.</a:t>
            </a:r>
            <a:r>
              <a:rPr lang="en-US" altLang="fa-IR" sz="2400" smtClean="0">
                <a:solidFill>
                  <a:srgbClr val="000000"/>
                </a:solidFill>
              </a:rPr>
              <a:t> </a:t>
            </a:r>
            <a:endParaRPr lang="en-US" altLang="fa-IR" sz="24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200800" cy="28521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latin typeface="+mn-lt"/>
              </a:rPr>
              <a:t>تکنیکهای صحیح نمونه </a:t>
            </a:r>
            <a:r>
              <a:rPr lang="fa-IR" sz="4000" dirty="0" smtClean="0">
                <a:solidFill>
                  <a:schemeClr val="bg1"/>
                </a:solidFill>
                <a:latin typeface="+mn-lt"/>
              </a:rPr>
              <a:t>گیری،انتقال، پردازش  </a:t>
            </a:r>
            <a:r>
              <a:rPr lang="fa-IR" sz="4000" dirty="0" smtClean="0">
                <a:solidFill>
                  <a:schemeClr val="bg1"/>
                </a:solidFill>
                <a:latin typeface="+mn-lt"/>
              </a:rPr>
              <a:t>و رنگ آمیزی نمونه های مرتبط با مایکوباکتریوم</a:t>
            </a:r>
            <a:r>
              <a:rPr lang="fa-IR" dirty="0" smtClean="0">
                <a:latin typeface="+mn-lt"/>
              </a:rPr>
              <a:t/>
            </a:r>
            <a:br>
              <a:rPr lang="fa-IR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917" y="5032171"/>
            <a:ext cx="6858000" cy="11351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+mj-cs"/>
              </a:rPr>
              <a:t>سارا آتشی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+mj-cs"/>
              </a:rPr>
              <a:t>کارشناس آزمایشگاه مرجع سل منطقه ای</a:t>
            </a:r>
            <a:endParaRPr lang="en-US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06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fa-IR" sz="6000">
                <a:latin typeface="Times New Roman" pitchFamily="18" charset="0"/>
                <a:cs typeface="Traditional Arabic" pitchFamily="2" charset="-78"/>
              </a:rPr>
              <a:t>           </a:t>
            </a:r>
            <a:r>
              <a:rPr lang="ar-SA" altLang="fa-IR" sz="4800" b="1">
                <a:latin typeface="Times New Roman" pitchFamily="18" charset="0"/>
                <a:cs typeface="Arial" pitchFamily="34" charset="0"/>
              </a:rPr>
              <a:t>مكان مورد نياز</a:t>
            </a:r>
            <a:endParaRPr lang="en-US" altLang="fa-IR" sz="4800" b="1">
              <a:cs typeface="Arial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altLang="fa-IR" b="1">
                <a:cs typeface="Titr" pitchFamily="2" charset="-78"/>
              </a:rPr>
              <a:t>1-درب ورودي </a:t>
            </a:r>
          </a:p>
          <a:p>
            <a:pPr algn="just" rtl="1"/>
            <a:r>
              <a:rPr lang="ar-SA" altLang="fa-IR" b="1">
                <a:cs typeface="Titr" pitchFamily="2" charset="-78"/>
              </a:rPr>
              <a:t>2-پنجره براي جريان هواي مناسب</a:t>
            </a:r>
          </a:p>
          <a:p>
            <a:pPr algn="just" rtl="1"/>
            <a:r>
              <a:rPr lang="ar-SA" altLang="fa-IR" b="1">
                <a:cs typeface="Titr" pitchFamily="2" charset="-78"/>
              </a:rPr>
              <a:t>3-دريچه كوچك براي تحويل نمونه </a:t>
            </a:r>
          </a:p>
          <a:p>
            <a:pPr algn="r" rtl="1"/>
            <a:r>
              <a:rPr lang="ar-SA" altLang="fa-IR">
                <a:latin typeface="Times New Roman" pitchFamily="18" charset="0"/>
                <a:cs typeface="Titr" pitchFamily="2" charset="-78"/>
              </a:rPr>
              <a:t>4-دستشويي جهت رنگ آميزي</a:t>
            </a:r>
            <a:r>
              <a:rPr lang="ar-SA" altLang="fa-IR">
                <a:latin typeface="Times New Roman" pitchFamily="18" charset="0"/>
                <a:cs typeface="Traditional Arabic" pitchFamily="2" charset="-78"/>
              </a:rPr>
              <a:t> </a:t>
            </a:r>
            <a:endParaRPr lang="en-US" altLang="fa-IR">
              <a:latin typeface="Times New Roman" pitchFamily="18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8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40" name="Group 24"/>
          <p:cNvGrpSpPr>
            <a:grpSpLocks/>
          </p:cNvGrpSpPr>
          <p:nvPr/>
        </p:nvGrpSpPr>
        <p:grpSpPr bwMode="auto">
          <a:xfrm>
            <a:off x="1676400" y="2667000"/>
            <a:ext cx="5410200" cy="3657600"/>
            <a:chOff x="1056" y="1680"/>
            <a:chExt cx="3408" cy="2304"/>
          </a:xfrm>
        </p:grpSpPr>
        <p:sp>
          <p:nvSpPr>
            <p:cNvPr id="111618" name="Rectangle 2"/>
            <p:cNvSpPr>
              <a:spLocks noChangeArrowheads="1"/>
            </p:cNvSpPr>
            <p:nvPr/>
          </p:nvSpPr>
          <p:spPr bwMode="auto">
            <a:xfrm>
              <a:off x="1056" y="1680"/>
              <a:ext cx="3408" cy="1104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19" name="Line 3"/>
            <p:cNvSpPr>
              <a:spLocks noChangeShapeType="1"/>
            </p:cNvSpPr>
            <p:nvPr/>
          </p:nvSpPr>
          <p:spPr bwMode="auto">
            <a:xfrm>
              <a:off x="2016" y="1680"/>
              <a:ext cx="1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0" name="AutoShape 4"/>
            <p:cNvSpPr>
              <a:spLocks noChangeArrowheads="1"/>
            </p:cNvSpPr>
            <p:nvPr/>
          </p:nvSpPr>
          <p:spPr bwMode="auto">
            <a:xfrm>
              <a:off x="2592" y="1872"/>
              <a:ext cx="1344" cy="672"/>
            </a:xfrm>
            <a:prstGeom prst="cloudCallout">
              <a:avLst>
                <a:gd name="adj1" fmla="val -25819"/>
                <a:gd name="adj2" fmla="val 40921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15600" smtClean="0">
                <a:solidFill>
                  <a:srgbClr val="000000"/>
                </a:solidFill>
              </a:endParaRPr>
            </a:p>
          </p:txBody>
        </p:sp>
        <p:sp>
          <p:nvSpPr>
            <p:cNvPr id="111621" name="Line 5"/>
            <p:cNvSpPr>
              <a:spLocks noChangeShapeType="1"/>
            </p:cNvSpPr>
            <p:nvPr/>
          </p:nvSpPr>
          <p:spPr bwMode="auto">
            <a:xfrm flipH="1">
              <a:off x="1056" y="168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2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4" name="Line 8"/>
            <p:cNvSpPr>
              <a:spLocks noChangeShapeType="1"/>
            </p:cNvSpPr>
            <p:nvPr/>
          </p:nvSpPr>
          <p:spPr bwMode="auto">
            <a:xfrm flipH="1">
              <a:off x="1056" y="1680"/>
              <a:ext cx="43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 flipH="1">
              <a:off x="1056" y="1680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 flipH="1">
              <a:off x="1104" y="1728"/>
              <a:ext cx="72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 flipH="1">
              <a:off x="1248" y="1728"/>
              <a:ext cx="72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8" name="Line 12"/>
            <p:cNvSpPr>
              <a:spLocks noChangeShapeType="1"/>
            </p:cNvSpPr>
            <p:nvPr/>
          </p:nvSpPr>
          <p:spPr bwMode="auto">
            <a:xfrm flipH="1">
              <a:off x="1440" y="1920"/>
              <a:ext cx="57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29" name="Line 13"/>
            <p:cNvSpPr>
              <a:spLocks noChangeShapeType="1"/>
            </p:cNvSpPr>
            <p:nvPr/>
          </p:nvSpPr>
          <p:spPr bwMode="auto">
            <a:xfrm flipH="1">
              <a:off x="1632" y="220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30" name="Line 14"/>
            <p:cNvSpPr>
              <a:spLocks noChangeShapeType="1"/>
            </p:cNvSpPr>
            <p:nvPr/>
          </p:nvSpPr>
          <p:spPr bwMode="auto">
            <a:xfrm flipH="1">
              <a:off x="1824" y="2448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1163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248" y="2976"/>
              <a:ext cx="462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3600" kern="10" smtClean="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1/3</a:t>
              </a:r>
            </a:p>
          </p:txBody>
        </p:sp>
        <p:sp>
          <p:nvSpPr>
            <p:cNvPr id="11163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072" y="2976"/>
              <a:ext cx="462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3600" kern="10" smtClean="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2/3</a:t>
              </a:r>
            </a:p>
          </p:txBody>
        </p:sp>
        <p:sp>
          <p:nvSpPr>
            <p:cNvPr id="111633" name="WordArt 17" descr="White marble"/>
            <p:cNvSpPr>
              <a:spLocks noChangeArrowheads="1" noChangeShapeType="1" noTextEdit="1"/>
            </p:cNvSpPr>
            <p:nvPr/>
          </p:nvSpPr>
          <p:spPr bwMode="auto">
            <a:xfrm>
              <a:off x="1056" y="3468"/>
              <a:ext cx="768" cy="46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600" kern="10" smtClean="0">
                  <a:ln w="9525">
                    <a:miter lim="800000"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شماره</a:t>
              </a:r>
            </a:p>
          </p:txBody>
        </p:sp>
        <p:sp>
          <p:nvSpPr>
            <p:cNvPr id="111634" name="WordArt 18" descr="White marble"/>
            <p:cNvSpPr>
              <a:spLocks noChangeArrowheads="1" noChangeShapeType="1" noTextEdit="1"/>
            </p:cNvSpPr>
            <p:nvPr/>
          </p:nvSpPr>
          <p:spPr bwMode="auto">
            <a:xfrm>
              <a:off x="2784" y="3360"/>
              <a:ext cx="1296" cy="6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600" kern="10" smtClean="0">
                  <a:ln w="9525">
                    <a:miter lim="800000"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گسترده</a:t>
              </a:r>
            </a:p>
          </p:txBody>
        </p:sp>
        <p:sp>
          <p:nvSpPr>
            <p:cNvPr id="111635" name="WordArt 19"/>
            <p:cNvSpPr>
              <a:spLocks noChangeArrowheads="1" noChangeShapeType="1" noTextEdit="1"/>
            </p:cNvSpPr>
            <p:nvPr/>
          </p:nvSpPr>
          <p:spPr bwMode="auto">
            <a:xfrm rot="-5308183">
              <a:off x="1199" y="1959"/>
              <a:ext cx="655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extrusionClr>
                  <a:srgbClr val="C0C0C0"/>
                </a:extrusionClr>
                <a:contourClr>
                  <a:schemeClr val="accent1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3600" kern="10" smtClean="0">
                  <a:ln w="9525">
                    <a:miter lim="800000"/>
                    <a:headEnd/>
                    <a:tailEnd/>
                  </a:ln>
                  <a:solidFill>
                    <a:srgbClr val="00E4A8"/>
                  </a:solidFill>
                  <a:latin typeface="Arial Black" panose="020B0A04020102020204" pitchFamily="34" charset="0"/>
                </a:rPr>
                <a:t>آ-123</a:t>
              </a:r>
            </a:p>
          </p:txBody>
        </p:sp>
      </p:grpSp>
      <p:sp>
        <p:nvSpPr>
          <p:cNvPr id="111636" name="WordArt 20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3200" kern="1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arnaz"/>
              </a:rPr>
              <a:t>تقسيم صحيح لام به دو منطقه</a:t>
            </a:r>
          </a:p>
        </p:txBody>
      </p:sp>
    </p:spTree>
    <p:extLst>
      <p:ext uri="{BB962C8B-B14F-4D97-AF65-F5344CB8AC3E}">
        <p14:creationId xmlns:p14="http://schemas.microsoft.com/office/powerpoint/2010/main" val="29791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29" name="Group 37"/>
          <p:cNvGrpSpPr>
            <a:grpSpLocks/>
          </p:cNvGrpSpPr>
          <p:nvPr/>
        </p:nvGrpSpPr>
        <p:grpSpPr bwMode="auto">
          <a:xfrm>
            <a:off x="990600" y="304800"/>
            <a:ext cx="7753350" cy="6400800"/>
            <a:chOff x="624" y="192"/>
            <a:chExt cx="4884" cy="4032"/>
          </a:xfrm>
        </p:grpSpPr>
        <p:grpSp>
          <p:nvGrpSpPr>
            <p:cNvPr id="110620" name="Group 28"/>
            <p:cNvGrpSpPr>
              <a:grpSpLocks/>
            </p:cNvGrpSpPr>
            <p:nvPr/>
          </p:nvGrpSpPr>
          <p:grpSpPr bwMode="auto">
            <a:xfrm>
              <a:off x="804" y="192"/>
              <a:ext cx="4224" cy="3696"/>
              <a:chOff x="816" y="384"/>
              <a:chExt cx="4224" cy="3696"/>
            </a:xfrm>
          </p:grpSpPr>
          <p:sp>
            <p:nvSpPr>
              <p:cNvPr id="110594" name="Rectangle 2"/>
              <p:cNvSpPr>
                <a:spLocks noChangeArrowheads="1"/>
              </p:cNvSpPr>
              <p:nvPr/>
            </p:nvSpPr>
            <p:spPr bwMode="auto">
              <a:xfrm>
                <a:off x="912" y="1536"/>
                <a:ext cx="1872" cy="624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95" name="AutoShape 3"/>
              <p:cNvSpPr>
                <a:spLocks noChangeArrowheads="1"/>
              </p:cNvSpPr>
              <p:nvPr/>
            </p:nvSpPr>
            <p:spPr bwMode="auto">
              <a:xfrm>
                <a:off x="2064" y="1680"/>
                <a:ext cx="576" cy="432"/>
              </a:xfrm>
              <a:prstGeom prst="cloudCallout">
                <a:avLst>
                  <a:gd name="adj1" fmla="val 34375"/>
                  <a:gd name="adj2" fmla="val 18981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15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96" name="Rectangle 4"/>
              <p:cNvSpPr>
                <a:spLocks noChangeArrowheads="1"/>
              </p:cNvSpPr>
              <p:nvPr/>
            </p:nvSpPr>
            <p:spPr bwMode="auto">
              <a:xfrm>
                <a:off x="3168" y="1536"/>
                <a:ext cx="1872" cy="576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97" name="Rectangle 5"/>
              <p:cNvSpPr>
                <a:spLocks noChangeArrowheads="1"/>
              </p:cNvSpPr>
              <p:nvPr/>
            </p:nvSpPr>
            <p:spPr bwMode="auto">
              <a:xfrm>
                <a:off x="3168" y="3456"/>
                <a:ext cx="1872" cy="624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98" name="Rectangle 6"/>
              <p:cNvSpPr>
                <a:spLocks noChangeArrowheads="1"/>
              </p:cNvSpPr>
              <p:nvPr/>
            </p:nvSpPr>
            <p:spPr bwMode="auto">
              <a:xfrm>
                <a:off x="3168" y="2496"/>
                <a:ext cx="1872" cy="576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99" name="Rectangle 7"/>
              <p:cNvSpPr>
                <a:spLocks noChangeArrowheads="1"/>
              </p:cNvSpPr>
              <p:nvPr/>
            </p:nvSpPr>
            <p:spPr bwMode="auto">
              <a:xfrm>
                <a:off x="816" y="3456"/>
                <a:ext cx="1872" cy="576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1872" cy="576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1" name="AutoShape 9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96" cy="288"/>
              </a:xfrm>
              <a:prstGeom prst="cloudCallout">
                <a:avLst>
                  <a:gd name="adj1" fmla="val -112500"/>
                  <a:gd name="adj2" fmla="val 126736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2" name="AutoShape 10"/>
              <p:cNvSpPr>
                <a:spLocks noChangeArrowheads="1"/>
              </p:cNvSpPr>
              <p:nvPr/>
            </p:nvSpPr>
            <p:spPr bwMode="auto">
              <a:xfrm>
                <a:off x="3696" y="2592"/>
                <a:ext cx="720" cy="336"/>
              </a:xfrm>
              <a:prstGeom prst="cloudCallout">
                <a:avLst>
                  <a:gd name="adj1" fmla="val -6250"/>
                  <a:gd name="adj2" fmla="val 1012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15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3" name="AutoShape 11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1728" cy="432"/>
              </a:xfrm>
              <a:prstGeom prst="cloudCallout">
                <a:avLst>
                  <a:gd name="adj1" fmla="val -44269"/>
                  <a:gd name="adj2" fmla="val 65509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15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4" name="AutoShape 12"/>
              <p:cNvSpPr>
                <a:spLocks noChangeArrowheads="1"/>
              </p:cNvSpPr>
              <p:nvPr/>
            </p:nvSpPr>
            <p:spPr bwMode="auto">
              <a:xfrm>
                <a:off x="912" y="3504"/>
                <a:ext cx="1632" cy="48"/>
              </a:xfrm>
              <a:prstGeom prst="cloudCallout">
                <a:avLst>
                  <a:gd name="adj1" fmla="val -43750"/>
                  <a:gd name="adj2" fmla="val 70833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15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5" name="AutoShape 13"/>
              <p:cNvSpPr>
                <a:spLocks noChangeArrowheads="1"/>
              </p:cNvSpPr>
              <p:nvPr/>
            </p:nvSpPr>
            <p:spPr bwMode="auto">
              <a:xfrm>
                <a:off x="1056" y="3888"/>
                <a:ext cx="1488" cy="48"/>
              </a:xfrm>
              <a:prstGeom prst="cloudCallout">
                <a:avLst>
                  <a:gd name="adj1" fmla="val -43750"/>
                  <a:gd name="adj2" fmla="val 70833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15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6" name="AutoShape 14"/>
              <p:cNvSpPr>
                <a:spLocks noChangeArrowheads="1"/>
              </p:cNvSpPr>
              <p:nvPr/>
            </p:nvSpPr>
            <p:spPr bwMode="auto">
              <a:xfrm>
                <a:off x="3696" y="3648"/>
                <a:ext cx="960" cy="240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5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1968" y="384"/>
                <a:ext cx="1872" cy="576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8" name="AutoShape 16"/>
              <p:cNvSpPr>
                <a:spLocks noChangeArrowheads="1"/>
              </p:cNvSpPr>
              <p:nvPr/>
            </p:nvSpPr>
            <p:spPr bwMode="auto">
              <a:xfrm>
                <a:off x="2400" y="480"/>
                <a:ext cx="1008" cy="384"/>
              </a:xfrm>
              <a:prstGeom prst="cloudCallout">
                <a:avLst>
                  <a:gd name="adj1" fmla="val -30954"/>
                  <a:gd name="adj2" fmla="val 62500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altLang="fa-IR" sz="15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9" name="Line 1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1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12" name="Line 20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1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13" name="Line 21"/>
              <p:cNvSpPr>
                <a:spLocks noChangeShapeType="1"/>
              </p:cNvSpPr>
              <p:nvPr/>
            </p:nvSpPr>
            <p:spPr bwMode="auto">
              <a:xfrm>
                <a:off x="3408" y="2496"/>
                <a:ext cx="1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14" name="Line 22"/>
              <p:cNvSpPr>
                <a:spLocks noChangeShapeType="1"/>
              </p:cNvSpPr>
              <p:nvPr/>
            </p:nvSpPr>
            <p:spPr bwMode="auto">
              <a:xfrm>
                <a:off x="1008" y="3456"/>
                <a:ext cx="1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15" name="Line 23"/>
              <p:cNvSpPr>
                <a:spLocks noChangeShapeType="1"/>
              </p:cNvSpPr>
              <p:nvPr/>
            </p:nvSpPr>
            <p:spPr bwMode="auto">
              <a:xfrm>
                <a:off x="3408" y="3408"/>
                <a:ext cx="1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16" name="Line 24"/>
              <p:cNvSpPr>
                <a:spLocks noChangeShapeType="1"/>
              </p:cNvSpPr>
              <p:nvPr/>
            </p:nvSpPr>
            <p:spPr bwMode="auto">
              <a:xfrm>
                <a:off x="1056" y="2496"/>
                <a:ext cx="1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17" name="Line 25"/>
              <p:cNvSpPr>
                <a:spLocks noChangeShapeType="1"/>
              </p:cNvSpPr>
              <p:nvPr/>
            </p:nvSpPr>
            <p:spPr bwMode="auto">
              <a:xfrm>
                <a:off x="2160" y="384"/>
                <a:ext cx="1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19" name="Line 27"/>
              <p:cNvSpPr>
                <a:spLocks noChangeShapeType="1"/>
              </p:cNvSpPr>
              <p:nvPr/>
            </p:nvSpPr>
            <p:spPr bwMode="auto">
              <a:xfrm>
                <a:off x="2160" y="624"/>
                <a:ext cx="1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6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062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624" y="816"/>
              <a:ext cx="4884" cy="3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800" kern="10" smtClean="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Zar"/>
                </a:rPr>
                <a:t>ضخامت گسترده بايد در حدي باشدكه بتوان كلمات روزنامه زيرآنرا خواند </a:t>
              </a:r>
            </a:p>
          </p:txBody>
        </p:sp>
        <p:sp>
          <p:nvSpPr>
            <p:cNvPr id="11062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792" y="1968"/>
              <a:ext cx="576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200" kern="10" smtClean="0">
                  <a:ln w="19050">
                    <a:solidFill>
                      <a:srgbClr val="99CCFF"/>
                    </a:solidFill>
                    <a:miter lim="800000"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Farnaz"/>
                </a:rPr>
                <a:t>خيلي كوچك</a:t>
              </a:r>
            </a:p>
          </p:txBody>
        </p:sp>
        <p:sp>
          <p:nvSpPr>
            <p:cNvPr id="110624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632" y="2016"/>
              <a:ext cx="65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400" kern="10" smtClean="0">
                  <a:ln w="19050">
                    <a:solidFill>
                      <a:srgbClr val="99CCFF"/>
                    </a:solidFill>
                    <a:miter lim="800000"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Farnaz"/>
                </a:rPr>
                <a:t>مركز نيست</a:t>
              </a:r>
            </a:p>
          </p:txBody>
        </p:sp>
        <p:sp>
          <p:nvSpPr>
            <p:cNvPr id="110625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792" y="2976"/>
              <a:ext cx="76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400" kern="10" smtClean="0">
                  <a:ln w="19050">
                    <a:solidFill>
                      <a:srgbClr val="99CCFF"/>
                    </a:solidFill>
                    <a:miter lim="800000"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Farnaz"/>
                </a:rPr>
                <a:t>خيلي ضخيم</a:t>
              </a:r>
            </a:p>
          </p:txBody>
        </p:sp>
        <p:sp>
          <p:nvSpPr>
            <p:cNvPr id="11062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632" y="2976"/>
              <a:ext cx="62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400" kern="10" smtClean="0">
                  <a:ln w="19050">
                    <a:solidFill>
                      <a:srgbClr val="99CCFF"/>
                    </a:solidFill>
                    <a:miter lim="800000"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Farnaz"/>
                </a:rPr>
                <a:t>خيلي بزرگ</a:t>
              </a:r>
            </a:p>
          </p:txBody>
        </p:sp>
        <p:sp>
          <p:nvSpPr>
            <p:cNvPr id="11062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936" y="3984"/>
              <a:ext cx="576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1600" kern="10" smtClean="0">
                  <a:ln w="19050">
                    <a:solidFill>
                      <a:srgbClr val="99CCFF"/>
                    </a:solidFill>
                    <a:miter lim="800000"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Farnaz"/>
                </a:rPr>
                <a:t>خيلي نازك</a:t>
              </a:r>
            </a:p>
          </p:txBody>
        </p:sp>
        <p:sp>
          <p:nvSpPr>
            <p:cNvPr id="11062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40" y="3936"/>
              <a:ext cx="57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kern="10" smtClean="0">
                  <a:ln w="19050">
                    <a:solidFill>
                      <a:srgbClr val="99CCFF"/>
                    </a:solidFill>
                    <a:miter lim="800000"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Farnaz"/>
                </a:rPr>
                <a:t>پراكنده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6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fa-IR" sz="3600" dirty="0">
                <a:latin typeface="Times New Roman" panose="02020603050405020304" pitchFamily="18" charset="0"/>
                <a:cs typeface="Times New Roman (Arabic)" panose="02020603050405020304" pitchFamily="18" charset="0"/>
              </a:rPr>
              <a:t>                </a:t>
            </a:r>
            <a:r>
              <a:rPr lang="ar-SA" altLang="fa-IR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وسايل و مواد</a:t>
            </a:r>
            <a:r>
              <a:rPr lang="ar-SA" altLang="fa-IR" sz="3600" b="1" dirty="0">
                <a:cs typeface="Arial" panose="020B0604020202020204" pitchFamily="34" charset="0"/>
              </a:rPr>
              <a:t> مورد نياز</a:t>
            </a:r>
            <a:r>
              <a:rPr lang="ar-SA" altLang="fa-IR" sz="3600" dirty="0">
                <a:cs typeface="Times New Roman (Arabic)" panose="02020603050405020304" pitchFamily="18" charset="0"/>
              </a:rPr>
              <a:t>  </a:t>
            </a:r>
            <a:endParaRPr lang="en-US" altLang="fa-IR" sz="36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lnSpc>
                <a:spcPct val="90000"/>
              </a:lnSpc>
            </a:pPr>
            <a:r>
              <a:rPr lang="ar-SA" altLang="fa-IR" sz="2400" b="1" dirty="0">
                <a:cs typeface="Titr" pitchFamily="10" charset="-78"/>
              </a:rPr>
              <a:t>1-ميزكار  بايد از جنسي باشد كه به راحتي بايك محلول ضدباكتري ، </a:t>
            </a:r>
            <a:r>
              <a:rPr lang="ar-SA" altLang="fa-IR" sz="2400" b="1" dirty="0" smtClean="0">
                <a:cs typeface="Titr" pitchFamily="10" charset="-78"/>
              </a:rPr>
              <a:t>ضدعفوني </a:t>
            </a:r>
            <a:r>
              <a:rPr lang="ar-SA" altLang="fa-IR" sz="2400" b="1" dirty="0">
                <a:cs typeface="Titr" pitchFamily="10" charset="-78"/>
              </a:rPr>
              <a:t>شود.</a:t>
            </a:r>
          </a:p>
          <a:p>
            <a:pPr algn="just" rtl="1">
              <a:lnSpc>
                <a:spcPct val="90000"/>
              </a:lnSpc>
            </a:pPr>
            <a:r>
              <a:rPr lang="ar-SA" altLang="fa-IR" sz="2400" b="1" dirty="0">
                <a:cs typeface="Titr" pitchFamily="10" charset="-78"/>
              </a:rPr>
              <a:t>2-دستگاه ميكروسكوپ نوري دو چشمي</a:t>
            </a:r>
          </a:p>
          <a:p>
            <a:pPr algn="just" rtl="1">
              <a:lnSpc>
                <a:spcPct val="90000"/>
              </a:lnSpc>
            </a:pPr>
            <a:r>
              <a:rPr lang="ar-SA" altLang="fa-IR" sz="2400" b="1" dirty="0">
                <a:cs typeface="Titr" pitchFamily="10" charset="-78"/>
              </a:rPr>
              <a:t>3-ظرفهاي حاوي نمونه ، اپليكاتور چوبي يالوپ ، لام ، پايه هاي نگهدارنده لام درحين رنگ آميزي ، ظرف حاوي رنگ ورنگ بر ، يك چراغ گازي ياالكلي ، قلم الماس ، ظرف زباله فلزي بزرگ و دربدار براي سوزاندن يااتوكلاو نمودن زباله عفوني .</a:t>
            </a:r>
          </a:p>
          <a:p>
            <a:pPr algn="just" rtl="1">
              <a:lnSpc>
                <a:spcPct val="90000"/>
              </a:lnSpc>
            </a:pPr>
            <a:r>
              <a:rPr lang="ar-SA" altLang="fa-IR" sz="2400" b="1" dirty="0">
                <a:cs typeface="Titr" pitchFamily="10" charset="-78"/>
              </a:rPr>
              <a:t>4- ظرف شيشه اي براي تهيه محلولهاي رنگ</a:t>
            </a:r>
          </a:p>
          <a:p>
            <a:pPr algn="r" rtl="1">
              <a:lnSpc>
                <a:spcPct val="90000"/>
              </a:lnSpc>
            </a:pPr>
            <a:r>
              <a:rPr lang="ar-SA" altLang="fa-IR" sz="2400" dirty="0">
                <a:latin typeface="Times New Roman" panose="02020603050405020304" pitchFamily="18" charset="0"/>
                <a:cs typeface="Titr" pitchFamily="10" charset="-78"/>
              </a:rPr>
              <a:t>5-فوشين </a:t>
            </a:r>
            <a:r>
              <a:rPr lang="ar-SA" altLang="fa-IR" sz="2400" dirty="0" smtClean="0">
                <a:latin typeface="Times New Roman" panose="02020603050405020304" pitchFamily="18" charset="0"/>
                <a:cs typeface="Titr" pitchFamily="10" charset="-78"/>
              </a:rPr>
              <a:t>بازي</a:t>
            </a:r>
            <a:r>
              <a:rPr lang="fa-IR" altLang="fa-IR" sz="2400" dirty="0" smtClean="0">
                <a:latin typeface="Times New Roman" panose="02020603050405020304" pitchFamily="18" charset="0"/>
                <a:cs typeface="Titr" pitchFamily="10" charset="-78"/>
              </a:rPr>
              <a:t>،</a:t>
            </a:r>
            <a:r>
              <a:rPr lang="ar-SA" altLang="fa-IR" sz="2400" dirty="0" smtClean="0">
                <a:latin typeface="Times New Roman" panose="02020603050405020304" pitchFamily="18" charset="0"/>
                <a:cs typeface="Titr" pitchFamily="10" charset="-78"/>
              </a:rPr>
              <a:t> </a:t>
            </a:r>
            <a:r>
              <a:rPr lang="ar-SA" altLang="fa-IR" sz="2400" dirty="0">
                <a:latin typeface="Times New Roman" panose="02020603050405020304" pitchFamily="18" charset="0"/>
                <a:cs typeface="Titr" pitchFamily="10" charset="-78"/>
              </a:rPr>
              <a:t>متيلن بلو ، فنل كريستال ، اسيدكلريدريك </a:t>
            </a:r>
            <a:r>
              <a:rPr lang="ar-SA" altLang="fa-IR" sz="2400" dirty="0" smtClean="0">
                <a:latin typeface="Times New Roman" panose="02020603050405020304" pitchFamily="18" charset="0"/>
                <a:cs typeface="Titr" pitchFamily="10" charset="-78"/>
              </a:rPr>
              <a:t>باد، </a:t>
            </a:r>
            <a:r>
              <a:rPr lang="ar-SA" altLang="fa-IR" sz="2400" dirty="0">
                <a:latin typeface="Times New Roman" panose="02020603050405020304" pitchFamily="18" charset="0"/>
                <a:cs typeface="Titr" pitchFamily="10" charset="-78"/>
              </a:rPr>
              <a:t>الكل 95% ، آب مقطر ، روغن ايمرسيون و كاغذ صافي .</a:t>
            </a:r>
            <a:r>
              <a:rPr lang="ar-SA" altLang="fa-IR" sz="2800" dirty="0">
                <a:cs typeface="Times New Roman (Arabic)" panose="02020603050405020304" pitchFamily="18" charset="0"/>
              </a:rPr>
              <a:t> </a:t>
            </a:r>
            <a:endParaRPr lang="en-US" altLang="fa-IR" sz="2800" dirty="0"/>
          </a:p>
        </p:txBody>
      </p:sp>
    </p:spTree>
    <p:extLst>
      <p:ext uri="{BB962C8B-B14F-4D97-AF65-F5344CB8AC3E}">
        <p14:creationId xmlns:p14="http://schemas.microsoft.com/office/powerpoint/2010/main" val="1910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49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Char char="•"/>
            </a:pPr>
            <a:r>
              <a:rPr lang="ar-SA" altLang="fa-IR" sz="2400" b="1">
                <a:latin typeface="Arial" panose="020B0604020202020204" pitchFamily="34" charset="0"/>
                <a:cs typeface="Titr" pitchFamily="10" charset="-78"/>
              </a:rPr>
              <a:t>6-</a:t>
            </a:r>
            <a:r>
              <a:rPr lang="en-US" altLang="fa-IR" sz="2400" b="1">
                <a:latin typeface="Arial" panose="020B0604020202020204" pitchFamily="34" charset="0"/>
                <a:cs typeface="Titr" pitchFamily="10" charset="-78"/>
              </a:rPr>
              <a:t> </a:t>
            </a:r>
            <a:r>
              <a:rPr lang="ar-SA" altLang="fa-IR" sz="2400" b="1">
                <a:latin typeface="Arial" panose="020B0604020202020204" pitchFamily="34" charset="0"/>
                <a:cs typeface="Titr" pitchFamily="10" charset="-78"/>
              </a:rPr>
              <a:t>اپليكاتور چوبي رابه دونيم كرده ،</a:t>
            </a:r>
            <a:r>
              <a:rPr lang="en-US" altLang="fa-IR" sz="2400" b="1">
                <a:latin typeface="Arial" panose="020B0604020202020204" pitchFamily="34" charset="0"/>
                <a:cs typeface="Titr" pitchFamily="10" charset="-78"/>
              </a:rPr>
              <a:t>)</a:t>
            </a:r>
            <a:r>
              <a:rPr lang="ar-SA" altLang="fa-IR" sz="2400" b="1">
                <a:latin typeface="Arial" panose="020B0604020202020204" pitchFamily="34" charset="0"/>
                <a:cs typeface="Titr" pitchFamily="10" charset="-78"/>
              </a:rPr>
              <a:t> نامنظم </a:t>
            </a:r>
            <a:r>
              <a:rPr lang="en-US" altLang="fa-IR" sz="2400" b="1">
                <a:latin typeface="Arial" panose="020B0604020202020204" pitchFamily="34" charset="0"/>
                <a:cs typeface="Titr" pitchFamily="10" charset="-78"/>
              </a:rPr>
              <a:t>(</a:t>
            </a:r>
            <a:r>
              <a:rPr lang="ar-SA" altLang="fa-IR" sz="2400" b="1">
                <a:latin typeface="Arial" panose="020B0604020202020204" pitchFamily="34" charset="0"/>
                <a:cs typeface="Titr" pitchFamily="10" charset="-78"/>
              </a:rPr>
              <a:t> از قسمتهاي مناسب قسمتهاي چركي ، نكروزه وپنيري شكل و آغشته به خون نمونه بر ميداريم نمونه راروي لام درنزديكي خط كشيده و آنرا به طرف مقابل گسترش دهيد بافشار اپليكاتور روي نمونه وچندين بار حركت افقي روي لام ، يك گسترده يكسان را به مساحت تقريبي</a:t>
            </a:r>
            <a:r>
              <a:rPr lang="en-US" altLang="fa-IR" sz="2400" b="1">
                <a:latin typeface="Arial" panose="020B0604020202020204" pitchFamily="34" charset="0"/>
                <a:cs typeface="Titr" pitchFamily="10" charset="-78"/>
              </a:rPr>
              <a:t> ( cm2 × 1/5)</a:t>
            </a:r>
            <a:r>
              <a:rPr lang="ar-SA" altLang="fa-IR" sz="2400" b="1">
                <a:latin typeface="Arial" panose="020B0604020202020204" pitchFamily="34" charset="0"/>
                <a:cs typeface="Titr" pitchFamily="10" charset="-78"/>
              </a:rPr>
              <a:t> اپليكاتور رادرظرف حاوي فنل 5% انداخته.</a:t>
            </a:r>
          </a:p>
          <a:p>
            <a:pPr algn="r" rtl="1" eaLnBrk="0" hangingPunct="0">
              <a:spcBef>
                <a:spcPct val="0"/>
              </a:spcBef>
              <a:buClrTx/>
              <a:buSzTx/>
              <a:buFontTx/>
              <a:buNone/>
            </a:pPr>
            <a:endParaRPr lang="ar-SA" altLang="fa-IR" sz="2400" b="1">
              <a:latin typeface="Arial" panose="020B0604020202020204" pitchFamily="34" charset="0"/>
              <a:cs typeface="Titr" pitchFamily="10" charset="-78"/>
            </a:endParaRPr>
          </a:p>
          <a:p>
            <a:pPr algn="r" rtl="1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ar-SA" altLang="fa-IR" sz="2400">
                <a:latin typeface="Times New Roman" panose="02020603050405020304" pitchFamily="18" charset="0"/>
                <a:cs typeface="Titr" pitchFamily="10" charset="-78"/>
              </a:rPr>
              <a:t>7-</a:t>
            </a:r>
            <a:r>
              <a:rPr lang="en-US" altLang="fa-IR" sz="2400">
                <a:latin typeface="Times New Roman" panose="02020603050405020304" pitchFamily="18" charset="0"/>
                <a:cs typeface="Titr" pitchFamily="10" charset="-78"/>
              </a:rPr>
              <a:t> </a:t>
            </a:r>
            <a:r>
              <a:rPr lang="ar-SA" altLang="fa-IR" sz="2400">
                <a:latin typeface="Times New Roman" panose="02020603050405020304" pitchFamily="18" charset="0"/>
                <a:cs typeface="Titr" pitchFamily="10" charset="-78"/>
              </a:rPr>
              <a:t>لام ها را روي يك پايه فلزي ياچوبي قراردهيد تاخشك شود . 15 تا 30 دقيقه و نبايد براي خشك كردن از شعله استفاده كردلام ثابت نشده رانبايد به مدت طولاني نگهداري كرد اين كارباعث شكسته شدن اتفاقي ياانتشار عفونت ميشود</a:t>
            </a:r>
            <a:r>
              <a:rPr lang="en-US" altLang="fa-IR" sz="2400">
                <a:latin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r>
              <a:rPr lang="en-US" altLang="fa-IR" sz="2400"/>
              <a:t> </a:t>
            </a:r>
            <a:endParaRPr lang="en-US" altLang="fa-IR" sz="2400">
              <a:latin typeface="Arial" panose="020B0604020202020204" pitchFamily="34" charset="0"/>
            </a:endParaRPr>
          </a:p>
          <a:p>
            <a:pPr algn="r" rtl="1"/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207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altLang="fa-IR" sz="4800" dirty="0">
                <a:latin typeface="Times New Roman" panose="02020603050405020304" pitchFamily="18" charset="0"/>
                <a:cs typeface="Traditional Arabic" panose="02020603050405020304" pitchFamily="18" charset="-78"/>
              </a:rPr>
              <a:t>                 </a:t>
            </a:r>
            <a:r>
              <a:rPr lang="ar-SA" altLang="fa-IR" dirty="0">
                <a:latin typeface="Times New Roman" panose="02020603050405020304" pitchFamily="18" charset="0"/>
                <a:cs typeface="Arial" panose="020B0604020202020204" pitchFamily="34" charset="0"/>
              </a:rPr>
              <a:t>ثابت </a:t>
            </a:r>
            <a:r>
              <a:rPr lang="ar-SA" altLang="fa-IR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كردن</a:t>
            </a:r>
            <a:r>
              <a:rPr lang="en-US" altLang="fa-IR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altLang="fa-IR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گسترده</a:t>
            </a:r>
            <a:endParaRPr lang="en-US" altLang="fa-IR" dirty="0"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fa-IR">
                <a:latin typeface="Times New Roman" panose="02020603050405020304" pitchFamily="18" charset="0"/>
                <a:cs typeface="Titr" pitchFamily="10" charset="-78"/>
              </a:rPr>
              <a:t>هرلام راپس از خشك شدن بادوتا سه بار حركت دادن روي شعله در حالي كه گسترده رو به بالاست ، ثابت كرد</a:t>
            </a:r>
          </a:p>
          <a:p>
            <a:pPr algn="r" rtl="1"/>
            <a:r>
              <a:rPr lang="ar-SA" altLang="fa-IR">
                <a:latin typeface="Times New Roman" panose="02020603050405020304" pitchFamily="18" charset="0"/>
                <a:cs typeface="Titr" pitchFamily="10" charset="-78"/>
              </a:rPr>
              <a:t>پس از ثابت كردن گسترده و خنك كردن لام آن را براي رنگ آميزي روي پايه ديگري قراردهيد.</a:t>
            </a:r>
            <a:r>
              <a:rPr lang="ar-SA" altLang="fa-IR">
                <a:cs typeface="Times New Roman (Arabic)" panose="02020603050405020304" pitchFamily="18" charset="0"/>
              </a:rPr>
              <a:t> 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043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-252536" y="1700808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tabLst>
                <a:tab pos="35877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a-IR" altLang="fa-IR" sz="6000" b="1" dirty="0" smtClean="0">
              <a:solidFill>
                <a:srgbClr val="00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fa-IR" sz="6000" b="1" dirty="0" smtClean="0">
                <a:solidFill>
                  <a:srgbClr val="FF0000"/>
                </a:solidFill>
                <a:cs typeface="Zar" pitchFamily="10" charset="-78"/>
              </a:rPr>
              <a:t>      رنگ آميزي زيل – نلسن</a:t>
            </a:r>
            <a:endParaRPr lang="ar-SA" altLang="fa-IR" sz="6000" b="1" dirty="0" smtClean="0">
              <a:solidFill>
                <a:srgbClr val="FF0000"/>
              </a:solidFill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fa-IR" sz="6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7772400" cy="838200"/>
          </a:xfrm>
        </p:spPr>
        <p:txBody>
          <a:bodyPr/>
          <a:lstStyle/>
          <a:p>
            <a:pPr algn="ctr" rtl="1"/>
            <a:r>
              <a:rPr lang="ar-SA" altLang="fa-IR">
                <a:latin typeface="Times New Roman" panose="02020603050405020304" pitchFamily="18" charset="0"/>
                <a:cs typeface="Arial" panose="020B0604020202020204" pitchFamily="34" charset="0"/>
              </a:rPr>
              <a:t>مرحله اول : رنگ زدن</a:t>
            </a:r>
            <a:r>
              <a:rPr lang="ar-SA" altLang="fa-IR"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fa-IR"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447800"/>
            <a:ext cx="7696200" cy="4876800"/>
          </a:xfrm>
        </p:spPr>
        <p:txBody>
          <a:bodyPr/>
          <a:lstStyle/>
          <a:p>
            <a:pPr algn="r" rtl="1"/>
            <a:r>
              <a:rPr lang="ar-SA" altLang="fa-IR" dirty="0">
                <a:latin typeface="Times New Roman" panose="02020603050405020304" pitchFamily="18" charset="0"/>
                <a:cs typeface="Titr" pitchFamily="10" charset="-78"/>
              </a:rPr>
              <a:t>تمام سطح گسترده بايد با</a:t>
            </a:r>
            <a:r>
              <a:rPr lang="ar-SA" altLang="fa-IR" dirty="0" smtClean="0">
                <a:latin typeface="Times New Roman" panose="02020603050405020304" pitchFamily="18" charset="0"/>
                <a:cs typeface="Titr" pitchFamily="10" charset="-78"/>
              </a:rPr>
              <a:t>((</a:t>
            </a:r>
            <a:r>
              <a:rPr lang="ar-SA" altLang="fa-IR" dirty="0" smtClean="0">
                <a:solidFill>
                  <a:schemeClr val="hlink"/>
                </a:solidFill>
                <a:latin typeface="Times New Roman" panose="02020603050405020304" pitchFamily="18" charset="0"/>
                <a:cs typeface="Titr" pitchFamily="10" charset="-78"/>
              </a:rPr>
              <a:t>فوشين</a:t>
            </a:r>
            <a:r>
              <a:rPr lang="ar-SA" altLang="fa-IR" dirty="0" smtClean="0">
                <a:latin typeface="Times New Roman" panose="02020603050405020304" pitchFamily="18" charset="0"/>
                <a:cs typeface="Titr" pitchFamily="10" charset="-78"/>
              </a:rPr>
              <a:t> </a:t>
            </a:r>
            <a:r>
              <a:rPr lang="ar-SA" altLang="fa-IR" dirty="0">
                <a:latin typeface="Times New Roman" panose="02020603050405020304" pitchFamily="18" charset="0"/>
                <a:cs typeface="Titr" pitchFamily="10" charset="-78"/>
              </a:rPr>
              <a:t>)) صاف شده پوشانده شود . </a:t>
            </a:r>
            <a:endParaRPr lang="en-US" altLang="fa-IR" dirty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486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1524000"/>
          </a:xfrm>
          <a:noFill/>
          <a:ln/>
        </p:spPr>
        <p:txBody>
          <a:bodyPr/>
          <a:lstStyle/>
          <a:p>
            <a:pPr algn="r" rtl="1"/>
            <a:r>
              <a:rPr lang="en-US" altLang="fa-IR" sz="28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. </a:t>
            </a:r>
            <a:r>
              <a:rPr lang="ar-SA" altLang="fa-IR" sz="28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بااستفاده از پنبه آغشته به الكل ويا چراغ الكلي ، به آرامي حرارت داد تا ازسطح لام ، بخار متصاعد شود</a:t>
            </a:r>
            <a:r>
              <a:rPr lang="en-US" altLang="fa-IR" sz="28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.</a:t>
            </a:r>
            <a:r>
              <a:rPr lang="ar-SA" altLang="fa-IR" sz="28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  هيچ گاه نبايد فوشين بجوشد ياخشك شود</a:t>
            </a:r>
            <a:r>
              <a:rPr lang="en-US" altLang="fa-IR" sz="280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 . </a:t>
            </a:r>
            <a:endParaRPr lang="en-US" altLang="fa-IR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8484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2641461"/>
            <a:ext cx="6264696" cy="3845727"/>
          </a:xfrm>
          <a:noFill/>
          <a:ln/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fa-IR" sz="2400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درصورتي كه تصادفاً رنگ پاك شد ، بايد دوباره سطح لام رابارنگ پوشاند ودوباره حرارت داد . متصاعد شدن بخار ، حدود 5 دقيقه طول مي كشد كه زمان مناسبي براي تماس گسترده بارنگ است</a:t>
            </a:r>
            <a:r>
              <a:rPr lang="en-US" altLang="fa-IR" sz="2400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 .</a:t>
            </a:r>
            <a:r>
              <a:rPr lang="en-US" altLang="fa-IR" sz="2400" smtClean="0">
                <a:solidFill>
                  <a:srgbClr val="000000"/>
                </a:solidFill>
                <a:cs typeface="Titr" pitchFamily="10" charset="-78"/>
              </a:rPr>
              <a:t> </a:t>
            </a:r>
            <a:endParaRPr lang="en-US" altLang="fa-IR" sz="2400" smtClean="0">
              <a:solidFill>
                <a:srgbClr val="000000"/>
              </a:solidFill>
              <a:latin typeface="Arial" panose="020B0604020202020204" pitchFamily="34" charset="0"/>
              <a:cs typeface="Titr" pitchFamily="1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09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 autoUpdateAnimBg="0"/>
      <p:bldP spid="14848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2362200"/>
          </a:xfrm>
          <a:noFill/>
          <a:ln/>
        </p:spPr>
        <p:txBody>
          <a:bodyPr/>
          <a:lstStyle/>
          <a:p>
            <a:pPr algn="r" rtl="1">
              <a:tabLst>
                <a:tab pos="358775" algn="r"/>
              </a:tabLst>
            </a:pPr>
            <a:r>
              <a:rPr lang="ar-SA" altLang="fa-IR" sz="2400" b="1">
                <a:solidFill>
                  <a:schemeClr val="tx1"/>
                </a:solidFill>
                <a:latin typeface="Arial" panose="020B0604020202020204" pitchFamily="34" charset="0"/>
                <a:cs typeface="Titr" pitchFamily="10" charset="-78"/>
              </a:rPr>
              <a:t>لام را ازقسمت شماره دار باپنس بلند كرده، فوشين روي لام را دردستشويي ريخت</a:t>
            </a:r>
            <a:r>
              <a:rPr lang="en-US" altLang="fa-IR" sz="2400" b="1">
                <a:solidFill>
                  <a:schemeClr val="tx1"/>
                </a:solidFill>
                <a:latin typeface="Arial" panose="020B0604020202020204" pitchFamily="34" charset="0"/>
                <a:cs typeface="Titr" pitchFamily="10" charset="-78"/>
              </a:rPr>
              <a:t> .</a:t>
            </a:r>
            <a:r>
              <a:rPr lang="fa-IR" altLang="fa-IR" sz="2400" b="1">
                <a:solidFill>
                  <a:schemeClr val="tx1"/>
                </a:solidFill>
                <a:latin typeface="Arial" panose="020B0604020202020204" pitchFamily="34" charset="0"/>
                <a:cs typeface="Titr" pitchFamily="10" charset="-78"/>
              </a:rPr>
              <a:t/>
            </a:r>
            <a:br>
              <a:rPr lang="fa-IR" altLang="fa-IR" sz="2400" b="1">
                <a:solidFill>
                  <a:schemeClr val="tx1"/>
                </a:solidFill>
                <a:latin typeface="Arial" panose="020B0604020202020204" pitchFamily="34" charset="0"/>
                <a:cs typeface="Titr" pitchFamily="10" charset="-78"/>
              </a:rPr>
            </a:br>
            <a:r>
              <a:rPr lang="ar-SA" altLang="fa-IR" sz="24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ريزش ملايم آب موجود دريك ظرف شيشه اي تازماني كه رنگ آن پاك شود سپس آنراچرخانيده وپشت لام رانيز بشوييد تا اگر درآن قسمت هم فوشين رسوب كرده ، پاك شود</a:t>
            </a:r>
            <a:r>
              <a:rPr lang="en-US" altLang="fa-IR" sz="24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 .</a:t>
            </a:r>
            <a:r>
              <a:rPr lang="en-US" altLang="fa-IR" sz="2400">
                <a:solidFill>
                  <a:schemeClr val="tx1"/>
                </a:solidFill>
                <a:cs typeface="Titr" pitchFamily="10" charset="-78"/>
              </a:rPr>
              <a:t> </a:t>
            </a:r>
            <a:endParaRPr lang="en-US" altLang="fa-IR" sz="2400">
              <a:solidFill>
                <a:schemeClr val="tx1"/>
              </a:solidFill>
              <a:latin typeface="Arial" panose="020B0604020202020204" pitchFamily="34" charset="0"/>
              <a:cs typeface="Titr" pitchFamily="10" charset="-78"/>
            </a:endParaRPr>
          </a:p>
        </p:txBody>
      </p:sp>
      <p:grpSp>
        <p:nvGrpSpPr>
          <p:cNvPr id="147461" name="Group 5"/>
          <p:cNvGrpSpPr>
            <a:grpSpLocks/>
          </p:cNvGrpSpPr>
          <p:nvPr/>
        </p:nvGrpSpPr>
        <p:grpSpPr bwMode="auto">
          <a:xfrm>
            <a:off x="990600" y="3352800"/>
            <a:ext cx="7315200" cy="3352800"/>
            <a:chOff x="288" y="1536"/>
            <a:chExt cx="4944" cy="2256"/>
          </a:xfrm>
        </p:grpSpPr>
        <p:pic>
          <p:nvPicPr>
            <p:cNvPr id="14746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36"/>
              <a:ext cx="2304" cy="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46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536"/>
              <a:ext cx="2352" cy="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0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40" y="116632"/>
            <a:ext cx="5347279" cy="16216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منابع عفونت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35" y="1792922"/>
            <a:ext cx="7429499" cy="4651054"/>
          </a:xfrm>
        </p:spPr>
        <p:txBody>
          <a:bodyPr>
            <a:normAutofit/>
          </a:bodyPr>
          <a:lstStyle/>
          <a:p>
            <a:pPr algn="just" rtl="1"/>
            <a:r>
              <a:rPr lang="en-US" dirty="0" smtClean="0"/>
              <a:t> </a:t>
            </a:r>
            <a:r>
              <a:rPr lang="fa-IR" dirty="0" smtClean="0">
                <a:cs typeface="B Nazanin" panose="00000400000000000000" pitchFamily="2" charset="-78"/>
              </a:rPr>
              <a:t>مهمترین </a:t>
            </a:r>
            <a:r>
              <a:rPr lang="fa-IR" dirty="0">
                <a:cs typeface="B Nazanin" panose="00000400000000000000" pitchFamily="2" charset="-78"/>
              </a:rPr>
              <a:t>منبع عفونت، </a:t>
            </a:r>
            <a:r>
              <a:rPr lang="fa-IR" dirty="0" smtClean="0">
                <a:cs typeface="B Nazanin" panose="00000400000000000000" pitchFamily="2" charset="-78"/>
              </a:rPr>
              <a:t>بیمار مبتلا </a:t>
            </a:r>
            <a:r>
              <a:rPr lang="fa-IR" dirty="0">
                <a:cs typeface="B Nazanin" panose="00000400000000000000" pitchFamily="2" charset="-78"/>
              </a:rPr>
              <a:t>به سل </a:t>
            </a:r>
            <a:r>
              <a:rPr lang="fa-IR" dirty="0" smtClean="0">
                <a:cs typeface="B Nazanin" panose="00000400000000000000" pitchFamily="2" charset="-78"/>
              </a:rPr>
              <a:t>ریوی </a:t>
            </a:r>
            <a:r>
              <a:rPr lang="fa-IR" sz="2800" dirty="0" smtClean="0">
                <a:cs typeface="B Nazanin" panose="00000400000000000000" pitchFamily="2" charset="-78"/>
              </a:rPr>
              <a:t>(</a:t>
            </a:r>
            <a:r>
              <a:rPr lang="en-US" sz="2800" dirty="0">
                <a:cs typeface="B Nazanin" panose="00000400000000000000" pitchFamily="2" charset="-78"/>
              </a:rPr>
              <a:t>pulmonary TB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)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دارای سرفه و اکثرأ گسترده </a:t>
            </a:r>
            <a:r>
              <a:rPr lang="fa-IR" dirty="0">
                <a:cs typeface="B Nazanin" panose="00000400000000000000" pitchFamily="2" charset="-78"/>
              </a:rPr>
              <a:t>خلط مثبت است. سرفه در چنین </a:t>
            </a:r>
            <a:r>
              <a:rPr lang="fa-IR" dirty="0" smtClean="0">
                <a:cs typeface="B Nazanin" panose="00000400000000000000" pitchFamily="2" charset="-78"/>
              </a:rPr>
              <a:t>فردی سبب </a:t>
            </a:r>
            <a:r>
              <a:rPr lang="fa-IR" dirty="0">
                <a:cs typeface="B Nazanin" panose="00000400000000000000" pitchFamily="2" charset="-78"/>
              </a:rPr>
              <a:t>ایجاد ذرات کوچک عفونی (</a:t>
            </a:r>
            <a:r>
              <a:rPr lang="en-GB" sz="2800" dirty="0" smtClean="0">
                <a:cs typeface="B Nazanin" panose="00000400000000000000" pitchFamily="2" charset="-78"/>
              </a:rPr>
              <a:t>droplet nuclei 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  <a:r>
              <a:rPr lang="fa-IR" dirty="0" smtClean="0">
                <a:cs typeface="B Nazanin" panose="00000400000000000000" pitchFamily="2" charset="-78"/>
              </a:rPr>
              <a:t>می شود</a:t>
            </a:r>
          </a:p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 این </a:t>
            </a:r>
            <a:r>
              <a:rPr lang="fa-IR" dirty="0">
                <a:cs typeface="B Nazanin" panose="00000400000000000000" pitchFamily="2" charset="-78"/>
              </a:rPr>
              <a:t>ذرات از ترشحات تنفسی با </a:t>
            </a:r>
            <a:r>
              <a:rPr lang="fa-IR" dirty="0" smtClean="0">
                <a:cs typeface="B Nazanin" panose="00000400000000000000" pitchFamily="2" charset="-78"/>
              </a:rPr>
              <a:t>قطری معمولا </a:t>
            </a:r>
            <a:r>
              <a:rPr lang="fa-IR" dirty="0">
                <a:cs typeface="B Nazanin" panose="00000400000000000000" pitchFamily="2" charset="-78"/>
              </a:rPr>
              <a:t>کمتر از 5 </a:t>
            </a:r>
            <a:r>
              <a:rPr lang="fa-IR" dirty="0" smtClean="0">
                <a:cs typeface="B Nazanin" panose="00000400000000000000" pitchFamily="2" charset="-78"/>
              </a:rPr>
              <a:t>میکرو متر </a:t>
            </a:r>
            <a:r>
              <a:rPr lang="fa-IR" dirty="0">
                <a:cs typeface="B Nazanin" panose="00000400000000000000" pitchFamily="2" charset="-78"/>
              </a:rPr>
              <a:t>و حاوی </a:t>
            </a:r>
            <a:r>
              <a:rPr lang="fa-IR" dirty="0" smtClean="0">
                <a:cs typeface="B Nazanin" panose="00000400000000000000" pitchFamily="2" charset="-78"/>
              </a:rPr>
              <a:t>1تا 3 باسیل سل </a:t>
            </a:r>
            <a:r>
              <a:rPr lang="fa-IR" dirty="0">
                <a:cs typeface="B Nazanin" panose="00000400000000000000" pitchFamily="2" charset="-78"/>
              </a:rPr>
              <a:t>تشکیل شده </a:t>
            </a:r>
            <a:r>
              <a:rPr lang="fa-IR" dirty="0" err="1">
                <a:cs typeface="B Nazanin" panose="00000400000000000000" pitchFamily="2" charset="-78"/>
              </a:rPr>
              <a:t>اند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r>
              <a:rPr lang="fa-IR" dirty="0" smtClean="0">
                <a:cs typeface="B Nazanin" panose="00000400000000000000" pitchFamily="2" charset="-78"/>
              </a:rPr>
              <a:t>هر سرفه قادر است </a:t>
            </a:r>
            <a:r>
              <a:rPr lang="fa-IR" dirty="0">
                <a:cs typeface="B Nazanin" panose="00000400000000000000" pitchFamily="2" charset="-78"/>
              </a:rPr>
              <a:t>تا 3000 ذره عفونی </a:t>
            </a:r>
            <a:r>
              <a:rPr lang="fa-IR" dirty="0" smtClean="0">
                <a:cs typeface="B Nazanin" panose="00000400000000000000" pitchFamily="2" charset="-78"/>
              </a:rPr>
              <a:t>تولید کرده  و از طریق صحبت </a:t>
            </a:r>
            <a:r>
              <a:rPr lang="fa-IR" dirty="0">
                <a:cs typeface="B Nazanin" panose="00000400000000000000" pitchFamily="2" charset="-78"/>
              </a:rPr>
              <a:t>کردن، عطسه، </a:t>
            </a:r>
            <a:r>
              <a:rPr lang="fa-IR" dirty="0" smtClean="0">
                <a:cs typeface="B Nazanin" panose="00000400000000000000" pitchFamily="2" charset="-78"/>
              </a:rPr>
              <a:t>خندیدن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آواز </a:t>
            </a:r>
            <a:r>
              <a:rPr lang="fa-IR" dirty="0" smtClean="0">
                <a:cs typeface="B Nazanin" panose="00000400000000000000" pitchFamily="2" charset="-78"/>
              </a:rPr>
              <a:t>خواندن نیز </a:t>
            </a:r>
            <a:r>
              <a:rPr lang="fa-IR" dirty="0">
                <a:cs typeface="B Nazanin" panose="00000400000000000000" pitchFamily="2" charset="-78"/>
              </a:rPr>
              <a:t>در هوا منتشر </a:t>
            </a:r>
            <a:r>
              <a:rPr lang="fa-IR" dirty="0" smtClean="0">
                <a:cs typeface="B Nazanin" panose="00000400000000000000" pitchFamily="2" charset="-78"/>
              </a:rPr>
              <a:t>شوند </a:t>
            </a:r>
            <a:r>
              <a:rPr lang="fa-IR" dirty="0">
                <a:cs typeface="B Nazanin" panose="00000400000000000000" pitchFamily="2" charset="-78"/>
              </a:rPr>
              <a:t>و مدت ها </a:t>
            </a:r>
            <a:r>
              <a:rPr lang="fa-IR" dirty="0" smtClean="0">
                <a:cs typeface="B Nazanin" panose="00000400000000000000" pitchFamily="2" charset="-78"/>
              </a:rPr>
              <a:t>بصورت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معلق </a:t>
            </a:r>
            <a:r>
              <a:rPr lang="fa-IR" dirty="0">
                <a:cs typeface="B Nazanin" panose="00000400000000000000" pitchFamily="2" charset="-78"/>
              </a:rPr>
              <a:t>در هوا باقی </a:t>
            </a:r>
            <a:r>
              <a:rPr lang="fa-IR" dirty="0" smtClean="0">
                <a:cs typeface="B Nazanin" panose="00000400000000000000" pitchFamily="2" charset="-78"/>
              </a:rPr>
              <a:t>بمانند.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ذرات بزرگتر خاصیت معلق ماندن در هوا</a:t>
            </a:r>
            <a:r>
              <a:rPr lang="en-GB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(</a:t>
            </a:r>
            <a:r>
              <a:rPr lang="en-GB" sz="2800" dirty="0" smtClean="0">
                <a:cs typeface="B Nazanin" panose="00000400000000000000" pitchFamily="2" charset="-78"/>
              </a:rPr>
              <a:t>airborne 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  <a:r>
              <a:rPr lang="fa-IR" dirty="0" smtClean="0">
                <a:cs typeface="B Nazanin" panose="00000400000000000000" pitchFamily="2" charset="-78"/>
              </a:rPr>
              <a:t>را ندارند.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23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772400" cy="2286000"/>
          </a:xfrm>
        </p:spPr>
        <p:txBody>
          <a:bodyPr/>
          <a:lstStyle/>
          <a:p>
            <a:pPr algn="r" rtl="1"/>
            <a:r>
              <a:rPr lang="ar-SA" altLang="fa-IR" sz="2400" b="1">
                <a:solidFill>
                  <a:schemeClr val="tx1"/>
                </a:solidFill>
                <a:cs typeface="Titr" pitchFamily="10" charset="-78"/>
              </a:rPr>
              <a:t>مرحله دوم : رنگ بري                                                                </a:t>
            </a:r>
            <a:br>
              <a:rPr lang="ar-SA" altLang="fa-IR" sz="2400" b="1">
                <a:solidFill>
                  <a:schemeClr val="tx1"/>
                </a:solidFill>
                <a:cs typeface="Titr" pitchFamily="10" charset="-78"/>
              </a:rPr>
            </a:br>
            <a:r>
              <a:rPr lang="ar-SA" altLang="fa-IR" sz="24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تمام سطح گسترده رابايد بامحلول رنگ بربپوشانيد . هنگامي كه اسيد الكل رنگ قرمزگرفت ، بايد گسترده رابا آب بشوييد. درصورت لزوم ، بايد به مدت يك تا 3 دقيقه دوباره رنگ بري كرد معمولا" 2 دقيقه طول مي كشد.</a:t>
            </a:r>
            <a:r>
              <a:rPr lang="ar-SA" altLang="fa-IR" sz="2800">
                <a:cs typeface="Times New Roman (Arabic)" panose="02020603050405020304" pitchFamily="18" charset="0"/>
              </a:rPr>
              <a:t> </a:t>
            </a:r>
            <a:endParaRPr lang="en-US" altLang="fa-IR" sz="2800"/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11471"/>
            <a:ext cx="5616623" cy="3702019"/>
          </a:xfrm>
        </p:spPr>
      </p:pic>
    </p:spTree>
    <p:extLst>
      <p:ext uri="{BB962C8B-B14F-4D97-AF65-F5344CB8AC3E}">
        <p14:creationId xmlns:p14="http://schemas.microsoft.com/office/powerpoint/2010/main" val="15999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914400"/>
            <a:ext cx="7772400" cy="1143000"/>
          </a:xfrm>
          <a:noFill/>
          <a:ln/>
        </p:spPr>
        <p:txBody>
          <a:bodyPr/>
          <a:lstStyle/>
          <a:p>
            <a:pPr algn="r" rtl="1"/>
            <a:r>
              <a:rPr lang="ar-SA" altLang="fa-IR" sz="24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ريزش ملايم آب موجود دريك ظرف شيشه اي تازماني كه رنگ آن پاك شود سپس آنراچرخانيده وپشت لام رانيز بشوييد</a:t>
            </a:r>
            <a:r>
              <a:rPr lang="en-US" altLang="fa-IR" sz="2000"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</p:txBody>
      </p:sp>
      <p:pic>
        <p:nvPicPr>
          <p:cNvPr id="149508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489990"/>
            <a:ext cx="6783288" cy="401973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415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772400" cy="1828800"/>
          </a:xfrm>
        </p:spPr>
        <p:txBody>
          <a:bodyPr/>
          <a:lstStyle/>
          <a:p>
            <a:pPr algn="r" rtl="1"/>
            <a:r>
              <a:rPr lang="ar-SA" altLang="fa-IR" sz="2800" b="1">
                <a:solidFill>
                  <a:schemeClr val="tx1"/>
                </a:solidFill>
                <a:cs typeface="Titr" pitchFamily="10" charset="-78"/>
              </a:rPr>
              <a:t>مرحله سوم : رنگ آميزي زمينه </a:t>
            </a:r>
            <a:r>
              <a:rPr lang="en-US" altLang="fa-IR" sz="2800" b="1">
                <a:solidFill>
                  <a:schemeClr val="tx1"/>
                </a:solidFill>
                <a:cs typeface="Titr" pitchFamily="10" charset="-78"/>
              </a:rPr>
              <a:t/>
            </a:r>
            <a:br>
              <a:rPr lang="en-US" altLang="fa-IR" sz="2800" b="1">
                <a:solidFill>
                  <a:schemeClr val="tx1"/>
                </a:solidFill>
                <a:cs typeface="Titr" pitchFamily="10" charset="-78"/>
              </a:rPr>
            </a:br>
            <a:r>
              <a:rPr lang="ar-SA" altLang="fa-IR" sz="28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تمام سطح گسترده رايك دقيقه بامتيلن بلو بپوشانيد هردوسطح لام را به آرامي با آب بشوييد حرارت اتاق خشك شود بهتر است</a:t>
            </a:r>
            <a:r>
              <a:rPr lang="en-US" altLang="fa-IR" sz="2800">
                <a:latin typeface="Times New Roman" panose="02020603050405020304" pitchFamily="18" charset="0"/>
                <a:cs typeface="Titr" pitchFamily="10" charset="-78"/>
              </a:rPr>
              <a:t> .</a:t>
            </a:r>
            <a:r>
              <a:rPr lang="en-US" altLang="fa-IR" sz="2800"/>
              <a:t> </a:t>
            </a:r>
          </a:p>
        </p:txBody>
      </p:sp>
      <p:pic>
        <p:nvPicPr>
          <p:cNvPr id="123907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51998"/>
            <a:ext cx="6639272" cy="3989388"/>
          </a:xfrm>
        </p:spPr>
      </p:pic>
    </p:spTree>
    <p:extLst>
      <p:ext uri="{BB962C8B-B14F-4D97-AF65-F5344CB8AC3E}">
        <p14:creationId xmlns:p14="http://schemas.microsoft.com/office/powerpoint/2010/main" val="30966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pPr algn="r" rtl="1"/>
            <a:r>
              <a:rPr lang="ar-SA" altLang="fa-IR" sz="2400">
                <a:solidFill>
                  <a:schemeClr val="tx1"/>
                </a:solidFill>
                <a:latin typeface="Times New Roman" panose="02020603050405020304" pitchFamily="18" charset="0"/>
                <a:cs typeface="Titr" pitchFamily="10" charset="-78"/>
              </a:rPr>
              <a:t>ريزش ملايم آب موجود دريك ظرف شيشه اي تازماني كه رنگ آن پاك شود سپس آنراچرخانيده وپشت لام رانيز بشوييد</a:t>
            </a:r>
            <a:endParaRPr lang="en-US" altLang="fa-IR" sz="2400">
              <a:solidFill>
                <a:schemeClr val="tx1"/>
              </a:solidFill>
              <a:latin typeface="Times New Roman" panose="02020603050405020304" pitchFamily="18" charset="0"/>
              <a:cs typeface="Titr" pitchFamily="10" charset="-78"/>
            </a:endParaRPr>
          </a:p>
        </p:txBody>
      </p:sp>
      <p:pic>
        <p:nvPicPr>
          <p:cNvPr id="126979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360599" cy="3583032"/>
          </a:xfrm>
        </p:spPr>
      </p:pic>
    </p:spTree>
    <p:extLst>
      <p:ext uri="{BB962C8B-B14F-4D97-AF65-F5344CB8AC3E}">
        <p14:creationId xmlns:p14="http://schemas.microsoft.com/office/powerpoint/2010/main" val="28254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dirty="0" smtClean="0"/>
              <a:t>مشاهده و تفسیر نتایج لام های ذیل نلسون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27717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150938" y="9144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fa-IR" sz="4800" b="1" smtClean="0">
                <a:solidFill>
                  <a:srgbClr val="33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آزمايش ميكروسكوپي</a:t>
            </a:r>
            <a:r>
              <a:rPr lang="ar-SA" altLang="fa-IR" sz="4400" smtClean="0">
                <a:solidFill>
                  <a:srgbClr val="333399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fa-IR" sz="4400" smtClean="0">
              <a:solidFill>
                <a:srgbClr val="333399"/>
              </a:solidFill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182688" y="3429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ar-SA" altLang="fa-IR" sz="2800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به دو منظور انجام مي شود : </a:t>
            </a:r>
            <a:endParaRPr lang="en-US" altLang="fa-IR" sz="2800" smtClean="0">
              <a:solidFill>
                <a:srgbClr val="000000"/>
              </a:solidFill>
              <a:latin typeface="Times New Roman" panose="02020603050405020304" pitchFamily="18" charset="0"/>
              <a:cs typeface="Titr" pitchFamily="10" charset="-78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ar-SA" altLang="fa-IR" sz="2800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آيا گسترده حاوي باسيل اسيد– فست هست ياخير ؟</a:t>
            </a:r>
          </a:p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ar-SA" altLang="fa-IR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تعداد احتمالي باسيل ها درگسترده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</a:pPr>
            <a:r>
              <a:rPr lang="ar-SA" altLang="fa-IR" sz="2800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يك قطره روغن ايمرسيون راروي قسمت چپ لام نزديك به شماره لام قراردهيد ، سطح لام نبايد بانوك ظرف روغن ايمرسيون تماس پيدا كند ، زيرا امكان آلودگي وهمچنين انتقال باسيل بين لامهاي بعدي وجود دارد </a:t>
            </a:r>
            <a:endParaRPr lang="en-US" altLang="fa-IR" sz="2800" smtClean="0">
              <a:solidFill>
                <a:srgbClr val="000000"/>
              </a:solidFill>
              <a:latin typeface="Times New Roman" panose="02020603050405020304" pitchFamily="18" charset="0"/>
              <a:cs typeface="Titr" pitchFamily="1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1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  <p:bldP spid="12800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990600"/>
          </a:xfrm>
        </p:spPr>
        <p:txBody>
          <a:bodyPr/>
          <a:lstStyle/>
          <a:p>
            <a:pPr algn="ctr" rtl="1"/>
            <a:r>
              <a:rPr lang="ar-SA" altLang="fa-IR" sz="4800" b="1">
                <a:latin typeface="Times New Roman" panose="02020603050405020304" pitchFamily="18" charset="0"/>
                <a:cs typeface="Arial" panose="020B0604020202020204" pitchFamily="34" charset="0"/>
              </a:rPr>
              <a:t>روش خواندن گسترده</a:t>
            </a:r>
            <a:r>
              <a:rPr lang="ar-SA" altLang="fa-IR" sz="6000"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fa-IR" sz="6000"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130089" name="Group 41"/>
          <p:cNvGrpSpPr>
            <a:grpSpLocks/>
          </p:cNvGrpSpPr>
          <p:nvPr/>
        </p:nvGrpSpPr>
        <p:grpSpPr bwMode="auto">
          <a:xfrm>
            <a:off x="2209800" y="2667000"/>
            <a:ext cx="4267200" cy="3200400"/>
            <a:chOff x="1392" y="1680"/>
            <a:chExt cx="2688" cy="2016"/>
          </a:xfrm>
        </p:grpSpPr>
        <p:sp>
          <p:nvSpPr>
            <p:cNvPr id="130051" name="Rectangle 3"/>
            <p:cNvSpPr>
              <a:spLocks noChangeArrowheads="1"/>
            </p:cNvSpPr>
            <p:nvPr/>
          </p:nvSpPr>
          <p:spPr bwMode="auto">
            <a:xfrm>
              <a:off x="1392" y="1680"/>
              <a:ext cx="2688" cy="81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52" name="Rectangle 4"/>
            <p:cNvSpPr>
              <a:spLocks noChangeArrowheads="1"/>
            </p:cNvSpPr>
            <p:nvPr/>
          </p:nvSpPr>
          <p:spPr bwMode="auto">
            <a:xfrm>
              <a:off x="1392" y="2928"/>
              <a:ext cx="2688" cy="76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54" name="Line 6"/>
            <p:cNvSpPr>
              <a:spLocks noChangeShapeType="1"/>
            </p:cNvSpPr>
            <p:nvPr/>
          </p:nvSpPr>
          <p:spPr bwMode="auto">
            <a:xfrm>
              <a:off x="1824" y="16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55" name="Line 7"/>
            <p:cNvSpPr>
              <a:spLocks noChangeShapeType="1"/>
            </p:cNvSpPr>
            <p:nvPr/>
          </p:nvSpPr>
          <p:spPr bwMode="auto">
            <a:xfrm>
              <a:off x="1824" y="29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56" name="Line 8"/>
            <p:cNvSpPr>
              <a:spLocks noChangeShapeType="1"/>
            </p:cNvSpPr>
            <p:nvPr/>
          </p:nvSpPr>
          <p:spPr bwMode="auto">
            <a:xfrm>
              <a:off x="2016" y="1776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57" name="Line 9"/>
            <p:cNvSpPr>
              <a:spLocks noChangeShapeType="1"/>
            </p:cNvSpPr>
            <p:nvPr/>
          </p:nvSpPr>
          <p:spPr bwMode="auto">
            <a:xfrm flipH="1">
              <a:off x="2016" y="2016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58" name="Line 10"/>
            <p:cNvSpPr>
              <a:spLocks noChangeShapeType="1"/>
            </p:cNvSpPr>
            <p:nvPr/>
          </p:nvSpPr>
          <p:spPr bwMode="auto">
            <a:xfrm>
              <a:off x="2064" y="230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cxnSp>
          <p:nvCxnSpPr>
            <p:cNvPr id="130065" name="AutoShape 17"/>
            <p:cNvCxnSpPr>
              <a:cxnSpLocks noChangeShapeType="1"/>
              <a:stCxn id="130052" idx="0"/>
              <a:endCxn id="130052" idx="0"/>
            </p:cNvCxnSpPr>
            <p:nvPr/>
          </p:nvCxnSpPr>
          <p:spPr bwMode="auto">
            <a:xfrm rot="5400000" flipV="1">
              <a:off x="2736" y="2928"/>
              <a:ext cx="1" cy="1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067" name="Freeform 19"/>
            <p:cNvSpPr>
              <a:spLocks/>
            </p:cNvSpPr>
            <p:nvPr/>
          </p:nvSpPr>
          <p:spPr bwMode="auto">
            <a:xfrm>
              <a:off x="3902" y="1763"/>
              <a:ext cx="126" cy="304"/>
            </a:xfrm>
            <a:custGeom>
              <a:avLst/>
              <a:gdLst>
                <a:gd name="T0" fmla="*/ 12 w 126"/>
                <a:gd name="T1" fmla="*/ 0 h 304"/>
                <a:gd name="T2" fmla="*/ 106 w 126"/>
                <a:gd name="T3" fmla="*/ 71 h 304"/>
                <a:gd name="T4" fmla="*/ 59 w 126"/>
                <a:gd name="T5" fmla="*/ 259 h 304"/>
                <a:gd name="T6" fmla="*/ 12 w 126"/>
                <a:gd name="T7" fmla="*/ 247 h 304"/>
                <a:gd name="T8" fmla="*/ 1 w 126"/>
                <a:gd name="T9" fmla="*/ 27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04">
                  <a:moveTo>
                    <a:pt x="12" y="0"/>
                  </a:moveTo>
                  <a:cubicBezTo>
                    <a:pt x="62" y="17"/>
                    <a:pt x="62" y="41"/>
                    <a:pt x="106" y="71"/>
                  </a:cubicBezTo>
                  <a:cubicBezTo>
                    <a:pt x="125" y="147"/>
                    <a:pt x="126" y="215"/>
                    <a:pt x="59" y="259"/>
                  </a:cubicBezTo>
                  <a:cubicBezTo>
                    <a:pt x="43" y="255"/>
                    <a:pt x="27" y="241"/>
                    <a:pt x="12" y="247"/>
                  </a:cubicBezTo>
                  <a:cubicBezTo>
                    <a:pt x="0" y="252"/>
                    <a:pt x="1" y="304"/>
                    <a:pt x="1" y="27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68" name="Freeform 20"/>
            <p:cNvSpPr>
              <a:spLocks/>
            </p:cNvSpPr>
            <p:nvPr/>
          </p:nvSpPr>
          <p:spPr bwMode="auto">
            <a:xfrm>
              <a:off x="1940" y="2045"/>
              <a:ext cx="47" cy="283"/>
            </a:xfrm>
            <a:custGeom>
              <a:avLst/>
              <a:gdLst>
                <a:gd name="T0" fmla="*/ 47 w 47"/>
                <a:gd name="T1" fmla="*/ 0 h 283"/>
                <a:gd name="T2" fmla="*/ 23 w 47"/>
                <a:gd name="T3" fmla="*/ 36 h 283"/>
                <a:gd name="T4" fmla="*/ 0 w 47"/>
                <a:gd name="T5" fmla="*/ 106 h 283"/>
                <a:gd name="T6" fmla="*/ 11 w 47"/>
                <a:gd name="T7" fmla="*/ 212 h 283"/>
                <a:gd name="T8" fmla="*/ 23 w 47"/>
                <a:gd name="T9" fmla="*/ 247 h 283"/>
                <a:gd name="T10" fmla="*/ 47 w 47"/>
                <a:gd name="T1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83">
                  <a:moveTo>
                    <a:pt x="47" y="0"/>
                  </a:moveTo>
                  <a:cubicBezTo>
                    <a:pt x="39" y="12"/>
                    <a:pt x="29" y="23"/>
                    <a:pt x="23" y="36"/>
                  </a:cubicBezTo>
                  <a:cubicBezTo>
                    <a:pt x="13" y="58"/>
                    <a:pt x="0" y="106"/>
                    <a:pt x="0" y="106"/>
                  </a:cubicBezTo>
                  <a:cubicBezTo>
                    <a:pt x="4" y="141"/>
                    <a:pt x="5" y="177"/>
                    <a:pt x="11" y="212"/>
                  </a:cubicBezTo>
                  <a:cubicBezTo>
                    <a:pt x="13" y="224"/>
                    <a:pt x="17" y="236"/>
                    <a:pt x="23" y="247"/>
                  </a:cubicBezTo>
                  <a:cubicBezTo>
                    <a:pt x="30" y="260"/>
                    <a:pt x="47" y="283"/>
                    <a:pt x="47" y="28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72" name="Freeform 24"/>
            <p:cNvSpPr>
              <a:spLocks/>
            </p:cNvSpPr>
            <p:nvPr/>
          </p:nvSpPr>
          <p:spPr bwMode="auto">
            <a:xfrm>
              <a:off x="1920" y="3070"/>
              <a:ext cx="1963" cy="482"/>
            </a:xfrm>
            <a:custGeom>
              <a:avLst/>
              <a:gdLst>
                <a:gd name="T0" fmla="*/ 0 w 1963"/>
                <a:gd name="T1" fmla="*/ 23 h 482"/>
                <a:gd name="T2" fmla="*/ 71 w 1963"/>
                <a:gd name="T3" fmla="*/ 411 h 482"/>
                <a:gd name="T4" fmla="*/ 165 w 1963"/>
                <a:gd name="T5" fmla="*/ 470 h 482"/>
                <a:gd name="T6" fmla="*/ 271 w 1963"/>
                <a:gd name="T7" fmla="*/ 458 h 482"/>
                <a:gd name="T8" fmla="*/ 306 w 1963"/>
                <a:gd name="T9" fmla="*/ 353 h 482"/>
                <a:gd name="T10" fmla="*/ 341 w 1963"/>
                <a:gd name="T11" fmla="*/ 129 h 482"/>
                <a:gd name="T12" fmla="*/ 388 w 1963"/>
                <a:gd name="T13" fmla="*/ 23 h 482"/>
                <a:gd name="T14" fmla="*/ 459 w 1963"/>
                <a:gd name="T15" fmla="*/ 0 h 482"/>
                <a:gd name="T16" fmla="*/ 600 w 1963"/>
                <a:gd name="T17" fmla="*/ 47 h 482"/>
                <a:gd name="T18" fmla="*/ 647 w 1963"/>
                <a:gd name="T19" fmla="*/ 247 h 482"/>
                <a:gd name="T20" fmla="*/ 682 w 1963"/>
                <a:gd name="T21" fmla="*/ 364 h 482"/>
                <a:gd name="T22" fmla="*/ 764 w 1963"/>
                <a:gd name="T23" fmla="*/ 458 h 482"/>
                <a:gd name="T24" fmla="*/ 835 w 1963"/>
                <a:gd name="T25" fmla="*/ 482 h 482"/>
                <a:gd name="T26" fmla="*/ 905 w 1963"/>
                <a:gd name="T27" fmla="*/ 458 h 482"/>
                <a:gd name="T28" fmla="*/ 929 w 1963"/>
                <a:gd name="T29" fmla="*/ 388 h 482"/>
                <a:gd name="T30" fmla="*/ 952 w 1963"/>
                <a:gd name="T31" fmla="*/ 353 h 482"/>
                <a:gd name="T32" fmla="*/ 1011 w 1963"/>
                <a:gd name="T33" fmla="*/ 141 h 482"/>
                <a:gd name="T34" fmla="*/ 1035 w 1963"/>
                <a:gd name="T35" fmla="*/ 47 h 482"/>
                <a:gd name="T36" fmla="*/ 1105 w 1963"/>
                <a:gd name="T37" fmla="*/ 23 h 482"/>
                <a:gd name="T38" fmla="*/ 1199 w 1963"/>
                <a:gd name="T39" fmla="*/ 35 h 482"/>
                <a:gd name="T40" fmla="*/ 1375 w 1963"/>
                <a:gd name="T41" fmla="*/ 317 h 482"/>
                <a:gd name="T42" fmla="*/ 1517 w 1963"/>
                <a:gd name="T43" fmla="*/ 423 h 482"/>
                <a:gd name="T44" fmla="*/ 1646 w 1963"/>
                <a:gd name="T45" fmla="*/ 376 h 482"/>
                <a:gd name="T46" fmla="*/ 1681 w 1963"/>
                <a:gd name="T47" fmla="*/ 211 h 482"/>
                <a:gd name="T48" fmla="*/ 1728 w 1963"/>
                <a:gd name="T49" fmla="*/ 106 h 482"/>
                <a:gd name="T50" fmla="*/ 1810 w 1963"/>
                <a:gd name="T51" fmla="*/ 82 h 482"/>
                <a:gd name="T52" fmla="*/ 1857 w 1963"/>
                <a:gd name="T53" fmla="*/ 94 h 482"/>
                <a:gd name="T54" fmla="*/ 1881 w 1963"/>
                <a:gd name="T55" fmla="*/ 188 h 482"/>
                <a:gd name="T56" fmla="*/ 1963 w 1963"/>
                <a:gd name="T57" fmla="*/ 43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63" h="482">
                  <a:moveTo>
                    <a:pt x="0" y="23"/>
                  </a:moveTo>
                  <a:cubicBezTo>
                    <a:pt x="22" y="153"/>
                    <a:pt x="38" y="283"/>
                    <a:pt x="71" y="411"/>
                  </a:cubicBezTo>
                  <a:cubicBezTo>
                    <a:pt x="80" y="447"/>
                    <a:pt x="165" y="470"/>
                    <a:pt x="165" y="470"/>
                  </a:cubicBezTo>
                  <a:cubicBezTo>
                    <a:pt x="200" y="466"/>
                    <a:pt x="238" y="470"/>
                    <a:pt x="271" y="458"/>
                  </a:cubicBezTo>
                  <a:cubicBezTo>
                    <a:pt x="299" y="448"/>
                    <a:pt x="305" y="361"/>
                    <a:pt x="306" y="353"/>
                  </a:cubicBezTo>
                  <a:cubicBezTo>
                    <a:pt x="334" y="150"/>
                    <a:pt x="299" y="347"/>
                    <a:pt x="341" y="129"/>
                  </a:cubicBezTo>
                  <a:cubicBezTo>
                    <a:pt x="342" y="121"/>
                    <a:pt x="367" y="36"/>
                    <a:pt x="388" y="23"/>
                  </a:cubicBezTo>
                  <a:cubicBezTo>
                    <a:pt x="409" y="10"/>
                    <a:pt x="459" y="0"/>
                    <a:pt x="459" y="0"/>
                  </a:cubicBezTo>
                  <a:cubicBezTo>
                    <a:pt x="535" y="13"/>
                    <a:pt x="536" y="26"/>
                    <a:pt x="600" y="47"/>
                  </a:cubicBezTo>
                  <a:cubicBezTo>
                    <a:pt x="622" y="114"/>
                    <a:pt x="632" y="178"/>
                    <a:pt x="647" y="247"/>
                  </a:cubicBezTo>
                  <a:cubicBezTo>
                    <a:pt x="653" y="275"/>
                    <a:pt x="669" y="344"/>
                    <a:pt x="682" y="364"/>
                  </a:cubicBezTo>
                  <a:cubicBezTo>
                    <a:pt x="713" y="411"/>
                    <a:pt x="717" y="437"/>
                    <a:pt x="764" y="458"/>
                  </a:cubicBezTo>
                  <a:cubicBezTo>
                    <a:pt x="787" y="468"/>
                    <a:pt x="835" y="482"/>
                    <a:pt x="835" y="482"/>
                  </a:cubicBezTo>
                  <a:cubicBezTo>
                    <a:pt x="858" y="474"/>
                    <a:pt x="897" y="481"/>
                    <a:pt x="905" y="458"/>
                  </a:cubicBezTo>
                  <a:cubicBezTo>
                    <a:pt x="913" y="435"/>
                    <a:pt x="915" y="409"/>
                    <a:pt x="929" y="388"/>
                  </a:cubicBezTo>
                  <a:cubicBezTo>
                    <a:pt x="937" y="376"/>
                    <a:pt x="946" y="366"/>
                    <a:pt x="952" y="353"/>
                  </a:cubicBezTo>
                  <a:cubicBezTo>
                    <a:pt x="982" y="286"/>
                    <a:pt x="998" y="213"/>
                    <a:pt x="1011" y="141"/>
                  </a:cubicBezTo>
                  <a:cubicBezTo>
                    <a:pt x="1013" y="131"/>
                    <a:pt x="1027" y="53"/>
                    <a:pt x="1035" y="47"/>
                  </a:cubicBezTo>
                  <a:cubicBezTo>
                    <a:pt x="1055" y="33"/>
                    <a:pt x="1105" y="23"/>
                    <a:pt x="1105" y="23"/>
                  </a:cubicBezTo>
                  <a:cubicBezTo>
                    <a:pt x="1136" y="27"/>
                    <a:pt x="1169" y="27"/>
                    <a:pt x="1199" y="35"/>
                  </a:cubicBezTo>
                  <a:cubicBezTo>
                    <a:pt x="1314" y="67"/>
                    <a:pt x="1311" y="245"/>
                    <a:pt x="1375" y="317"/>
                  </a:cubicBezTo>
                  <a:cubicBezTo>
                    <a:pt x="1440" y="391"/>
                    <a:pt x="1447" y="378"/>
                    <a:pt x="1517" y="423"/>
                  </a:cubicBezTo>
                  <a:cubicBezTo>
                    <a:pt x="1625" y="397"/>
                    <a:pt x="1584" y="418"/>
                    <a:pt x="1646" y="376"/>
                  </a:cubicBezTo>
                  <a:cubicBezTo>
                    <a:pt x="1665" y="322"/>
                    <a:pt x="1666" y="266"/>
                    <a:pt x="1681" y="211"/>
                  </a:cubicBezTo>
                  <a:cubicBezTo>
                    <a:pt x="1684" y="200"/>
                    <a:pt x="1706" y="121"/>
                    <a:pt x="1728" y="106"/>
                  </a:cubicBezTo>
                  <a:cubicBezTo>
                    <a:pt x="1752" y="90"/>
                    <a:pt x="1783" y="91"/>
                    <a:pt x="1810" y="82"/>
                  </a:cubicBezTo>
                  <a:cubicBezTo>
                    <a:pt x="1826" y="86"/>
                    <a:pt x="1847" y="82"/>
                    <a:pt x="1857" y="94"/>
                  </a:cubicBezTo>
                  <a:cubicBezTo>
                    <a:pt x="1878" y="119"/>
                    <a:pt x="1871" y="157"/>
                    <a:pt x="1881" y="188"/>
                  </a:cubicBezTo>
                  <a:cubicBezTo>
                    <a:pt x="1893" y="271"/>
                    <a:pt x="1900" y="372"/>
                    <a:pt x="1963" y="43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1920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>
              <a:off x="3888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6000" smtClean="0">
                <a:solidFill>
                  <a:srgbClr val="000000"/>
                </a:solidFill>
              </a:endParaRPr>
            </a:p>
          </p:txBody>
        </p:sp>
        <p:sp>
          <p:nvSpPr>
            <p:cNvPr id="130086" name="WordArt 38"/>
            <p:cNvSpPr>
              <a:spLocks noChangeArrowheads="1" noChangeShapeType="1" noTextEdit="1"/>
            </p:cNvSpPr>
            <p:nvPr/>
          </p:nvSpPr>
          <p:spPr bwMode="auto">
            <a:xfrm rot="16169028">
              <a:off x="1395" y="1872"/>
              <a:ext cx="384" cy="39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900" kern="10" smtClean="0"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آ-123</a:t>
              </a:r>
            </a:p>
          </p:txBody>
        </p:sp>
        <p:sp>
          <p:nvSpPr>
            <p:cNvPr id="130087" name="WordArt 39"/>
            <p:cNvSpPr>
              <a:spLocks noChangeArrowheads="1" noChangeShapeType="1" noTextEdit="1"/>
            </p:cNvSpPr>
            <p:nvPr/>
          </p:nvSpPr>
          <p:spPr bwMode="auto">
            <a:xfrm rot="16169028">
              <a:off x="1395" y="3117"/>
              <a:ext cx="384" cy="39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900" kern="10" smtClean="0"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آ-123</a:t>
              </a:r>
            </a:p>
          </p:txBody>
        </p:sp>
      </p:grpSp>
      <p:sp>
        <p:nvSpPr>
          <p:cNvPr id="130088" name="Rectangle 40"/>
          <p:cNvSpPr>
            <a:spLocks noChangeArrowheads="1"/>
          </p:cNvSpPr>
          <p:nvPr/>
        </p:nvSpPr>
        <p:spPr bwMode="auto">
          <a:xfrm>
            <a:off x="0" y="1981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fa-IR" sz="2000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ازبالا به پايين وياازچپ به راست ، تاهنگامي كه 100 ميدان ميكروسكوپي ديده شود تعداد ميدانهاي مورد مشاهده به تعداد باسيل درنمونه بستگي دارد</a:t>
            </a:r>
            <a:r>
              <a:rPr lang="en-US" altLang="fa-IR" sz="2000" smtClean="0">
                <a:solidFill>
                  <a:srgbClr val="000000"/>
                </a:solidFill>
                <a:latin typeface="Times New Roman" panose="02020603050405020304" pitchFamily="18" charset="0"/>
                <a:cs typeface="Titr" pitchFamily="10" charset="-78"/>
              </a:rPr>
              <a:t> </a:t>
            </a:r>
            <a:endParaRPr lang="en-US" altLang="fa-IR" sz="2000" smtClean="0">
              <a:solidFill>
                <a:srgbClr val="000000"/>
              </a:solidFill>
              <a:latin typeface="Arial" panose="020B0604020202020204" pitchFamily="34" charset="0"/>
              <a:cs typeface="Titr" pitchFamily="1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0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8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fa-IR" sz="4800" b="1">
                <a:latin typeface="Times New Roman" panose="02020603050405020304" pitchFamily="18" charset="0"/>
                <a:cs typeface="Arial" panose="020B0604020202020204" pitchFamily="34" charset="0"/>
              </a:rPr>
              <a:t>تعداد ميدانهاي مورد مشاهده</a:t>
            </a:r>
            <a:r>
              <a:rPr lang="ar-SA" altLang="fa-IR"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fa-IR"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90000"/>
              </a:lnSpc>
            </a:pPr>
            <a:r>
              <a:rPr lang="ar-SA" altLang="fa-IR" b="1">
                <a:cs typeface="Titr" pitchFamily="10" charset="-78"/>
              </a:rPr>
              <a:t>الف : درصورتي كه كمتر از يك عدد درهرميدان باشد ، حداقل 100 ميدان ميكروسكوپي رابايد جستجو كرد.</a:t>
            </a:r>
          </a:p>
          <a:p>
            <a:pPr algn="just" rtl="1">
              <a:lnSpc>
                <a:spcPct val="90000"/>
              </a:lnSpc>
            </a:pPr>
            <a:r>
              <a:rPr lang="ar-SA" altLang="fa-IR" b="1">
                <a:cs typeface="Titr" pitchFamily="10" charset="-78"/>
              </a:rPr>
              <a:t>ب  :  درصورتي كه يك تا10 باسيل درهرميدان وجود داشته باشد ، ديدن 50 ميدان كافي است .</a:t>
            </a:r>
          </a:p>
          <a:p>
            <a:pPr algn="r" rtl="1">
              <a:lnSpc>
                <a:spcPct val="90000"/>
              </a:lnSpc>
            </a:pPr>
            <a:r>
              <a:rPr lang="ar-SA" altLang="fa-IR">
                <a:latin typeface="Times New Roman" panose="02020603050405020304" pitchFamily="18" charset="0"/>
                <a:cs typeface="Titr" pitchFamily="10" charset="-78"/>
              </a:rPr>
              <a:t>ج  :  درصورتي كه بيش از 10 عدد باسيل درهرميدان وجود داشته باشد ، ديدن 20 ميدان كافي است .</a:t>
            </a:r>
            <a:r>
              <a:rPr lang="ar-SA" altLang="fa-IR">
                <a:cs typeface="Times New Roman (Arabic)" panose="02020603050405020304" pitchFamily="18" charset="0"/>
              </a:rPr>
              <a:t> 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085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2667000"/>
          </a:xfrm>
        </p:spPr>
        <p:txBody>
          <a:bodyPr/>
          <a:lstStyle/>
          <a:p>
            <a:pPr algn="ctr" rtl="1"/>
            <a:r>
              <a:rPr lang="ar-SA" altLang="fa-IR" sz="2800">
                <a:latin typeface="Times New Roman" panose="02020603050405020304" pitchFamily="18" charset="0"/>
                <a:cs typeface="Titr" pitchFamily="10" charset="-78"/>
              </a:rPr>
              <a:t>باسيل ها به اشكال ميله اي كوچك ونازك ديده ميشوند كه گاهي كمي خميده اند باسيل ها رنگ قرمز رامي گيرند و حاوي گرانول هاي داخلي پررنگ تري هستند كه به صورت تنها ، دوتايي ياگروهي درزمنيه آبي روشن ، معمولا" باسيل زماني درگسترده مشاهده ميشود كه حداقل بين هزار تاده هزار باكتري درهرميلي ليتر خلط وجود داشته باشد</a:t>
            </a:r>
            <a:r>
              <a:rPr lang="ar-SA" altLang="fa-IR" sz="2800"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fa-IR" sz="2800"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132105" name="Picture 9" descr="C:\WINDOWS\Application Data\Microsoft\Media Catalog\Aids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09950"/>
            <a:ext cx="4800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BDBF3"/>
          </a:solidFill>
        </p:spPr>
        <p:txBody>
          <a:bodyPr/>
          <a:lstStyle/>
          <a:p>
            <a:r>
              <a:rPr lang="ar-SA" altLang="fa-IR" sz="4000" b="1">
                <a:solidFill>
                  <a:srgbClr val="0066FF"/>
                </a:solidFill>
                <a:cs typeface="B Jadid" pitchFamily="2" charset="-78"/>
              </a:rPr>
              <a:t>گزارش نتايج</a:t>
            </a:r>
            <a:r>
              <a:rPr lang="ar-SA" altLang="fa-IR" sz="4000" b="1">
                <a:solidFill>
                  <a:srgbClr val="FF3300"/>
                </a:solidFill>
                <a:cs typeface="Zar" pitchFamily="2" charset="-78"/>
              </a:rPr>
              <a:t> </a:t>
            </a:r>
            <a:r>
              <a:rPr lang="ar-SA" altLang="fa-IR" sz="4000" b="1">
                <a:solidFill>
                  <a:srgbClr val="FF3300"/>
                </a:solidFill>
                <a:cs typeface="B Jadid" pitchFamily="2" charset="-78"/>
              </a:rPr>
              <a:t>آزمايش ميكروسكوپي</a:t>
            </a:r>
            <a:endParaRPr lang="en-US" altLang="fa-IR" sz="4000" b="1">
              <a:solidFill>
                <a:srgbClr val="FF3300"/>
              </a:solidFill>
              <a:cs typeface="B Jadid" pitchFamily="2" charset="-78"/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ph sz="half" idx="2"/>
          </p:nvPr>
        </p:nvGraphicFramePr>
        <p:xfrm>
          <a:off x="250827" y="1600207"/>
          <a:ext cx="8642350" cy="5110481"/>
        </p:xfrm>
        <a:graphic>
          <a:graphicData uri="http://schemas.openxmlformats.org/drawingml/2006/table">
            <a:tbl>
              <a:tblPr rtl="1"/>
              <a:tblGrid>
                <a:gridCol w="8642350"/>
              </a:tblGrid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B Jadid" pitchFamily="2" charset="-78"/>
                        </a:rPr>
                        <a:t>رنگ آميزي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Jadid" pitchFamily="2" charset="-78"/>
                        </a:rPr>
                        <a:t> با </a:t>
                      </a:r>
                      <a:r>
                        <a:rPr kumimoji="0" lang="fa-IR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Jadid" pitchFamily="2" charset="-78"/>
                        </a:rPr>
                        <a:t>ذیل نلسون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Jadid" pitchFamily="2" charset="-78"/>
                        </a:rPr>
                        <a:t>     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B Jadid" pitchFamily="2" charset="-78"/>
                        </a:rPr>
                        <a:t>×  1000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Zar" pitchFamily="2" charset="-7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ar-SA" alt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تعداد باسيل مشاهده شده در </a:t>
                      </a:r>
                      <a:r>
                        <a:rPr kumimoji="0" lang="en-US" alt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ar-SA" alt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نتايج</a:t>
                      </a:r>
                      <a:endParaRPr kumimoji="0" lang="en-US" altLang="fa-I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باسيل مشاهده نشد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منفي</a:t>
                      </a:r>
                      <a:endParaRPr kumimoji="0" lang="en-US" alt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 / 2 – 1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مشكوك</a:t>
                      </a:r>
                      <a:endParaRPr kumimoji="0" lang="en-US" altLang="fa-I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 / 9 – 1    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تعداد باسيل ها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99 – 10  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 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9 – 1      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  <a:endParaRPr kumimoji="0" lang="ar-SA" alt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fa-IR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/ </a:t>
                      </a:r>
                      <a:r>
                        <a:rPr kumimoji="0" lang="en-US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r>
                        <a:rPr kumimoji="0" lang="en-US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  <a:r>
                        <a:rPr kumimoji="0" lang="ar-SA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ar-SA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ar-SA" alt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ميدان ميكروسكوپي                 </a:t>
                      </a:r>
                      <a:r>
                        <a:rPr kumimoji="0" lang="ar-SA" alt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 از نمونه دوباره گسترش تهيه شود</a:t>
                      </a:r>
                      <a:endParaRPr kumimoji="0" lang="en-US" alt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pic>
        <p:nvPicPr>
          <p:cNvPr id="23568" name="Picture 16" descr="ziehlneel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03538"/>
            <a:ext cx="3600450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nee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38288"/>
            <a:ext cx="676627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123289" y="2185988"/>
            <a:ext cx="2020711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3200" dirty="0">
                <a:solidFill>
                  <a:prstClr val="black"/>
                </a:solidFill>
                <a:latin typeface="Arial" charset="0"/>
              </a:rPr>
              <a:t>Coughing</a:t>
            </a:r>
          </a:p>
          <a:p>
            <a:pPr eaLnBrk="0" hangingPunct="0">
              <a:spcBef>
                <a:spcPct val="50000"/>
              </a:spcBef>
            </a:pPr>
            <a:r>
              <a:rPr lang="en-AU" sz="3200" dirty="0">
                <a:solidFill>
                  <a:prstClr val="black"/>
                </a:solidFill>
                <a:latin typeface="Arial" charset="0"/>
              </a:rPr>
              <a:t>Sneezing</a:t>
            </a:r>
          </a:p>
          <a:p>
            <a:pPr eaLnBrk="0" hangingPunct="0">
              <a:spcBef>
                <a:spcPct val="50000"/>
              </a:spcBef>
            </a:pPr>
            <a:r>
              <a:rPr lang="en-AU" sz="3200" dirty="0">
                <a:solidFill>
                  <a:prstClr val="black"/>
                </a:solidFill>
                <a:latin typeface="Arial" charset="0"/>
              </a:rPr>
              <a:t>Talking</a:t>
            </a:r>
          </a:p>
          <a:p>
            <a:pPr eaLnBrk="0" hangingPunct="0">
              <a:spcBef>
                <a:spcPct val="50000"/>
              </a:spcBef>
            </a:pPr>
            <a:r>
              <a:rPr lang="en-AU" sz="3200" dirty="0">
                <a:solidFill>
                  <a:prstClr val="black"/>
                </a:solidFill>
                <a:latin typeface="Arial" charset="0"/>
              </a:rPr>
              <a:t>Singing</a:t>
            </a:r>
          </a:p>
        </p:txBody>
      </p:sp>
      <p:sp>
        <p:nvSpPr>
          <p:cNvPr id="19460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65067" cy="1143000"/>
          </a:xfrm>
        </p:spPr>
        <p:txBody>
          <a:bodyPr/>
          <a:lstStyle/>
          <a:p>
            <a:pPr algn="l" eaLnBrk="1" hangingPunct="1"/>
            <a:r>
              <a:rPr lang="en-US" b="0" smtClean="0">
                <a:effectLst/>
              </a:rPr>
              <a:t>Aerosol formation: spread of droplets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C1577-9E03-4C2C-94DC-FFBB5DFE60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fa-IR" sz="2800">
                <a:latin typeface="Times New Roman" panose="02020603050405020304" pitchFamily="18" charset="0"/>
                <a:cs typeface="Arial" panose="020B0604020202020204" pitchFamily="34" charset="0"/>
              </a:rPr>
              <a:t>مراحل پيشگيري ازبروز نتايج مثبت كاذب درگسترده مستقيم</a:t>
            </a:r>
            <a:r>
              <a:rPr lang="ar-SA" altLang="fa-IR"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fa-IR">
              <a:latin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ar-SA" altLang="fa-IR" sz="2000" b="1" dirty="0">
                <a:cs typeface="Zar" pitchFamily="10" charset="-78"/>
              </a:rPr>
              <a:t>1-لام ها وفرمها ازلحاظ مشخصات ، وشماره مربوط بررسي شوند .</a:t>
            </a:r>
            <a:endParaRPr lang="ar-SA" altLang="fa-IR" sz="2000" b="1" dirty="0"/>
          </a:p>
          <a:p>
            <a:pPr algn="just" rtl="1"/>
            <a:r>
              <a:rPr lang="ar-SA" altLang="fa-IR" sz="2000" b="1" dirty="0">
                <a:cs typeface="Zar" pitchFamily="10" charset="-78"/>
              </a:rPr>
              <a:t>2- لام هاي نو وبدون خراش</a:t>
            </a:r>
            <a:endParaRPr lang="ar-SA" altLang="fa-IR" sz="2000" b="1" dirty="0"/>
          </a:p>
          <a:p>
            <a:pPr algn="just" rtl="1"/>
            <a:r>
              <a:rPr lang="ar-SA" altLang="fa-IR" sz="2000" b="1" dirty="0">
                <a:cs typeface="Zar" pitchFamily="10" charset="-78"/>
              </a:rPr>
              <a:t>3-نمونه خلط بازبيني شود كه با ذرات غذا و .... همراه نباشد.</a:t>
            </a:r>
            <a:endParaRPr lang="ar-SA" altLang="fa-IR" sz="2000" b="1" dirty="0"/>
          </a:p>
          <a:p>
            <a:pPr algn="just" rtl="1"/>
            <a:r>
              <a:rPr lang="ar-SA" altLang="fa-IR" sz="2000" b="1" dirty="0">
                <a:cs typeface="Zar" pitchFamily="10" charset="-78"/>
              </a:rPr>
              <a:t>4-اپليكاتور چوبي</a:t>
            </a:r>
            <a:endParaRPr lang="ar-SA" altLang="fa-IR" sz="2000" b="1" dirty="0"/>
          </a:p>
          <a:p>
            <a:pPr algn="just" rtl="1"/>
            <a:r>
              <a:rPr lang="ar-SA" altLang="fa-IR" sz="2000" b="1" dirty="0" smtClean="0">
                <a:cs typeface="Zar" pitchFamily="10" charset="-78"/>
              </a:rPr>
              <a:t>فوشين </a:t>
            </a:r>
            <a:r>
              <a:rPr lang="ar-SA" altLang="fa-IR" sz="2000" b="1" dirty="0">
                <a:cs typeface="Zar" pitchFamily="10" charset="-78"/>
              </a:rPr>
              <a:t>قبل از استفاده صاف شود.</a:t>
            </a:r>
            <a:endParaRPr lang="ar-SA" altLang="fa-IR" sz="2000" b="1" dirty="0"/>
          </a:p>
          <a:p>
            <a:pPr algn="just" rtl="1"/>
            <a:r>
              <a:rPr lang="ar-SA" altLang="fa-IR" sz="2000" b="1" dirty="0">
                <a:cs typeface="Zar" pitchFamily="10" charset="-78"/>
              </a:rPr>
              <a:t>6-هيچ گاه فوشين دراثر حرارت روي لام نجوشد وخشك نشود.</a:t>
            </a:r>
            <a:endParaRPr lang="ar-SA" altLang="fa-IR" sz="2000" b="1" dirty="0"/>
          </a:p>
          <a:p>
            <a:pPr algn="just" rtl="1"/>
            <a:r>
              <a:rPr lang="ar-SA" altLang="fa-IR" sz="2000" b="1" dirty="0">
                <a:cs typeface="Zar" pitchFamily="10" charset="-78"/>
              </a:rPr>
              <a:t>7-هفته اي يكبار بايد آب مورد استفاده ازنظر وجود مايكوباكتريوم ( اسيد فست ) مانند يك نمونه بيمار ، لام مورد آزمايش قرار گيرد.</a:t>
            </a:r>
            <a:endParaRPr lang="ar-SA" altLang="fa-IR" sz="2000" b="1" dirty="0"/>
          </a:p>
          <a:p>
            <a:pPr algn="just" rtl="1"/>
            <a:r>
              <a:rPr lang="ar-SA" altLang="fa-IR" sz="2000" b="1" dirty="0">
                <a:cs typeface="Zar" pitchFamily="10" charset="-78"/>
              </a:rPr>
              <a:t>8-قطره چكان روغن ايمرسيون با لام تماس پيدا نكند.</a:t>
            </a:r>
            <a:endParaRPr lang="ar-SA" altLang="fa-IR" sz="2000" b="1" dirty="0"/>
          </a:p>
          <a:p>
            <a:pPr algn="r" rtl="1"/>
            <a:r>
              <a:rPr lang="ar-SA" altLang="fa-IR" sz="2000" b="1" dirty="0">
                <a:latin typeface="Times New Roman" panose="02020603050405020304" pitchFamily="18" charset="0"/>
                <a:cs typeface="Zar" pitchFamily="10" charset="-78"/>
              </a:rPr>
              <a:t> 9-پس ازهربارآزمايش ميكروسكوپ بايك تكه دستمال كاغذي ياگاز تميز شود</a:t>
            </a:r>
            <a:r>
              <a:rPr lang="ar-SA" altLang="fa-IR" sz="2000" b="1" dirty="0">
                <a:latin typeface="Times New Roman" panose="02020603050405020304" pitchFamily="18" charset="0"/>
                <a:cs typeface="Times New Roman (Arabic)" panose="02020603050405020304" pitchFamily="18" charset="0"/>
              </a:rPr>
              <a:t>.</a:t>
            </a:r>
            <a:r>
              <a:rPr lang="ar-SA" altLang="fa-IR" sz="2000" dirty="0">
                <a:cs typeface="Times New Roman (Arabic)" panose="02020603050405020304" pitchFamily="18" charset="0"/>
              </a:rPr>
              <a:t> </a:t>
            </a:r>
            <a:endParaRPr lang="en-US" altLang="fa-IR" sz="2000" dirty="0"/>
          </a:p>
        </p:txBody>
      </p:sp>
    </p:spTree>
    <p:extLst>
      <p:ext uri="{BB962C8B-B14F-4D97-AF65-F5344CB8AC3E}">
        <p14:creationId xmlns:p14="http://schemas.microsoft.com/office/powerpoint/2010/main" val="7762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fa-IR" sz="4800">
                <a:latin typeface="Times New Roman" panose="02020603050405020304" pitchFamily="18" charset="0"/>
                <a:cs typeface="Arial" panose="020B0604020202020204" pitchFamily="34" charset="0"/>
              </a:rPr>
              <a:t>عواقب گزارش مثبت كاذب</a:t>
            </a:r>
            <a:r>
              <a:rPr lang="ar-SA" altLang="fa-IR" sz="3200" b="1">
                <a:latin typeface="Times New Roman" panose="02020603050405020304" pitchFamily="18" charset="0"/>
                <a:cs typeface="Zar" pitchFamily="10" charset="-78"/>
              </a:rPr>
              <a:t> </a:t>
            </a:r>
            <a:endParaRPr lang="en-US" altLang="fa-IR" sz="3200" b="1">
              <a:latin typeface="Times New Roman" panose="02020603050405020304" pitchFamily="18" charset="0"/>
              <a:cs typeface="Zar" pitchFamily="10" charset="-7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8116888" cy="4114800"/>
          </a:xfrm>
        </p:spPr>
        <p:txBody>
          <a:bodyPr/>
          <a:lstStyle/>
          <a:p>
            <a:pPr marL="609600" indent="-609600" algn="r" rtl="1"/>
            <a:r>
              <a:rPr lang="ar-SA" altLang="fa-IR" sz="2800" b="1">
                <a:cs typeface="Titr" pitchFamily="10" charset="-78"/>
              </a:rPr>
              <a:t>1-</a:t>
            </a:r>
            <a:r>
              <a:rPr lang="ar-SA" altLang="fa-IR" sz="2800" b="1">
                <a:latin typeface="Times New Roman" panose="02020603050405020304" pitchFamily="18" charset="0"/>
                <a:cs typeface="Titr" pitchFamily="10" charset="-78"/>
              </a:rPr>
              <a:t>  بي   </a:t>
            </a:r>
            <a:r>
              <a:rPr lang="ar-SA" altLang="fa-IR" sz="2800" b="1">
                <a:cs typeface="Titr" pitchFamily="10" charset="-78"/>
              </a:rPr>
              <a:t>دليل تحت درمان قرار مي گيرد .</a:t>
            </a:r>
            <a:endParaRPr lang="ar-SA" altLang="fa-IR" sz="2800">
              <a:cs typeface="Titr" pitchFamily="10" charset="-78"/>
            </a:endParaRPr>
          </a:p>
          <a:p>
            <a:pPr marL="609600" indent="-609600" algn="r" rtl="1"/>
            <a:r>
              <a:rPr lang="ar-SA" altLang="fa-IR" sz="2800" b="1">
                <a:cs typeface="Titr" pitchFamily="10" charset="-78"/>
              </a:rPr>
              <a:t>2-</a:t>
            </a:r>
            <a:r>
              <a:rPr lang="ar-SA" altLang="fa-IR" sz="2800" b="1">
                <a:latin typeface="Times New Roman" panose="02020603050405020304" pitchFamily="18" charset="0"/>
                <a:cs typeface="Titr" pitchFamily="10" charset="-78"/>
              </a:rPr>
              <a:t>     </a:t>
            </a:r>
            <a:r>
              <a:rPr lang="ar-SA" altLang="fa-IR" sz="2800" b="1">
                <a:cs typeface="Titr" pitchFamily="10" charset="-78"/>
              </a:rPr>
              <a:t>ادامه درمان دارويي درمواردي كه احتياج به دارو ندارند.</a:t>
            </a:r>
            <a:endParaRPr lang="ar-SA" altLang="fa-IR" sz="2800">
              <a:cs typeface="Titr" pitchFamily="10" charset="-78"/>
            </a:endParaRPr>
          </a:p>
          <a:p>
            <a:pPr marL="609600" indent="-609600" algn="r" rtl="1"/>
            <a:r>
              <a:rPr lang="ar-SA" altLang="fa-IR" sz="2800" b="1">
                <a:cs typeface="Titr" pitchFamily="10" charset="-78"/>
              </a:rPr>
              <a:t>3-</a:t>
            </a:r>
            <a:r>
              <a:rPr lang="ar-SA" altLang="fa-IR" sz="2800" b="1">
                <a:latin typeface="Times New Roman" panose="02020603050405020304" pitchFamily="18" charset="0"/>
                <a:cs typeface="Titr" pitchFamily="10" charset="-78"/>
              </a:rPr>
              <a:t>     </a:t>
            </a:r>
            <a:r>
              <a:rPr lang="ar-SA" altLang="fa-IR" sz="2800" b="1">
                <a:cs typeface="Titr" pitchFamily="10" charset="-78"/>
              </a:rPr>
              <a:t>هدردادن دارو .</a:t>
            </a:r>
            <a:endParaRPr lang="ar-SA" altLang="fa-IR" sz="2800">
              <a:cs typeface="Titr" pitchFamily="10" charset="-78"/>
            </a:endParaRPr>
          </a:p>
          <a:p>
            <a:pPr marL="609600" indent="-609600" algn="r" rtl="1"/>
            <a:r>
              <a:rPr lang="ar-SA" altLang="fa-IR" sz="2800" b="1">
                <a:cs typeface="Titr" pitchFamily="10" charset="-78"/>
              </a:rPr>
              <a:t>4- </a:t>
            </a:r>
            <a:r>
              <a:rPr lang="ar-SA" altLang="fa-IR" sz="2800" b="1">
                <a:latin typeface="Times New Roman" panose="02020603050405020304" pitchFamily="18" charset="0"/>
                <a:cs typeface="Titr" pitchFamily="10" charset="-78"/>
              </a:rPr>
              <a:t>بيمار اعتمادخود رابه برنامه درماني از دست مي دهد.</a:t>
            </a:r>
            <a:r>
              <a:rPr lang="ar-SA" altLang="fa-IR">
                <a:cs typeface="Times New Roman (Arabic)" panose="02020603050405020304" pitchFamily="18" charset="0"/>
              </a:rPr>
              <a:t> 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786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  <p:bldP spid="13517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609600"/>
            <a:ext cx="7793037" cy="1143000"/>
          </a:xfrm>
        </p:spPr>
        <p:txBody>
          <a:bodyPr/>
          <a:lstStyle/>
          <a:p>
            <a:pPr algn="ctr" rtl="1"/>
            <a:r>
              <a:rPr lang="ar-SA" altLang="fa-IR" sz="3600">
                <a:latin typeface="Times New Roman" panose="02020603050405020304" pitchFamily="18" charset="0"/>
                <a:cs typeface="Arial" panose="020B0604020202020204" pitchFamily="34" charset="0"/>
              </a:rPr>
              <a:t>پيشگيري از بروز نتايج منفي كاذب گسترده مستقيم</a:t>
            </a:r>
            <a:r>
              <a:rPr lang="ar-SA" altLang="fa-IR" sz="2800" b="1">
                <a:latin typeface="Times New Roman" panose="02020603050405020304" pitchFamily="18" charset="0"/>
                <a:cs typeface="Zar" pitchFamily="10" charset="-78"/>
              </a:rPr>
              <a:t> </a:t>
            </a:r>
            <a:endParaRPr lang="en-US" altLang="fa-IR" sz="2800" b="1">
              <a:latin typeface="Times New Roman" panose="02020603050405020304" pitchFamily="18" charset="0"/>
              <a:cs typeface="Zar" pitchFamily="10" charset="-7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A" altLang="fa-IR" sz="2000" b="1">
                <a:cs typeface="Zar" pitchFamily="10" charset="-78"/>
              </a:rPr>
              <a:t>1-</a:t>
            </a:r>
            <a:r>
              <a:rPr lang="ar-SA" altLang="fa-IR" sz="2000" b="1">
                <a:latin typeface="Times New Roman" panose="02020603050405020304" pitchFamily="18" charset="0"/>
              </a:rPr>
              <a:t> </a:t>
            </a:r>
            <a:r>
              <a:rPr lang="ar-SA" altLang="fa-IR" sz="2000" b="1">
                <a:cs typeface="Zar" pitchFamily="10" charset="-78"/>
              </a:rPr>
              <a:t>نمونه حتما" خلط غليظ باشد نه آب دهان وترشحات حلق وبيني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2-</a:t>
            </a:r>
            <a:r>
              <a:rPr lang="ar-SA" altLang="fa-IR" sz="2000" b="1">
                <a:latin typeface="Times New Roman" panose="02020603050405020304" pitchFamily="18" charset="0"/>
              </a:rPr>
              <a:t> </a:t>
            </a:r>
            <a:r>
              <a:rPr lang="ar-SA" altLang="fa-IR" sz="2000" b="1">
                <a:cs typeface="Zar" pitchFamily="10" charset="-78"/>
              </a:rPr>
              <a:t>حداقل 2 ميلي ليتر 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3-</a:t>
            </a:r>
            <a:r>
              <a:rPr lang="ar-SA" altLang="fa-IR" sz="2000" b="1">
                <a:latin typeface="Times New Roman" panose="02020603050405020304" pitchFamily="18" charset="0"/>
              </a:rPr>
              <a:t>  </a:t>
            </a:r>
            <a:r>
              <a:rPr lang="ar-SA" altLang="fa-IR" sz="2000" b="1">
                <a:cs typeface="Zar" pitchFamily="10" charset="-78"/>
              </a:rPr>
              <a:t>قسمتهاي چركي ، نكروزه وپنيري آغشته به خون ، گسترده تهيه شود 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4-</a:t>
            </a:r>
            <a:r>
              <a:rPr lang="ar-SA" altLang="fa-IR" sz="2000" b="1">
                <a:latin typeface="Times New Roman" panose="02020603050405020304" pitchFamily="18" charset="0"/>
              </a:rPr>
              <a:t> </a:t>
            </a:r>
            <a:r>
              <a:rPr lang="ar-SA" altLang="fa-IR" sz="2000" b="1">
                <a:cs typeface="Zar" pitchFamily="10" charset="-78"/>
              </a:rPr>
              <a:t>گسترده نه خيلي ضخيم ونه خيلي نازك باشد 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5-</a:t>
            </a:r>
            <a:r>
              <a:rPr lang="ar-SA" altLang="fa-IR" sz="2000" b="1">
                <a:latin typeface="Times New Roman" panose="02020603050405020304" pitchFamily="18" charset="0"/>
              </a:rPr>
              <a:t>  </a:t>
            </a:r>
            <a:r>
              <a:rPr lang="ar-SA" altLang="fa-IR" sz="2000" b="1">
                <a:cs typeface="Zar" pitchFamily="10" charset="-78"/>
              </a:rPr>
              <a:t>كاربول فوشين به مدت 5 دقيقه كامل روي لام باشد.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6-</a:t>
            </a:r>
            <a:r>
              <a:rPr lang="ar-SA" altLang="fa-IR" sz="2000" b="1">
                <a:latin typeface="Times New Roman" panose="02020603050405020304" pitchFamily="18" charset="0"/>
              </a:rPr>
              <a:t>  </a:t>
            </a:r>
            <a:r>
              <a:rPr lang="ar-SA" altLang="fa-IR" sz="2000" b="1">
                <a:cs typeface="Zar" pitchFamily="10" charset="-78"/>
              </a:rPr>
              <a:t>هرلام به طور متوسط حدود 15 دقيقه بايد زير ميكروسكوپ بررسي شود 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7-</a:t>
            </a:r>
            <a:r>
              <a:rPr lang="ar-SA" altLang="fa-IR" sz="2000" b="1">
                <a:latin typeface="Times New Roman" panose="02020603050405020304" pitchFamily="18" charset="0"/>
              </a:rPr>
              <a:t> </a:t>
            </a:r>
            <a:r>
              <a:rPr lang="ar-SA" altLang="fa-IR" sz="2000" b="1">
                <a:cs typeface="Zar" pitchFamily="10" charset="-78"/>
              </a:rPr>
              <a:t>لام ها و فرم هاي مخصوص آزمايشگاه از لحاظ مشخصات وشماره بررسي شوند.</a:t>
            </a:r>
            <a:endParaRPr lang="ar-SA" altLang="fa-IR" sz="2000"/>
          </a:p>
          <a:p>
            <a:pPr algn="r" rtl="1"/>
            <a:r>
              <a:rPr lang="ar-SA" altLang="fa-IR" sz="2000" b="1">
                <a:latin typeface="Times New Roman" panose="02020603050405020304" pitchFamily="18" charset="0"/>
                <a:cs typeface="Zar" pitchFamily="10" charset="-78"/>
              </a:rPr>
              <a:t> 8-اگرگسترده ضخيم تهيه شده باشد ، رنگ زمينه غليظ ( متيلن بلو ) </a:t>
            </a:r>
            <a:r>
              <a:rPr lang="ar-SA" altLang="fa-IR" sz="2000" b="1">
                <a:latin typeface="Times New Roman" panose="02020603050405020304" pitchFamily="18" charset="0"/>
                <a:cs typeface="Times New Roman (Arabic)" panose="02020603050405020304" pitchFamily="18" charset="0"/>
              </a:rPr>
              <a:t>سبب پنهان شدن باسيل اسيد فست مي شود</a:t>
            </a:r>
            <a:r>
              <a:rPr lang="ar-SA" altLang="fa-IR" sz="2000">
                <a:cs typeface="Times New Roman (Arabic)" panose="02020603050405020304" pitchFamily="18" charset="0"/>
              </a:rPr>
              <a:t> </a:t>
            </a:r>
            <a:endParaRPr lang="en-US" altLang="fa-IR" sz="2000"/>
          </a:p>
        </p:txBody>
      </p:sp>
    </p:spTree>
    <p:extLst>
      <p:ext uri="{BB962C8B-B14F-4D97-AF65-F5344CB8AC3E}">
        <p14:creationId xmlns:p14="http://schemas.microsoft.com/office/powerpoint/2010/main" val="23745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fa-IR" sz="3600" b="1">
                <a:latin typeface="Times New Roman" panose="02020603050405020304" pitchFamily="18" charset="0"/>
                <a:cs typeface="Arial" panose="020B0604020202020204" pitchFamily="34" charset="0"/>
              </a:rPr>
              <a:t>عواقب گزارش منفي كاذب</a:t>
            </a:r>
            <a:r>
              <a:rPr lang="en-US" altLang="fa-IR" sz="3200" b="1">
                <a:latin typeface="Times New Roman" panose="02020603050405020304" pitchFamily="18" charset="0"/>
                <a:cs typeface="Zar" pitchFamily="10" charset="-78"/>
              </a:rPr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fa-IR" b="1">
                <a:cs typeface="Zar" pitchFamily="10" charset="-78"/>
              </a:rPr>
              <a:t>1-</a:t>
            </a:r>
            <a:r>
              <a:rPr lang="ar-SA" altLang="fa-IR" b="1">
                <a:latin typeface="Times New Roman" panose="02020603050405020304" pitchFamily="18" charset="0"/>
              </a:rPr>
              <a:t> </a:t>
            </a:r>
            <a:r>
              <a:rPr lang="ar-SA" altLang="fa-IR" b="1">
                <a:cs typeface="Zar" pitchFamily="10" charset="-78"/>
              </a:rPr>
              <a:t>مايكوباكتريوم توبركلوزيس تحت درمان قرار نمي گيرد .</a:t>
            </a:r>
            <a:endParaRPr lang="ar-SA" altLang="fa-IR"/>
          </a:p>
          <a:p>
            <a:pPr algn="r" rtl="1"/>
            <a:r>
              <a:rPr lang="ar-SA" altLang="fa-IR" b="1">
                <a:cs typeface="Zar" pitchFamily="10" charset="-78"/>
              </a:rPr>
              <a:t>2-</a:t>
            </a:r>
            <a:r>
              <a:rPr lang="ar-SA" altLang="fa-IR" b="1">
                <a:latin typeface="Times New Roman" panose="02020603050405020304" pitchFamily="18" charset="0"/>
              </a:rPr>
              <a:t> </a:t>
            </a:r>
            <a:r>
              <a:rPr lang="ar-SA" altLang="fa-IR" b="1">
                <a:cs typeface="Zar" pitchFamily="10" charset="-78"/>
              </a:rPr>
              <a:t>بيمارآلوده سبب انتشار بيماري ميشود .</a:t>
            </a:r>
            <a:endParaRPr lang="ar-SA" altLang="fa-IR"/>
          </a:p>
          <a:p>
            <a:pPr algn="r" rtl="1"/>
            <a:r>
              <a:rPr lang="ar-SA" altLang="fa-IR" b="1">
                <a:latin typeface="Times New Roman" panose="02020603050405020304" pitchFamily="18" charset="0"/>
                <a:cs typeface="Zar" pitchFamily="10" charset="-78"/>
              </a:rPr>
              <a:t>3-بيماراعتماد خود رابه برنامه درماني ازدست مي دهد </a:t>
            </a:r>
            <a:endParaRPr lang="en-US" altLang="fa-IR" b="1">
              <a:latin typeface="Times New Roman" panose="02020603050405020304" pitchFamily="18" charset="0"/>
              <a:cs typeface="Zar" pitchFamily="1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3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fa-IR" b="1">
                <a:latin typeface="Times New Roman" panose="02020603050405020304" pitchFamily="18" charset="0"/>
                <a:cs typeface="Times New Roman (Arabic)" panose="02020603050405020304" pitchFamily="18" charset="0"/>
              </a:rPr>
              <a:t>          </a:t>
            </a:r>
            <a:r>
              <a:rPr lang="ar-SA" altLang="fa-IR" b="1">
                <a:latin typeface="Times New Roman" panose="02020603050405020304" pitchFamily="18" charset="0"/>
                <a:cs typeface="Arial" panose="020B0604020202020204" pitchFamily="34" charset="0"/>
              </a:rPr>
              <a:t>مواردي كه بايد كنترل شوند</a:t>
            </a:r>
            <a:r>
              <a:rPr lang="ar-SA" altLang="fa-IR">
                <a:cs typeface="Times New Roman (Arabic)" panose="02020603050405020304" pitchFamily="18" charset="0"/>
              </a:rPr>
              <a:t> </a:t>
            </a:r>
            <a:endParaRPr lang="en-US" altLang="fa-I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altLang="fa-IR" sz="2800" b="1">
                <a:cs typeface="Zar" pitchFamily="10" charset="-78"/>
              </a:rPr>
              <a:t>1-</a:t>
            </a:r>
            <a:r>
              <a:rPr lang="ar-SA" altLang="fa-IR" sz="2800" b="1">
                <a:latin typeface="Times New Roman" panose="02020603050405020304" pitchFamily="18" charset="0"/>
              </a:rPr>
              <a:t>     </a:t>
            </a:r>
            <a:r>
              <a:rPr lang="ar-SA" altLang="fa-IR" sz="2800" b="1">
                <a:cs typeface="Zar" pitchFamily="10" charset="-78"/>
              </a:rPr>
              <a:t>درهاي آزمايشگاه هميشه بسته باشد .</a:t>
            </a:r>
            <a:endParaRPr lang="ar-SA" altLang="fa-IR" sz="2800"/>
          </a:p>
          <a:p>
            <a:pPr algn="r" rtl="1">
              <a:lnSpc>
                <a:spcPct val="90000"/>
              </a:lnSpc>
            </a:pPr>
            <a:r>
              <a:rPr lang="ar-SA" altLang="fa-IR" sz="2800" b="1">
                <a:cs typeface="Zar" pitchFamily="10" charset="-78"/>
              </a:rPr>
              <a:t>2-</a:t>
            </a:r>
            <a:r>
              <a:rPr lang="ar-SA" altLang="fa-IR" sz="2800" b="1">
                <a:latin typeface="Times New Roman" panose="02020603050405020304" pitchFamily="18" charset="0"/>
              </a:rPr>
              <a:t>     </a:t>
            </a:r>
            <a:r>
              <a:rPr lang="ar-SA" altLang="fa-IR" sz="2800" b="1">
                <a:cs typeface="Zar" pitchFamily="10" charset="-78"/>
              </a:rPr>
              <a:t>وسايل به آساني دردسترستان باشد .</a:t>
            </a:r>
            <a:endParaRPr lang="ar-SA" altLang="fa-IR" sz="2800"/>
          </a:p>
          <a:p>
            <a:pPr algn="r" rtl="1">
              <a:lnSpc>
                <a:spcPct val="90000"/>
              </a:lnSpc>
            </a:pPr>
            <a:r>
              <a:rPr lang="ar-SA" altLang="fa-IR" sz="2800" b="1">
                <a:cs typeface="Zar" pitchFamily="10" charset="-78"/>
              </a:rPr>
              <a:t>3-</a:t>
            </a:r>
            <a:r>
              <a:rPr lang="ar-SA" altLang="fa-IR" sz="2800" b="1">
                <a:latin typeface="Times New Roman" panose="02020603050405020304" pitchFamily="18" charset="0"/>
              </a:rPr>
              <a:t>     </a:t>
            </a:r>
            <a:r>
              <a:rPr lang="ar-SA" altLang="fa-IR" sz="2800" b="1">
                <a:cs typeface="Zar" pitchFamily="10" charset="-78"/>
              </a:rPr>
              <a:t>محل وميزكار بايد حداقل روزانه يكبار با محلول فنل 5% ضدعفوني شود.</a:t>
            </a:r>
            <a:endParaRPr lang="ar-SA" altLang="fa-IR" sz="2800"/>
          </a:p>
          <a:p>
            <a:pPr algn="r" rtl="1">
              <a:lnSpc>
                <a:spcPct val="90000"/>
              </a:lnSpc>
            </a:pPr>
            <a:r>
              <a:rPr lang="ar-SA" altLang="fa-IR" sz="2800" b="1">
                <a:latin typeface="Times New Roman" panose="02020603050405020304" pitchFamily="18" charset="0"/>
                <a:cs typeface="Zar" pitchFamily="10" charset="-78"/>
              </a:rPr>
              <a:t>كنترل لامپ </a:t>
            </a:r>
            <a:r>
              <a:rPr lang="en-US" altLang="fa-IR" sz="2800" b="1"/>
              <a:t>U.V</a:t>
            </a:r>
            <a:r>
              <a:rPr lang="ar-SA" altLang="fa-IR" sz="2800" b="1">
                <a:latin typeface="Times New Roman" panose="02020603050405020304" pitchFamily="18" charset="0"/>
                <a:cs typeface="Zar" pitchFamily="10" charset="-78"/>
              </a:rPr>
              <a:t>  :  با اتانل 70 % لامپ  </a:t>
            </a:r>
            <a:r>
              <a:rPr lang="en-US" altLang="fa-IR" sz="2800" b="1"/>
              <a:t>U.V</a:t>
            </a:r>
            <a:r>
              <a:rPr lang="ar-SA" altLang="fa-IR" sz="2800" b="1">
                <a:latin typeface="Times New Roman" panose="02020603050405020304" pitchFamily="18" charset="0"/>
                <a:cs typeface="Zar" pitchFamily="10" charset="-78"/>
              </a:rPr>
              <a:t>   را تميز كنيد . ساعات كار بالامپ رامطابق جدول محاسبه ودرفرم مخصوص ثبت كنيد </a:t>
            </a:r>
          </a:p>
          <a:p>
            <a:pPr algn="r" rtl="1">
              <a:lnSpc>
                <a:spcPct val="90000"/>
              </a:lnSpc>
            </a:pPr>
            <a:r>
              <a:rPr lang="ar-SA" altLang="fa-IR" sz="2800" b="1">
                <a:latin typeface="Times New Roman" panose="02020603050405020304" pitchFamily="18" charset="0"/>
                <a:cs typeface="Zar" pitchFamily="10" charset="-78"/>
              </a:rPr>
              <a:t>. طول عمر مفيد لامپ </a:t>
            </a:r>
            <a:r>
              <a:rPr lang="en-US" altLang="fa-IR" sz="2800" b="1"/>
              <a:t>U.V</a:t>
            </a:r>
            <a:r>
              <a:rPr lang="ar-SA" altLang="fa-IR" sz="2800" b="1">
                <a:latin typeface="Times New Roman" panose="02020603050405020304" pitchFamily="18" charset="0"/>
                <a:cs typeface="Zar" pitchFamily="10" charset="-78"/>
              </a:rPr>
              <a:t> بسته  به نوع ساخت بين 250 تا 300 ساعت است </a:t>
            </a:r>
            <a:r>
              <a:rPr lang="ar-SA" altLang="fa-IR" sz="2800" b="1">
                <a:latin typeface="Times New Roman" panose="02020603050405020304" pitchFamily="18" charset="0"/>
                <a:cs typeface="Times New Roman (Arabic)" panose="02020603050405020304" pitchFamily="18" charset="0"/>
              </a:rPr>
              <a:t>.</a:t>
            </a:r>
            <a:r>
              <a:rPr lang="ar-SA" altLang="fa-IR" sz="2800">
                <a:cs typeface="Times New Roman (Arabic)" panose="02020603050405020304" pitchFamily="18" charset="0"/>
              </a:rPr>
              <a:t> </a:t>
            </a:r>
            <a:endParaRPr lang="en-US" altLang="fa-IR" sz="2800"/>
          </a:p>
        </p:txBody>
      </p:sp>
    </p:spTree>
    <p:extLst>
      <p:ext uri="{BB962C8B-B14F-4D97-AF65-F5344CB8AC3E}">
        <p14:creationId xmlns:p14="http://schemas.microsoft.com/office/powerpoint/2010/main" val="21243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fa-IR" sz="3600" b="1">
                <a:latin typeface="Times New Roman" panose="02020603050405020304" pitchFamily="18" charset="0"/>
                <a:cs typeface="Arial" panose="020B0604020202020204" pitchFamily="34" charset="0"/>
              </a:rPr>
              <a:t>ايمني درآزمايشگاههاي محيطي</a:t>
            </a:r>
            <a:r>
              <a:rPr lang="ar-SA" altLang="fa-IR" b="1">
                <a:latin typeface="Times New Roman" panose="02020603050405020304" pitchFamily="18" charset="0"/>
                <a:cs typeface="Zar" pitchFamily="10" charset="-78"/>
              </a:rPr>
              <a:t> </a:t>
            </a:r>
            <a:endParaRPr lang="en-US" altLang="fa-IR" b="1">
              <a:latin typeface="Times New Roman" panose="02020603050405020304" pitchFamily="18" charset="0"/>
              <a:cs typeface="Zar" pitchFamily="10" charset="-78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altLang="fa-IR" sz="2000" b="1">
                <a:cs typeface="Zar" pitchFamily="10" charset="-78"/>
              </a:rPr>
              <a:t>1-</a:t>
            </a:r>
            <a:r>
              <a:rPr lang="ar-SA" altLang="fa-IR" sz="2000" b="1">
                <a:latin typeface="Times New Roman" panose="02020603050405020304" pitchFamily="18" charset="0"/>
              </a:rPr>
              <a:t> </a:t>
            </a:r>
            <a:r>
              <a:rPr lang="ar-SA" altLang="fa-IR" sz="2000" b="1">
                <a:cs typeface="Zar" pitchFamily="10" charset="-78"/>
              </a:rPr>
              <a:t>ازگان وماسك استفاده شود 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2-</a:t>
            </a:r>
            <a:r>
              <a:rPr lang="ar-SA" altLang="fa-IR" sz="2000" b="1">
                <a:latin typeface="Times New Roman" panose="02020603050405020304" pitchFamily="18" charset="0"/>
              </a:rPr>
              <a:t>  </a:t>
            </a:r>
            <a:r>
              <a:rPr lang="ar-SA" altLang="fa-IR" sz="2000" b="1">
                <a:cs typeface="Zar" pitchFamily="10" charset="-78"/>
              </a:rPr>
              <a:t>هنگامي كه دستها باخلط يامواد آلوده تماس يابد با آب وصابون بايد شسته شود.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3-</a:t>
            </a:r>
            <a:r>
              <a:rPr lang="ar-SA" altLang="fa-IR" sz="2000" b="1">
                <a:latin typeface="Times New Roman" panose="02020603050405020304" pitchFamily="18" charset="0"/>
              </a:rPr>
              <a:t>  در هنگام   </a:t>
            </a:r>
            <a:r>
              <a:rPr lang="ar-SA" altLang="fa-IR" sz="2000" b="1">
                <a:cs typeface="Zar" pitchFamily="10" charset="-78"/>
              </a:rPr>
              <a:t>دست زدن به ظروف خلط ازدستكش جراحي يايكبار مصرف استفاده شود.</a:t>
            </a:r>
            <a:endParaRPr lang="ar-SA" altLang="fa-IR" sz="2000"/>
          </a:p>
          <a:p>
            <a:pPr algn="r" rtl="1"/>
            <a:r>
              <a:rPr lang="ar-SA" altLang="fa-IR" sz="2000" b="1">
                <a:cs typeface="Zar" pitchFamily="10" charset="-78"/>
              </a:rPr>
              <a:t>4-</a:t>
            </a:r>
            <a:r>
              <a:rPr lang="ar-SA" altLang="fa-IR" sz="2000" b="1">
                <a:latin typeface="Times New Roman" panose="02020603050405020304" pitchFamily="18" charset="0"/>
              </a:rPr>
              <a:t>  </a:t>
            </a:r>
            <a:r>
              <a:rPr lang="ar-SA" altLang="fa-IR" sz="2000" b="1">
                <a:cs typeface="Zar" pitchFamily="10" charset="-78"/>
              </a:rPr>
              <a:t>درصورت  آلودگي لباس با خلط با  فنل 5% آغشته نماييد وبعد اتوكلاو كنيد 5</a:t>
            </a:r>
            <a:r>
              <a:rPr lang="ar-SA" altLang="fa-IR" sz="2000" b="1">
                <a:latin typeface="Times New Roman" panose="02020603050405020304" pitchFamily="18" charset="0"/>
              </a:rPr>
              <a:t>  </a:t>
            </a:r>
            <a:r>
              <a:rPr lang="ar-SA" altLang="fa-IR" sz="2000" b="1">
                <a:cs typeface="Zar" pitchFamily="10" charset="-78"/>
              </a:rPr>
              <a:t>درصورت ريختن خلط روي ميزكار فنل  5% رادرمحيط آلوده ( به شعاع يك متر ) ريخته ، سپس كاغذ كاهي يا صفحه روزنامه روي آن قرار دهيد و مجدداً روي آن فنل بريزيد و محل كار را به مدت نيم ساعت ترك كيند.</a:t>
            </a:r>
            <a:endParaRPr lang="ar-SA" altLang="fa-IR" sz="2000"/>
          </a:p>
          <a:p>
            <a:pPr algn="r" rtl="1"/>
            <a:r>
              <a:rPr lang="ar-SA" altLang="fa-IR" sz="2000" b="1">
                <a:latin typeface="Times New Roman" panose="02020603050405020304" pitchFamily="18" charset="0"/>
                <a:cs typeface="Zar" pitchFamily="10" charset="-78"/>
              </a:rPr>
              <a:t>6-درصورت نشت خلط ازظرف نمونه درجعبه ارسالي ، نمونه هاي آلوده نشده را از جعبه خارج كرده واطراف بدنه آنها رابافنل 5% اتميز كنيد ، سپس نشت را همراه باجعبه ارسالي اتوكلاو نماييد</a:t>
            </a:r>
            <a:r>
              <a:rPr lang="ar-SA" altLang="fa-IR" sz="2000" b="1">
                <a:latin typeface="Times New Roman" panose="02020603050405020304" pitchFamily="18" charset="0"/>
                <a:cs typeface="Times New Roman (Arabic)" panose="02020603050405020304" pitchFamily="18" charset="0"/>
              </a:rPr>
              <a:t>.</a:t>
            </a:r>
            <a:r>
              <a:rPr lang="ar-SA" altLang="fa-IR" sz="2000">
                <a:cs typeface="Times New Roman (Arabic)" panose="02020603050405020304" pitchFamily="18" charset="0"/>
              </a:rPr>
              <a:t> </a:t>
            </a:r>
            <a:endParaRPr lang="en-US" altLang="fa-IR" sz="2000"/>
          </a:p>
        </p:txBody>
      </p:sp>
    </p:spTree>
    <p:extLst>
      <p:ext uri="{BB962C8B-B14F-4D97-AF65-F5344CB8AC3E}">
        <p14:creationId xmlns:p14="http://schemas.microsoft.com/office/powerpoint/2010/main" val="11523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00B0F0"/>
                </a:solidFill>
                <a:effectLst/>
                <a:cs typeface="B Mitra" pitchFamily="2" charset="-78"/>
              </a:rPr>
              <a:t>کنترل کیفی </a:t>
            </a:r>
            <a:r>
              <a:rPr lang="fa-IR" sz="3600" dirty="0" smtClean="0">
                <a:solidFill>
                  <a:srgbClr val="00B0F0"/>
                </a:solidFill>
                <a:cs typeface="B Mitra" pitchFamily="2" charset="-78"/>
              </a:rPr>
              <a:t>درمرحله خواندن گسترده و گزارش نتایج</a:t>
            </a:r>
            <a:endParaRPr lang="fa-IR" sz="36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2800" b="1" dirty="0" smtClean="0">
                <a:cs typeface="B Mitra" pitchFamily="2" charset="-78"/>
              </a:rPr>
              <a:t>برای بررسی هر گسترده حداقل 15 دقیقه وقت بگذارید</a:t>
            </a:r>
          </a:p>
          <a:p>
            <a:r>
              <a:rPr lang="fa-IR" sz="2800" b="1" dirty="0" smtClean="0">
                <a:cs typeface="B Mitra" pitchFamily="2" charset="-78"/>
              </a:rPr>
              <a:t>در صورت امکان گسترده مثبت را به همکار خود نشان دهید</a:t>
            </a:r>
          </a:p>
          <a:p>
            <a:r>
              <a:rPr lang="fa-IR" sz="2800" b="1" dirty="0" smtClean="0">
                <a:cs typeface="B Mitra" pitchFamily="2" charset="-78"/>
              </a:rPr>
              <a:t>درجه مثبت بودن لام را از روی جدول بطور دقیق گزارش کنید</a:t>
            </a:r>
          </a:p>
          <a:p>
            <a:r>
              <a:rPr lang="fa-IR" sz="2800" b="1" dirty="0" smtClean="0">
                <a:cs typeface="B Mitra" pitchFamily="2" charset="-78"/>
              </a:rPr>
              <a:t>تمام نتایج گزارش شده لازم است ثبت و نگهداری گردد</a:t>
            </a:r>
          </a:p>
          <a:p>
            <a:r>
              <a:rPr lang="fa-IR" sz="2800" b="1" dirty="0" smtClean="0">
                <a:cs typeface="B Mitra" pitchFamily="2" charset="-78"/>
              </a:rPr>
              <a:t>لامهای مثبت و منفی ابتدا تمیز و سپس جداگانه در جعبۀ نگهداری لام فایل گردد </a:t>
            </a:r>
          </a:p>
          <a:p>
            <a:r>
              <a:rPr lang="fa-IR" sz="2800" b="1" dirty="0" smtClean="0">
                <a:cs typeface="B Mitra" pitchFamily="2" charset="-78"/>
              </a:rPr>
              <a:t>تمامی لامهای مثبت و 10% لامهای منفی جهت کنترل کیفی به آزمایشگاه مرکزی ارسال گردد </a:t>
            </a:r>
          </a:p>
          <a:p>
            <a:endParaRPr lang="fa-IR" sz="28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99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613025" y="461963"/>
            <a:ext cx="3917950" cy="7683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B050"/>
                </a:solidFill>
              </a:rPr>
              <a:t>What’s wrong?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16" descr="ziehlneels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371600"/>
            <a:ext cx="6858000" cy="4903788"/>
          </a:xfrm>
          <a:noFill/>
        </p:spPr>
      </p:pic>
    </p:spTree>
    <p:extLst>
      <p:ext uri="{BB962C8B-B14F-4D97-AF65-F5344CB8AC3E}">
        <p14:creationId xmlns:p14="http://schemas.microsoft.com/office/powerpoint/2010/main" val="21539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idd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67000" y="152400"/>
            <a:ext cx="3908425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4400" dirty="0">
                <a:solidFill>
                  <a:srgbClr val="FFFF00"/>
                </a:solidFill>
              </a:rPr>
              <a:t>What’s wrong?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5475"/>
            <a:ext cx="8382000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04656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</a:rPr>
              <a:t>عوامل تعیین کننده میزان خطر مواجهه و عفونت با باسیل سل</a:t>
            </a:r>
            <a:br>
              <a:rPr lang="fa-IR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9602"/>
            <a:ext cx="7886700" cy="48689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BNazanin"/>
                <a:cs typeface="B Nazanin" panose="00000400000000000000" pitchFamily="2" charset="-78"/>
              </a:rPr>
              <a:t>میزان عفونت زائی منبع عفونت  </a:t>
            </a:r>
            <a:r>
              <a:rPr lang="fa-IR" dirty="0" smtClean="0">
                <a:latin typeface="TimesNewRoman"/>
                <a:cs typeface="B Nazanin" panose="00000400000000000000" pitchFamily="2" charset="-78"/>
              </a:rPr>
              <a:t>(</a:t>
            </a:r>
            <a:r>
              <a:rPr lang="fa-IR" dirty="0" smtClean="0">
                <a:latin typeface="BNazanin"/>
                <a:cs typeface="B Nazanin" panose="00000400000000000000" pitchFamily="2" charset="-78"/>
              </a:rPr>
              <a:t>غلظت ذرات </a:t>
            </a:r>
            <a:r>
              <a:rPr lang="fa-IR" dirty="0">
                <a:latin typeface="BNazanin"/>
                <a:cs typeface="B Nazanin" panose="00000400000000000000" pitchFamily="2" charset="-78"/>
              </a:rPr>
              <a:t>عفونی در هوای آلوده </a:t>
            </a:r>
            <a:r>
              <a:rPr lang="fa-IR" dirty="0" smtClean="0">
                <a:latin typeface="BNazanin"/>
                <a:cs typeface="B Nazanin" panose="00000400000000000000" pitchFamily="2" charset="-78"/>
              </a:rPr>
              <a:t>شده</a:t>
            </a:r>
            <a:r>
              <a:rPr lang="fa-IR" dirty="0" smtClean="0">
                <a:latin typeface="TimesNewRoman"/>
                <a:cs typeface="B Nazanin" panose="00000400000000000000" pitchFamily="2" charset="-78"/>
              </a:rPr>
              <a:t>)</a:t>
            </a:r>
          </a:p>
          <a:p>
            <a:r>
              <a:rPr lang="en-GB" dirty="0">
                <a:cs typeface="B Nazanin" panose="00000400000000000000" pitchFamily="2" charset="-78"/>
              </a:rPr>
              <a:t>the </a:t>
            </a:r>
            <a:r>
              <a:rPr lang="en-GB" dirty="0">
                <a:solidFill>
                  <a:srgbClr val="7030A0"/>
                </a:solidFill>
                <a:cs typeface="B Nazanin" panose="00000400000000000000" pitchFamily="2" charset="-78"/>
              </a:rPr>
              <a:t>infectiousness of the source</a:t>
            </a:r>
            <a:endParaRPr lang="fa-IR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latin typeface="TimesNewRoman"/>
                <a:cs typeface="B Nazanin" panose="00000400000000000000" pitchFamily="2" charset="-78"/>
              </a:rPr>
              <a:t>شرایط محیطی که فرد در آن قرار می گیرد (از لحاظ تراکم جمعیتی و تهویه هوای نامناسب)</a:t>
            </a:r>
          </a:p>
          <a:p>
            <a:r>
              <a:rPr lang="en-GB" dirty="0">
                <a:cs typeface="B Nazanin" panose="00000400000000000000" pitchFamily="2" charset="-78"/>
              </a:rPr>
              <a:t>the </a:t>
            </a:r>
            <a:r>
              <a:rPr lang="en-GB" dirty="0">
                <a:solidFill>
                  <a:srgbClr val="7030A0"/>
                </a:solidFill>
                <a:cs typeface="B Nazanin" panose="00000400000000000000" pitchFamily="2" charset="-78"/>
              </a:rPr>
              <a:t>environment</a:t>
            </a:r>
            <a:r>
              <a:rPr lang="en-GB" dirty="0">
                <a:cs typeface="B Nazanin" panose="00000400000000000000" pitchFamily="2" charset="-78"/>
              </a:rPr>
              <a:t> (e.g. overcrowding and inadequate ventilation promote transmission of droplet nuclei)</a:t>
            </a:r>
            <a:r>
              <a:rPr lang="fa-IR" dirty="0" smtClean="0">
                <a:latin typeface="TimesNewRoman"/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dirty="0" smtClean="0">
                <a:latin typeface="BNazanin"/>
                <a:cs typeface="B Nazanin" panose="00000400000000000000" pitchFamily="2" charset="-78"/>
              </a:rPr>
              <a:t>طول </a:t>
            </a:r>
            <a:r>
              <a:rPr lang="fa-IR" dirty="0">
                <a:latin typeface="BNazanin"/>
                <a:cs typeface="B Nazanin" panose="00000400000000000000" pitchFamily="2" charset="-78"/>
              </a:rPr>
              <a:t>مدتی که فرد از آن هوا تنفس </a:t>
            </a:r>
            <a:r>
              <a:rPr lang="fa-IR" dirty="0" smtClean="0">
                <a:latin typeface="BNazanin"/>
                <a:cs typeface="B Nazanin" panose="00000400000000000000" pitchFamily="2" charset="-78"/>
              </a:rPr>
              <a:t>می کند (مدت زمان مواجهه)</a:t>
            </a:r>
          </a:p>
          <a:p>
            <a:pPr lvl="0"/>
            <a:r>
              <a:rPr lang="en-GB" dirty="0" smtClean="0">
                <a:cs typeface="B Nazanin" panose="00000400000000000000" pitchFamily="2" charset="-78"/>
              </a:rPr>
              <a:t>the </a:t>
            </a:r>
            <a:r>
              <a:rPr lang="en-GB" dirty="0">
                <a:solidFill>
                  <a:srgbClr val="7030A0"/>
                </a:solidFill>
                <a:cs typeface="B Nazanin" panose="00000400000000000000" pitchFamily="2" charset="-78"/>
              </a:rPr>
              <a:t>duration and intensity </a:t>
            </a:r>
            <a:r>
              <a:rPr lang="en-GB" dirty="0">
                <a:cs typeface="B Nazanin" panose="00000400000000000000" pitchFamily="2" charset="-78"/>
              </a:rPr>
              <a:t>of </a:t>
            </a:r>
            <a:r>
              <a:rPr lang="en-GB" dirty="0" smtClean="0">
                <a:cs typeface="B Nazanin" panose="00000400000000000000" pitchFamily="2" charset="-78"/>
              </a:rPr>
              <a:t>exposure</a:t>
            </a:r>
            <a:endParaRPr lang="fa-IR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dirty="0" smtClean="0">
                <a:cs typeface="B Nazanin" panose="00000400000000000000" pitchFamily="2" charset="-78"/>
              </a:rPr>
              <a:t>میزان حساسیت فرد در معرض آلودگی( سیستم ایمنی فرد)</a:t>
            </a:r>
          </a:p>
          <a:p>
            <a:pPr lvl="0"/>
            <a:r>
              <a:rPr lang="en-GB" dirty="0" smtClean="0"/>
              <a:t>the </a:t>
            </a:r>
            <a:r>
              <a:rPr lang="en-GB" dirty="0">
                <a:solidFill>
                  <a:srgbClr val="7030A0"/>
                </a:solidFill>
              </a:rPr>
              <a:t>susceptibility</a:t>
            </a:r>
            <a:r>
              <a:rPr lang="en-GB" dirty="0"/>
              <a:t> of the recipient. </a:t>
            </a:r>
            <a:endParaRPr lang="en-US" dirty="0"/>
          </a:p>
          <a:p>
            <a:endParaRPr lang="fa-IR" dirty="0" smtClean="0">
              <a:latin typeface="BNazanin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altLang="fa-IR" sz="4000" b="1" dirty="0">
                <a:solidFill>
                  <a:srgbClr val="0066FF"/>
                </a:solidFill>
                <a:cs typeface="B Jadid" pitchFamily="2" charset="-78"/>
              </a:rPr>
              <a:t/>
            </a:r>
            <a:br>
              <a:rPr lang="en-US" altLang="fa-IR" sz="4000" b="1" dirty="0">
                <a:solidFill>
                  <a:srgbClr val="0066FF"/>
                </a:solidFill>
                <a:cs typeface="B Jadid" pitchFamily="2" charset="-78"/>
              </a:rPr>
            </a:br>
            <a:r>
              <a:rPr lang="ar-SA" altLang="fa-IR" sz="4000" b="1" dirty="0">
                <a:solidFill>
                  <a:schemeClr val="bg1"/>
                </a:solidFill>
                <a:cs typeface="B Jadid" pitchFamily="2" charset="-78"/>
              </a:rPr>
              <a:t>نگهداري لام ها</a:t>
            </a:r>
            <a:r>
              <a:rPr lang="ar-SA" altLang="fa-IR" sz="4000" b="1" dirty="0">
                <a:cs typeface="B Jadid" pitchFamily="2" charset="-78"/>
              </a:rPr>
              <a:t/>
            </a:r>
            <a:br>
              <a:rPr lang="ar-SA" altLang="fa-IR" sz="4000" b="1" dirty="0">
                <a:cs typeface="B Jadid" pitchFamily="2" charset="-78"/>
              </a:rPr>
            </a:br>
            <a:endParaRPr lang="en-US" altLang="fa-IR" sz="4000" b="1" dirty="0">
              <a:cs typeface="B Jadid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896"/>
            <a:ext cx="8219256" cy="129677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ar-SA" altLang="fa-IR" sz="2800" b="1" dirty="0">
                <a:cs typeface="B Jadid" pitchFamily="2" charset="-78"/>
              </a:rPr>
              <a:t>نگهداري لام ها پس از بررسي و گزارش نتيجه حداقل بمدت   يك سال توصيه مي </a:t>
            </a:r>
            <a:r>
              <a:rPr lang="ar-SA" altLang="fa-IR" b="1" dirty="0">
                <a:cs typeface="B Jadid" pitchFamily="2" charset="-78"/>
              </a:rPr>
              <a:t>شود</a:t>
            </a:r>
            <a:r>
              <a:rPr lang="ar-SA" altLang="fa-IR" b="1" dirty="0" smtClean="0">
                <a:cs typeface="B Jadid" pitchFamily="2" charset="-78"/>
              </a:rPr>
              <a:t>.</a:t>
            </a:r>
            <a:endParaRPr lang="fa-IR" altLang="fa-IR" b="1" dirty="0" smtClean="0">
              <a:cs typeface="B Jadid" pitchFamily="2" charset="-78"/>
            </a:endParaRPr>
          </a:p>
          <a:p>
            <a:pPr algn="ctr"/>
            <a:r>
              <a:rPr lang="fa-IR" altLang="fa-IR" b="1" dirty="0" smtClean="0">
                <a:cs typeface="B Jadid" pitchFamily="2" charset="-78"/>
              </a:rPr>
              <a:t>لام های منفی شش ماه</a:t>
            </a:r>
          </a:p>
          <a:p>
            <a:pPr algn="ctr"/>
            <a:r>
              <a:rPr lang="fa-IR" altLang="fa-IR" b="1" smtClean="0">
                <a:cs typeface="B Jadid" pitchFamily="2" charset="-78"/>
              </a:rPr>
              <a:t>لام های مثبت یک سال</a:t>
            </a:r>
            <a:endParaRPr lang="fa-IR" altLang="fa-IR" b="1" dirty="0" smtClean="0">
              <a:cs typeface="B Jadid" pitchFamily="2" charset="-78"/>
            </a:endParaRPr>
          </a:p>
          <a:p>
            <a:pPr algn="ctr"/>
            <a:endParaRPr lang="ar-SA" altLang="fa-IR" b="1" dirty="0"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0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WordArt 2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4191000" cy="396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9600" kern="10" smtClean="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Farnaz"/>
              </a:rPr>
              <a:t>پايان</a:t>
            </a:r>
          </a:p>
        </p:txBody>
      </p:sp>
    </p:spTree>
    <p:extLst>
      <p:ext uri="{BB962C8B-B14F-4D97-AF65-F5344CB8AC3E}">
        <p14:creationId xmlns:p14="http://schemas.microsoft.com/office/powerpoint/2010/main" val="32933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4" y="356148"/>
            <a:ext cx="618186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شرایط اخذ نمونه خلط از فرد مشکوک به سل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32752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با توجه به این مهم که هنگام سرفه آئروسل های زیادی در فضا پخش می گردد و نمونه گیری از فرد </a:t>
            </a:r>
            <a:r>
              <a:rPr lang="fa-IR" dirty="0" err="1" smtClean="0">
                <a:cs typeface="B Nazanin" panose="00000400000000000000" pitchFamily="2" charset="-78"/>
              </a:rPr>
              <a:t>توامأ</a:t>
            </a:r>
            <a:r>
              <a:rPr lang="fa-IR" dirty="0" smtClean="0">
                <a:cs typeface="B Nazanin" panose="00000400000000000000" pitchFamily="2" charset="-78"/>
              </a:rPr>
              <a:t> با سرفه شدید همراه است بنابر این اصول ایمنی زیستی زیر باید رعایت گردد:</a:t>
            </a:r>
          </a:p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الف – افرادی که جهت پذیرش یا تکمیل فرم بیماریابی مراجعه می کنند و دارای سرفه هستند لازم است </a:t>
            </a:r>
            <a:r>
              <a:rPr lang="fa-IR" dirty="0" err="1" smtClean="0">
                <a:cs typeface="B Nazanin" panose="00000400000000000000" pitchFamily="2" charset="-78"/>
              </a:rPr>
              <a:t>حتمأ</a:t>
            </a:r>
            <a:r>
              <a:rPr lang="fa-IR" dirty="0" smtClean="0">
                <a:cs typeface="B Nazanin" panose="00000400000000000000" pitchFamily="2" charset="-78"/>
              </a:rPr>
              <a:t> ماسک جراحی روی صورت خود بزنند.</a:t>
            </a:r>
          </a:p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ب- گرفتن نمونه خلط در فضای باز صورت گیرد که همراه با نفس عمیق و سرفه شدید بوده و  محتویات داخل ریه درون ظرف استاندارد نمونه گیری ریخته شود.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توجه : هرگز در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محیطهای بسته  </a:t>
            </a:r>
            <a:r>
              <a:rPr lang="fa-IR" dirty="0" smtClean="0">
                <a:cs typeface="B Nazanin" panose="00000400000000000000" pitchFamily="2" charset="-78"/>
              </a:rPr>
              <a:t>مانند </a:t>
            </a:r>
            <a:r>
              <a:rPr lang="fa-IR" dirty="0" err="1" smtClean="0">
                <a:cs typeface="B Nazanin" panose="00000400000000000000" pitchFamily="2" charset="-78"/>
              </a:rPr>
              <a:t>دستشوئی</a:t>
            </a:r>
            <a:r>
              <a:rPr lang="fa-IR" dirty="0" smtClean="0">
                <a:cs typeface="B Nazanin" panose="00000400000000000000" pitchFamily="2" charset="-78"/>
              </a:rPr>
              <a:t> ، اتاق نمونه گیری ، پذیرش و ... نمونه گیری برای سل انجام </a:t>
            </a:r>
            <a:r>
              <a:rPr lang="fa-IR" dirty="0" err="1" smtClean="0">
                <a:cs typeface="B Nazanin" panose="00000400000000000000" pitchFamily="2" charset="-78"/>
              </a:rPr>
              <a:t>نمی</a:t>
            </a:r>
            <a:r>
              <a:rPr lang="fa-IR" dirty="0" smtClean="0">
                <a:cs typeface="B Nazanin" panose="00000400000000000000" pitchFamily="2" charset="-78"/>
              </a:rPr>
              <a:t> شود.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64722"/>
            <a:ext cx="7055380" cy="1400530"/>
          </a:xfrm>
          <a:solidFill>
            <a:srgbClr val="00CC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ar-SA" altLang="fa-IR" sz="4000" b="1" dirty="0">
                <a:solidFill>
                  <a:srgbClr val="FF3300"/>
                </a:solidFill>
                <a:cs typeface="Titr" pitchFamily="2" charset="-78"/>
              </a:rPr>
              <a:t>نكات مهم در </a:t>
            </a:r>
            <a:r>
              <a:rPr lang="ar-SA" altLang="fa-IR" sz="4000" b="1" dirty="0">
                <a:solidFill>
                  <a:srgbClr val="FFFF00"/>
                </a:solidFill>
                <a:cs typeface="Titr" pitchFamily="2" charset="-78"/>
              </a:rPr>
              <a:t>نمونه گيري</a:t>
            </a:r>
            <a:r>
              <a:rPr lang="ar-SA" altLang="fa-IR" sz="4000" b="1" dirty="0">
                <a:solidFill>
                  <a:srgbClr val="FF3300"/>
                </a:solidFill>
                <a:cs typeface="B Jadid" pitchFamily="2" charset="-78"/>
              </a:rPr>
              <a:t>خلط</a:t>
            </a:r>
            <a:br>
              <a:rPr lang="ar-SA" altLang="fa-IR" sz="4000" b="1" dirty="0">
                <a:solidFill>
                  <a:srgbClr val="FF3300"/>
                </a:solidFill>
                <a:cs typeface="B Jadid" pitchFamily="2" charset="-78"/>
              </a:rPr>
            </a:br>
            <a:endParaRPr lang="en-US" altLang="fa-IR" sz="4000" b="1" dirty="0">
              <a:solidFill>
                <a:srgbClr val="FF3300"/>
              </a:solidFill>
              <a:cs typeface="B Jadid" pitchFamily="2" charset="-78"/>
            </a:endParaRPr>
          </a:p>
        </p:txBody>
      </p:sp>
      <p:sp>
        <p:nvSpPr>
          <p:cNvPr id="14970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3181"/>
            <a:ext cx="9144000" cy="56880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a-IR" altLang="fa-IR" sz="2000" b="1" dirty="0" smtClean="0">
              <a:solidFill>
                <a:srgbClr val="FF3300"/>
              </a:solidFill>
              <a:cs typeface="B Jadid" pitchFamily="2" charset="-78"/>
            </a:endParaRPr>
          </a:p>
          <a:p>
            <a:pPr>
              <a:lnSpc>
                <a:spcPct val="80000"/>
              </a:lnSpc>
            </a:pPr>
            <a:r>
              <a:rPr lang="ar-SA" altLang="fa-IR" sz="2000" b="1" dirty="0" smtClean="0">
                <a:solidFill>
                  <a:srgbClr val="FF3300"/>
                </a:solidFill>
                <a:cs typeface="B Jadid" pitchFamily="2" charset="-78"/>
              </a:rPr>
              <a:t>ظروف </a:t>
            </a:r>
            <a:r>
              <a:rPr lang="ar-SA" altLang="fa-IR" sz="2000" b="1" dirty="0">
                <a:solidFill>
                  <a:srgbClr val="FF3300"/>
                </a:solidFill>
                <a:cs typeface="B Jadid" pitchFamily="2" charset="-78"/>
              </a:rPr>
              <a:t>جمع آوري براي خلط</a:t>
            </a:r>
            <a:r>
              <a:rPr lang="ar-SA" altLang="fa-IR" sz="2000" b="1" dirty="0">
                <a:cs typeface="B Jadid" pitchFamily="2" charset="-78"/>
              </a:rPr>
              <a:t>:  بايد شفاف , دهان گشاد باشن</a:t>
            </a:r>
            <a:endParaRPr lang="fa-IR" altLang="fa-IR" sz="2000" b="1" dirty="0">
              <a:cs typeface="B Jadid" pitchFamily="2" charset="-7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ar-SA" altLang="fa-IR" sz="2000" b="1" dirty="0">
                <a:solidFill>
                  <a:srgbClr val="0066FF"/>
                </a:solidFill>
                <a:cs typeface="B Jadid" pitchFamily="2" charset="-78"/>
              </a:rPr>
              <a:t>پلاستيكي,  درب پيچ دار  به اندازه كافي محكم باشد </a:t>
            </a:r>
            <a:r>
              <a:rPr lang="ar-SA" altLang="fa-IR" sz="2000" b="1" dirty="0" smtClean="0">
                <a:solidFill>
                  <a:srgbClr val="0066FF"/>
                </a:solidFill>
                <a:cs typeface="B Jadid" pitchFamily="2" charset="-78"/>
              </a:rPr>
              <a:t>تا</a:t>
            </a:r>
            <a:r>
              <a:rPr lang="fa-IR" altLang="fa-IR" sz="2000" b="1" dirty="0" smtClean="0">
                <a:solidFill>
                  <a:srgbClr val="0066FF"/>
                </a:solidFill>
                <a:cs typeface="B Jadid" pitchFamily="2" charset="-78"/>
              </a:rPr>
              <a:t> هنگام انتقال نشکند.</a:t>
            </a:r>
            <a:r>
              <a:rPr lang="ar-SA" altLang="fa-IR" sz="2000" b="1" dirty="0" smtClean="0">
                <a:solidFill>
                  <a:srgbClr val="0066FF"/>
                </a:solidFill>
                <a:cs typeface="B Jadid" pitchFamily="2" charset="-78"/>
              </a:rPr>
              <a:t> </a:t>
            </a:r>
            <a:endParaRPr lang="fa-IR" altLang="fa-IR" sz="2000" b="1" dirty="0">
              <a:solidFill>
                <a:srgbClr val="0066FF"/>
              </a:solidFill>
              <a:cs typeface="B Jadid" pitchFamily="2" charset="-7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a-IR" altLang="fa-IR" sz="2000" b="1" dirty="0">
              <a:cs typeface="Titr" pitchFamily="2" charset="-78"/>
            </a:endParaRPr>
          </a:p>
        </p:txBody>
      </p:sp>
      <p:pic>
        <p:nvPicPr>
          <p:cNvPr id="1497093" name="Picture 5" descr="1612163112_3779567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93" y="2813711"/>
            <a:ext cx="4671814" cy="40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7094" name="Line 6"/>
          <p:cNvSpPr>
            <a:spLocks noChangeShapeType="1"/>
          </p:cNvSpPr>
          <p:nvPr/>
        </p:nvSpPr>
        <p:spPr bwMode="auto">
          <a:xfrm>
            <a:off x="755803" y="476251"/>
            <a:ext cx="720725" cy="1077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 smtClean="0">
              <a:solidFill>
                <a:srgbClr val="000000"/>
              </a:solidFill>
            </a:endParaRPr>
          </a:p>
        </p:txBody>
      </p:sp>
      <p:sp>
        <p:nvSpPr>
          <p:cNvPr id="1497095" name="Line 7"/>
          <p:cNvSpPr>
            <a:spLocks noChangeShapeType="1"/>
          </p:cNvSpPr>
          <p:nvPr/>
        </p:nvSpPr>
        <p:spPr bwMode="auto">
          <a:xfrm flipV="1">
            <a:off x="3924453" y="3068944"/>
            <a:ext cx="792163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12" name="Group 48"/>
          <p:cNvGrpSpPr>
            <a:grpSpLocks/>
          </p:cNvGrpSpPr>
          <p:nvPr/>
        </p:nvGrpSpPr>
        <p:grpSpPr bwMode="auto">
          <a:xfrm>
            <a:off x="1143000" y="2071688"/>
            <a:ext cx="7239000" cy="4176712"/>
            <a:chOff x="288" y="777"/>
            <a:chExt cx="4560" cy="2631"/>
          </a:xfrm>
        </p:grpSpPr>
        <p:sp>
          <p:nvSpPr>
            <p:cNvPr id="23556" name="Line 2"/>
            <p:cNvSpPr>
              <a:spLocks noChangeShapeType="1"/>
            </p:cNvSpPr>
            <p:nvPr/>
          </p:nvSpPr>
          <p:spPr bwMode="auto">
            <a:xfrm>
              <a:off x="720" y="3360"/>
              <a:ext cx="14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3024" y="3360"/>
              <a:ext cx="14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432" y="2208"/>
              <a:ext cx="192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2784" y="2256"/>
              <a:ext cx="201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 flipH="1">
              <a:off x="2112" y="2208"/>
              <a:ext cx="192" cy="115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432" y="2208"/>
              <a:ext cx="288" cy="115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2832" y="2256"/>
              <a:ext cx="240" cy="115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 flipH="1">
              <a:off x="4464" y="2256"/>
              <a:ext cx="288" cy="11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>
              <a:off x="2784" y="1968"/>
              <a:ext cx="20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>
              <a:off x="336" y="1968"/>
              <a:ext cx="206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4800" y="1968"/>
              <a:ext cx="0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>
              <a:off x="2784" y="1968"/>
              <a:ext cx="0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>
              <a:off x="2352" y="1968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>
              <a:off x="336" y="1968"/>
              <a:ext cx="0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 flipH="1">
              <a:off x="288" y="22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H="1">
              <a:off x="336" y="22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72" name="AutoShape 20"/>
            <p:cNvSpPr>
              <a:spLocks noChangeArrowheads="1"/>
            </p:cNvSpPr>
            <p:nvPr/>
          </p:nvSpPr>
          <p:spPr bwMode="auto">
            <a:xfrm>
              <a:off x="3744" y="1200"/>
              <a:ext cx="480" cy="765"/>
            </a:xfrm>
            <a:prstGeom prst="curvedLeftArrow">
              <a:avLst>
                <a:gd name="adj1" fmla="val 31875"/>
                <a:gd name="adj2" fmla="val 63750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3573" name="AutoShape 22"/>
            <p:cNvSpPr>
              <a:spLocks noChangeArrowheads="1"/>
            </p:cNvSpPr>
            <p:nvPr/>
          </p:nvSpPr>
          <p:spPr bwMode="auto">
            <a:xfrm>
              <a:off x="1728" y="777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3574" name="AutoShape 23"/>
            <p:cNvSpPr>
              <a:spLocks noChangeArrowheads="1"/>
            </p:cNvSpPr>
            <p:nvPr/>
          </p:nvSpPr>
          <p:spPr bwMode="auto">
            <a:xfrm>
              <a:off x="1344" y="777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3575" name="AutoShape 24"/>
            <p:cNvSpPr>
              <a:spLocks noChangeArrowheads="1"/>
            </p:cNvSpPr>
            <p:nvPr/>
          </p:nvSpPr>
          <p:spPr bwMode="auto">
            <a:xfrm>
              <a:off x="960" y="777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3576" name="Line 26"/>
            <p:cNvSpPr>
              <a:spLocks noChangeShapeType="1"/>
            </p:cNvSpPr>
            <p:nvPr/>
          </p:nvSpPr>
          <p:spPr bwMode="auto">
            <a:xfrm>
              <a:off x="432" y="1536"/>
              <a:ext cx="192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77" name="Line 27"/>
            <p:cNvSpPr>
              <a:spLocks noChangeShapeType="1"/>
            </p:cNvSpPr>
            <p:nvPr/>
          </p:nvSpPr>
          <p:spPr bwMode="auto">
            <a:xfrm>
              <a:off x="336" y="1776"/>
              <a:ext cx="192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78" name="Line 28"/>
            <p:cNvSpPr>
              <a:spLocks noChangeShapeType="1"/>
            </p:cNvSpPr>
            <p:nvPr/>
          </p:nvSpPr>
          <p:spPr bwMode="auto">
            <a:xfrm>
              <a:off x="2400" y="1536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79" name="Line 29"/>
            <p:cNvSpPr>
              <a:spLocks noChangeShapeType="1"/>
            </p:cNvSpPr>
            <p:nvPr/>
          </p:nvSpPr>
          <p:spPr bwMode="auto">
            <a:xfrm>
              <a:off x="336" y="1536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0" name="Line 30"/>
            <p:cNvSpPr>
              <a:spLocks noChangeShapeType="1"/>
            </p:cNvSpPr>
            <p:nvPr/>
          </p:nvSpPr>
          <p:spPr bwMode="auto">
            <a:xfrm>
              <a:off x="2352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1" name="Line 31"/>
            <p:cNvSpPr>
              <a:spLocks noChangeShapeType="1"/>
            </p:cNvSpPr>
            <p:nvPr/>
          </p:nvSpPr>
          <p:spPr bwMode="auto">
            <a:xfrm flipH="1">
              <a:off x="384" y="1536"/>
              <a:ext cx="288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2" name="Line 33"/>
            <p:cNvSpPr>
              <a:spLocks noChangeShapeType="1"/>
            </p:cNvSpPr>
            <p:nvPr/>
          </p:nvSpPr>
          <p:spPr bwMode="auto">
            <a:xfrm flipH="1">
              <a:off x="480" y="1584"/>
              <a:ext cx="240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3" name="Line 34"/>
            <p:cNvSpPr>
              <a:spLocks noChangeShapeType="1"/>
            </p:cNvSpPr>
            <p:nvPr/>
          </p:nvSpPr>
          <p:spPr bwMode="auto">
            <a:xfrm flipH="1">
              <a:off x="1920" y="1584"/>
              <a:ext cx="480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4" name="Line 35"/>
            <p:cNvSpPr>
              <a:spLocks noChangeShapeType="1"/>
            </p:cNvSpPr>
            <p:nvPr/>
          </p:nvSpPr>
          <p:spPr bwMode="auto">
            <a:xfrm flipH="1">
              <a:off x="1824" y="1536"/>
              <a:ext cx="432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5" name="Line 36"/>
            <p:cNvSpPr>
              <a:spLocks noChangeShapeType="1"/>
            </p:cNvSpPr>
            <p:nvPr/>
          </p:nvSpPr>
          <p:spPr bwMode="auto">
            <a:xfrm flipH="1">
              <a:off x="1728" y="2064"/>
              <a:ext cx="624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6" name="Line 37"/>
            <p:cNvSpPr>
              <a:spLocks noChangeShapeType="1"/>
            </p:cNvSpPr>
            <p:nvPr/>
          </p:nvSpPr>
          <p:spPr bwMode="auto">
            <a:xfrm flipH="1">
              <a:off x="1632" y="2016"/>
              <a:ext cx="672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7" name="Line 38"/>
            <p:cNvSpPr>
              <a:spLocks noChangeShapeType="1"/>
            </p:cNvSpPr>
            <p:nvPr/>
          </p:nvSpPr>
          <p:spPr bwMode="auto">
            <a:xfrm flipH="1">
              <a:off x="432" y="1968"/>
              <a:ext cx="768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8" name="Line 39"/>
            <p:cNvSpPr>
              <a:spLocks noChangeShapeType="1"/>
            </p:cNvSpPr>
            <p:nvPr/>
          </p:nvSpPr>
          <p:spPr bwMode="auto">
            <a:xfrm flipH="1">
              <a:off x="576" y="1968"/>
              <a:ext cx="72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89" name="Line 40"/>
            <p:cNvSpPr>
              <a:spLocks noChangeShapeType="1"/>
            </p:cNvSpPr>
            <p:nvPr/>
          </p:nvSpPr>
          <p:spPr bwMode="auto">
            <a:xfrm flipH="1">
              <a:off x="2928" y="1968"/>
              <a:ext cx="672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90" name="Line 41"/>
            <p:cNvSpPr>
              <a:spLocks noChangeShapeType="1"/>
            </p:cNvSpPr>
            <p:nvPr/>
          </p:nvSpPr>
          <p:spPr bwMode="auto">
            <a:xfrm flipH="1">
              <a:off x="2880" y="2112"/>
              <a:ext cx="288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91" name="Line 42"/>
            <p:cNvSpPr>
              <a:spLocks noChangeShapeType="1"/>
            </p:cNvSpPr>
            <p:nvPr/>
          </p:nvSpPr>
          <p:spPr bwMode="auto">
            <a:xfrm flipH="1">
              <a:off x="4032" y="1968"/>
              <a:ext cx="576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92" name="Line 43"/>
            <p:cNvSpPr>
              <a:spLocks noChangeShapeType="1"/>
            </p:cNvSpPr>
            <p:nvPr/>
          </p:nvSpPr>
          <p:spPr bwMode="auto">
            <a:xfrm flipH="1">
              <a:off x="4128" y="1968"/>
              <a:ext cx="528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93" name="Line 44"/>
            <p:cNvSpPr>
              <a:spLocks noChangeShapeType="1"/>
            </p:cNvSpPr>
            <p:nvPr/>
          </p:nvSpPr>
          <p:spPr bwMode="auto">
            <a:xfrm flipV="1">
              <a:off x="3168" y="1968"/>
              <a:ext cx="336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94" name="Line 45"/>
            <p:cNvSpPr>
              <a:spLocks noChangeShapeType="1"/>
            </p:cNvSpPr>
            <p:nvPr/>
          </p:nvSpPr>
          <p:spPr bwMode="auto">
            <a:xfrm flipV="1">
              <a:off x="4416" y="1968"/>
              <a:ext cx="336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595" name="Line 46"/>
            <p:cNvSpPr>
              <a:spLocks noChangeShapeType="1"/>
            </p:cNvSpPr>
            <p:nvPr/>
          </p:nvSpPr>
          <p:spPr bwMode="auto">
            <a:xfrm flipV="1">
              <a:off x="4416" y="1968"/>
              <a:ext cx="288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4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6" name="Group 26"/>
          <p:cNvGrpSpPr>
            <a:grpSpLocks/>
          </p:cNvGrpSpPr>
          <p:nvPr/>
        </p:nvGrpSpPr>
        <p:grpSpPr bwMode="auto">
          <a:xfrm>
            <a:off x="1600200" y="2209800"/>
            <a:ext cx="6324600" cy="4191000"/>
            <a:chOff x="1008" y="1392"/>
            <a:chExt cx="3984" cy="2640"/>
          </a:xfrm>
        </p:grpSpPr>
        <p:sp>
          <p:nvSpPr>
            <p:cNvPr id="22532" name="Oval 2"/>
            <p:cNvSpPr>
              <a:spLocks noChangeArrowheads="1"/>
            </p:cNvSpPr>
            <p:nvPr/>
          </p:nvSpPr>
          <p:spPr bwMode="auto">
            <a:xfrm>
              <a:off x="1008" y="2160"/>
              <a:ext cx="1296" cy="28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2533" name="Line 3"/>
            <p:cNvSpPr>
              <a:spLocks noChangeShapeType="1"/>
            </p:cNvSpPr>
            <p:nvPr/>
          </p:nvSpPr>
          <p:spPr bwMode="auto">
            <a:xfrm>
              <a:off x="1008" y="2352"/>
              <a:ext cx="19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 flipH="1">
              <a:off x="2208" y="2304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22535" name="AutoShape 7"/>
            <p:cNvCxnSpPr>
              <a:cxnSpLocks noChangeShapeType="1"/>
              <a:stCxn id="22534" idx="1"/>
              <a:endCxn id="22533" idx="1"/>
            </p:cNvCxnSpPr>
            <p:nvPr/>
          </p:nvCxnSpPr>
          <p:spPr bwMode="auto">
            <a:xfrm rot="5400000">
              <a:off x="1679" y="2784"/>
              <a:ext cx="49" cy="1008"/>
            </a:xfrm>
            <a:prstGeom prst="curvedConnector3">
              <a:avLst>
                <a:gd name="adj1" fmla="val 393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3264" y="2208"/>
              <a:ext cx="1296" cy="28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2700000" scaled="1"/>
            </a:gra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flipH="1">
              <a:off x="4464" y="2400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3264" y="2400"/>
              <a:ext cx="19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22539" name="AutoShape 12"/>
            <p:cNvCxnSpPr>
              <a:cxnSpLocks noChangeShapeType="1"/>
              <a:stCxn id="22537" idx="1"/>
              <a:endCxn id="22538" idx="1"/>
            </p:cNvCxnSpPr>
            <p:nvPr/>
          </p:nvCxnSpPr>
          <p:spPr bwMode="auto">
            <a:xfrm rot="5400000">
              <a:off x="3959" y="2856"/>
              <a:ext cx="1" cy="1008"/>
            </a:xfrm>
            <a:prstGeom prst="curvedConnector3">
              <a:avLst>
                <a:gd name="adj1" fmla="val 145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40" name="Rectangle 13"/>
            <p:cNvSpPr>
              <a:spLocks noChangeArrowheads="1"/>
            </p:cNvSpPr>
            <p:nvPr/>
          </p:nvSpPr>
          <p:spPr bwMode="auto">
            <a:xfrm>
              <a:off x="1344" y="2832"/>
              <a:ext cx="768" cy="24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2541" name="Rectangle 14"/>
            <p:cNvSpPr>
              <a:spLocks noChangeArrowheads="1"/>
            </p:cNvSpPr>
            <p:nvPr/>
          </p:nvSpPr>
          <p:spPr bwMode="auto">
            <a:xfrm>
              <a:off x="3600" y="2832"/>
              <a:ext cx="768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altLang="fa-IR" sz="600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2254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600" y="2256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3600" kern="10" smtClean="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123-ك</a:t>
              </a:r>
            </a:p>
          </p:txBody>
        </p:sp>
        <p:cxnSp>
          <p:nvCxnSpPr>
            <p:cNvPr id="22543" name="AutoShape 16"/>
            <p:cNvCxnSpPr>
              <a:cxnSpLocks noChangeShapeType="1"/>
              <a:stCxn id="22533" idx="0"/>
              <a:endCxn id="22533" idx="0"/>
            </p:cNvCxnSpPr>
            <p:nvPr/>
          </p:nvCxnSpPr>
          <p:spPr bwMode="auto">
            <a:xfrm rot="5400000" flipV="1">
              <a:off x="1008" y="2352"/>
              <a:ext cx="1" cy="1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4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392" y="2832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3600" kern="10" smtClean="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123-ك</a:t>
              </a:r>
            </a:p>
          </p:txBody>
        </p:sp>
        <p:sp>
          <p:nvSpPr>
            <p:cNvPr id="22545" name="Line 21"/>
            <p:cNvSpPr>
              <a:spLocks noChangeShapeType="1"/>
            </p:cNvSpPr>
            <p:nvPr/>
          </p:nvSpPr>
          <p:spPr bwMode="auto">
            <a:xfrm flipH="1">
              <a:off x="2976" y="1392"/>
              <a:ext cx="1968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546" name="Line 22"/>
            <p:cNvSpPr>
              <a:spLocks noChangeShapeType="1"/>
            </p:cNvSpPr>
            <p:nvPr/>
          </p:nvSpPr>
          <p:spPr bwMode="auto">
            <a:xfrm>
              <a:off x="2976" y="1440"/>
              <a:ext cx="2016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12663" name="WordArt 23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86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kern="10" smtClean="0"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مشخصات بيمار با ماژيك ثابت روي ظرف نوشته شود </a:t>
            </a:r>
          </a:p>
        </p:txBody>
      </p:sp>
    </p:spTree>
    <p:extLst>
      <p:ext uri="{BB962C8B-B14F-4D97-AF65-F5344CB8AC3E}">
        <p14:creationId xmlns:p14="http://schemas.microsoft.com/office/powerpoint/2010/main" val="20428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501</TotalTime>
  <Words>1974</Words>
  <Application>Microsoft Office PowerPoint</Application>
  <PresentationFormat>On-screen Show (4:3)</PresentationFormat>
  <Paragraphs>210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76" baseType="lpstr">
      <vt:lpstr>ＭＳ Ｐゴシック</vt:lpstr>
      <vt:lpstr>Arial</vt:lpstr>
      <vt:lpstr>Arial Black</vt:lpstr>
      <vt:lpstr>B Jadid</vt:lpstr>
      <vt:lpstr>B Mitra</vt:lpstr>
      <vt:lpstr>B Nazanin</vt:lpstr>
      <vt:lpstr>BNazanin</vt:lpstr>
      <vt:lpstr>Calibri</vt:lpstr>
      <vt:lpstr>Century Gothic</vt:lpstr>
      <vt:lpstr>Farnaz</vt:lpstr>
      <vt:lpstr>IPT.Kamran</vt:lpstr>
      <vt:lpstr>Jadid</vt:lpstr>
      <vt:lpstr>Mitra</vt:lpstr>
      <vt:lpstr>Nazanin</vt:lpstr>
      <vt:lpstr>Sina</vt:lpstr>
      <vt:lpstr>Tahoma</vt:lpstr>
      <vt:lpstr>Times New Roman</vt:lpstr>
      <vt:lpstr>Times New Roman (Arabic)</vt:lpstr>
      <vt:lpstr>TimesNewRoman</vt:lpstr>
      <vt:lpstr>Titr</vt:lpstr>
      <vt:lpstr>Traditional Arabic</vt:lpstr>
      <vt:lpstr>Wingdings</vt:lpstr>
      <vt:lpstr>Wingdings 3</vt:lpstr>
      <vt:lpstr>Zar</vt:lpstr>
      <vt:lpstr>Ion</vt:lpstr>
      <vt:lpstr>PowerPoint Presentation</vt:lpstr>
      <vt:lpstr>تکنیکهای صحیح نمونه گیری،انتقال، پردازش  و رنگ آمیزی نمونه های مرتبط با مایکوباکتریوم </vt:lpstr>
      <vt:lpstr>منابع عفونت </vt:lpstr>
      <vt:lpstr>Aerosol formation: spread of droplets</vt:lpstr>
      <vt:lpstr>عوامل تعیین کننده میزان خطر مواجهه و عفونت با باسیل سل  </vt:lpstr>
      <vt:lpstr>شرایط اخذ نمونه خلط از فرد مشکوک به سل</vt:lpstr>
      <vt:lpstr>نكات مهم در نمونه گيريخلط </vt:lpstr>
      <vt:lpstr>PowerPoint Presentation</vt:lpstr>
      <vt:lpstr>PowerPoint Presentation</vt:lpstr>
      <vt:lpstr>PowerPoint Presentation</vt:lpstr>
      <vt:lpstr>What’s wrong?</vt:lpstr>
      <vt:lpstr>اقدامات ایمنی زیستی در صورت آلوده شدن فرم ارجاع، فرم بیماریابی یا نسخه پزشک به نمونه بیمار مشکوک به سل</vt:lpstr>
      <vt:lpstr>   )) نمونه خلط خوب (( </vt:lpstr>
      <vt:lpstr>PowerPoint Presentation</vt:lpstr>
      <vt:lpstr>  دستورات لازم براي جمع آوري نمونه مناسب  </vt:lpstr>
      <vt:lpstr>جمع آوري، آماده سازي و انتقال نمونه هاي باليني</vt:lpstr>
      <vt:lpstr>   انتقال نمونه به آزمايشگاه     </vt:lpstr>
      <vt:lpstr>Transportation</vt:lpstr>
      <vt:lpstr>PowerPoint Presentation</vt:lpstr>
      <vt:lpstr>           مكان مورد نياز</vt:lpstr>
      <vt:lpstr>PowerPoint Presentation</vt:lpstr>
      <vt:lpstr>PowerPoint Presentation</vt:lpstr>
      <vt:lpstr>                وسايل و مواد مورد نياز  </vt:lpstr>
      <vt:lpstr>PowerPoint Presentation</vt:lpstr>
      <vt:lpstr>                 ثابت كردن گسترده</vt:lpstr>
      <vt:lpstr>PowerPoint Presentation</vt:lpstr>
      <vt:lpstr>مرحله اول : رنگ زدن </vt:lpstr>
      <vt:lpstr>. بااستفاده از پنبه آغشته به الكل ويا چراغ الكلي ، به آرامي حرارت داد تا ازسطح لام ، بخار متصاعد شود.  هيچ گاه نبايد فوشين بجوشد ياخشك شود . </vt:lpstr>
      <vt:lpstr>لام را ازقسمت شماره دار باپنس بلند كرده، فوشين روي لام را دردستشويي ريخت . ريزش ملايم آب موجود دريك ظرف شيشه اي تازماني كه رنگ آن پاك شود سپس آنراچرخانيده وپشت لام رانيز بشوييد تا اگر درآن قسمت هم فوشين رسوب كرده ، پاك شود . </vt:lpstr>
      <vt:lpstr>مرحله دوم : رنگ بري                                                                 تمام سطح گسترده رابايد بامحلول رنگ بربپوشانيد . هنگامي كه اسيد الكل رنگ قرمزگرفت ، بايد گسترده رابا آب بشوييد. درصورت لزوم ، بايد به مدت يك تا 3 دقيقه دوباره رنگ بري كرد معمولا" 2 دقيقه طول مي كشد. </vt:lpstr>
      <vt:lpstr>ريزش ملايم آب موجود دريك ظرف شيشه اي تازماني كه رنگ آن پاك شود سپس آنراچرخانيده وپشت لام رانيز بشوييد </vt:lpstr>
      <vt:lpstr>مرحله سوم : رنگ آميزي زمينه  تمام سطح گسترده رايك دقيقه بامتيلن بلو بپوشانيد هردوسطح لام را به آرامي با آب بشوييد حرارت اتاق خشك شود بهتر است . </vt:lpstr>
      <vt:lpstr>ريزش ملايم آب موجود دريك ظرف شيشه اي تازماني كه رنگ آن پاك شود سپس آنراچرخانيده وپشت لام رانيز بشوييد</vt:lpstr>
      <vt:lpstr>PowerPoint Presentation</vt:lpstr>
      <vt:lpstr>PowerPoint Presentation</vt:lpstr>
      <vt:lpstr>روش خواندن گسترده </vt:lpstr>
      <vt:lpstr>تعداد ميدانهاي مورد مشاهده </vt:lpstr>
      <vt:lpstr>باسيل ها به اشكال ميله اي كوچك ونازك ديده ميشوند كه گاهي كمي خميده اند باسيل ها رنگ قرمز رامي گيرند و حاوي گرانول هاي داخلي پررنگ تري هستند كه به صورت تنها ، دوتايي ياگروهي درزمنيه آبي روشن ، معمولا" باسيل زماني درگسترده مشاهده ميشود كه حداقل بين هزار تاده هزار باكتري درهرميلي ليتر خلط وجود داشته باشد </vt:lpstr>
      <vt:lpstr>گزارش نتايج آزمايش ميكروسكوپي</vt:lpstr>
      <vt:lpstr>مراحل پيشگيري ازبروز نتايج مثبت كاذب درگسترده مستقيم </vt:lpstr>
      <vt:lpstr>عواقب گزارش مثبت كاذب </vt:lpstr>
      <vt:lpstr>پيشگيري از بروز نتايج منفي كاذب گسترده مستقيم </vt:lpstr>
      <vt:lpstr>عواقب گزارش منفي كاذب </vt:lpstr>
      <vt:lpstr>          مواردي كه بايد كنترل شوند </vt:lpstr>
      <vt:lpstr>ايمني درآزمايشگاههاي محيطي </vt:lpstr>
      <vt:lpstr>کنترل کیفی درمرحله خواندن گسترده و گزارش نتایج</vt:lpstr>
      <vt:lpstr>What’s wrong?</vt:lpstr>
      <vt:lpstr>PowerPoint Presentation</vt:lpstr>
      <vt:lpstr>PowerPoint Presentation</vt:lpstr>
      <vt:lpstr> نگهداري لام ها 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sara</cp:lastModifiedBy>
  <cp:revision>56</cp:revision>
  <dcterms:created xsi:type="dcterms:W3CDTF">2019-10-05T08:19:35Z</dcterms:created>
  <dcterms:modified xsi:type="dcterms:W3CDTF">2019-11-21T07:07:17Z</dcterms:modified>
</cp:coreProperties>
</file>