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1"/>
  </p:notesMasterIdLst>
  <p:sldIdLst>
    <p:sldId id="398" r:id="rId2"/>
    <p:sldId id="296" r:id="rId3"/>
    <p:sldId id="369" r:id="rId4"/>
    <p:sldId id="259" r:id="rId5"/>
    <p:sldId id="258" r:id="rId6"/>
    <p:sldId id="355" r:id="rId7"/>
    <p:sldId id="370" r:id="rId8"/>
    <p:sldId id="260" r:id="rId9"/>
    <p:sldId id="262" r:id="rId10"/>
    <p:sldId id="266" r:id="rId11"/>
    <p:sldId id="269" r:id="rId12"/>
    <p:sldId id="270" r:id="rId13"/>
    <p:sldId id="272" r:id="rId14"/>
    <p:sldId id="273" r:id="rId15"/>
    <p:sldId id="275" r:id="rId16"/>
    <p:sldId id="277" r:id="rId17"/>
    <p:sldId id="279" r:id="rId18"/>
    <p:sldId id="281" r:id="rId19"/>
    <p:sldId id="282" r:id="rId20"/>
    <p:sldId id="283" r:id="rId21"/>
    <p:sldId id="284" r:id="rId22"/>
    <p:sldId id="286" r:id="rId23"/>
    <p:sldId id="288" r:id="rId24"/>
    <p:sldId id="289" r:id="rId25"/>
    <p:sldId id="365" r:id="rId26"/>
    <p:sldId id="366" r:id="rId27"/>
    <p:sldId id="368" r:id="rId28"/>
    <p:sldId id="363" r:id="rId29"/>
    <p:sldId id="290" r:id="rId30"/>
    <p:sldId id="291" r:id="rId31"/>
    <p:sldId id="292" r:id="rId32"/>
    <p:sldId id="295" r:id="rId33"/>
    <p:sldId id="297" r:id="rId34"/>
    <p:sldId id="299" r:id="rId35"/>
    <p:sldId id="300" r:id="rId36"/>
    <p:sldId id="302" r:id="rId37"/>
    <p:sldId id="304" r:id="rId38"/>
    <p:sldId id="305" r:id="rId39"/>
    <p:sldId id="360" r:id="rId40"/>
    <p:sldId id="372" r:id="rId41"/>
    <p:sldId id="373" r:id="rId42"/>
    <p:sldId id="380" r:id="rId43"/>
    <p:sldId id="397" r:id="rId44"/>
    <p:sldId id="381" r:id="rId45"/>
    <p:sldId id="393" r:id="rId46"/>
    <p:sldId id="394" r:id="rId47"/>
    <p:sldId id="382" r:id="rId48"/>
    <p:sldId id="395" r:id="rId49"/>
    <p:sldId id="383" r:id="rId50"/>
    <p:sldId id="396" r:id="rId51"/>
    <p:sldId id="384" r:id="rId52"/>
    <p:sldId id="385" r:id="rId53"/>
    <p:sldId id="389" r:id="rId54"/>
    <p:sldId id="307" r:id="rId55"/>
    <p:sldId id="391" r:id="rId56"/>
    <p:sldId id="356" r:id="rId57"/>
    <p:sldId id="357" r:id="rId58"/>
    <p:sldId id="358" r:id="rId59"/>
    <p:sldId id="362" r:id="rId60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0" clrIdx="0">
    <p:extLst>
      <p:ext uri="{19B8F6BF-5375-455C-9EA6-DF929625EA0E}">
        <p15:presenceInfo xmlns:p15="http://schemas.microsoft.com/office/powerpoint/2012/main" xmlns="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>
      <p:cViewPr varScale="1">
        <p:scale>
          <a:sx n="74" d="100"/>
          <a:sy n="74" d="100"/>
        </p:scale>
        <p:origin x="-127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2-17T05:19:20.10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39B3E29B-32EB-4968-B0CD-D709BACFCA84}" emma:medium="tactile" emma:mode="ink">
          <msink:context xmlns:msink="http://schemas.microsoft.com/ink/2010/main" type="inkDrawing" rotatedBoundingBox="3156,8270 15167,8275 15166,9362 3155,9357" shapeName="Other"/>
        </emma:interpretation>
      </emma:emma>
    </inkml:annotationXML>
    <inkml:trace contextRef="#ctx0" brushRef="#br0">0 527 0,'37'-73'0,"35"73"156,-36 0-140,1 0-16,35 0 15,1 0-15,-1 0 16,37 0-16,0 0 16,0 0-16,0 0 15,-37 0-15,1 0 16,-37 0-16,1 0 16,35 0-16,-36 0 31,1 0 63,-1 0-94,0 0 0,37 0 15,-1 0-15,-35 0 16,35 0-16,1 0 15,-1 0-15,-35 0 16,35 0-16,-35 0 16,35 0-16,-36 0 15,1 0-15,-1 0 0,0 0 16,1 0-16,35 0 16,-36 0-16,1 0 15,-1 0-15,37 0 16,-1 0-16,1 0 15,-1 0-15,1 0 32,36 0-32,-37 0 15,37 0-15,-36 0 16,-1 0-16,1 0 16,-1 0-16,1 0 15,36 0-15,-37 0 16,37 0-16,-36 0 15,36 0 1,0 0-16,-1 0 0,1 0 16,0 0-1,0 0-15,0 0 0,36 0 16,-72 0-16,35 0 16,38 0-1,-74 0-15,37 0 0,-36 0 16,-1 0-1,1 0-15,-1 0 0,37 0 16,0 0 0,0 0-16,-37 0 0,37 0 15,0 0 1,-36 0-16,36 0 16,-37 0-16,1 0 15,-1 0-15,-35 0 16,35 0-16,-36 0 15,1 0-15,35 0 16,1 0 0,-1 0-16,1 0 0,0 0 15,-1 0 1,1 0-16,-1 0 0,37 0 16,-36 0-16,-1 0 15,-35 0 1,35 0-16,1 0 0,-1 0 15,1 0 1,-1 0-16,-35 0 0,35 0 16,1 0-1,36 0-15,-37 0 0,1 0 16,-1 0 0,37 0-16,0 0 0,-36 0 15,-1 0 1,1 0-16,-37 0 15,0 0-15,37 0 16,0 0-16,35 0 16,-35 0-16,36 0 15,-37 0-15,-35 0 16,-1 0-16,37 0 16,35 0-16,-35 0 15,0 0-15,35 0 0,1 0 16,0 0-1,0 0-15,0 0 16,0 0-16,0 0 16,-37 0-16,1 0 15,-37 0-15,73 0 16,-73 0-16,0 0 16,1 0-1,-1 0-15,0 0 0,37 37 16,36-1-1,0 0-15,-37-36 0,37 0 16,36 0 0,-36 0-16,0 0 0,0 0 15,-73 0 1,0 0-16,1 0 16,-1 36 234,-36 1-204,-36-37-30,-1 36-16,1-36 16,0 0-1,-37 0 95,37 0-95,0 0-15,-37 0 16,37 0-16,-37 0 16,37 0-16,0 0 15,-1 0-15,1 0 0,0 0 16,-1 0-16,1 0 15,0 0 1,0 0 0,-1 0-16,-35 0 15,-1 0-15,1 0 32,-1 0-32,0 0 15,1 0-15,-1 0 16,37 0-16,-37 0 15,-35 0-15,71 0 16,1 0-16,-37 0 16,1 0-16,-1 0 15,37 0-15,-73 36 0,73-36 16,-37 0-16,-36 0 16,1 0-16,35 0 15,0 0-15,-35 0 16,35 0-16,-72 37 15,36-1-15,0-36 32,-435 145 15,471-145-47,-36 0 15,73 0-15,-36 0 16,-37 0-16,0 0 15,36 0-15,-36 0 0,1 0 16,-1 0-16,-36 0 16,36 0-16,36 0 15,1 0-15,-1 0 16,-36 0-16,37 0 16,-37 36-16,0 1 15,73-37 1,-73 0-16,0 36 15,0 0-15,73-36 16,-37 0-16,1 0 16,-1 0-16,0 0 15,1 0-15,-1 0 16,1 0 0,-37 0-16,0 0 15,-36 0-15,36 0 16,-36 0-1,36 0-15,0 0 0,0 0 16,0 0 0,1 0-16,35 0 0,0 0 15,1 0-15,-1 0 16,37 0 0,0 0-16,-1 0 0,-35 0 15,36 0 1,-1 0-16,-35 0 0,-37 0 15,0 0 1,0 0-16,-36 0 0,0 0 16,0 0-1,36 0-15,-36 0 16,0 0-16,36 0 16,0 0-16,36 0 15,-36 0-15,73 0 16,-73-36-16,0 36 15,1 0-15,71 0 16,1 0-16,-73-36 16,37-1-16,35 37 15,1-36-15,0 0 16,-1 36-16,-35 0 16,36-37-16,-37 1 15,37 36 1,-1-36-16,1 0 0,0 36 15,0-37 1,-1 37-16,1-36 16,-37 0-1,37-1 1,0 37 0,-37 0-1,1-36-15,-1 0 16,37 0-1,0 36-15,-37-37 16,37 37 0,-1 0-16,1 0 15,36-36 157,0 0-125,36 36-31,73 0-1,36 0-15,1 0 16,108 0-16,-37 0 16,-35 0-16,72 0 15,-109 0-15,-36 0 16,0 0-1,-37 0 1,37 0-16,-73 0 0,1 0 16,35 0-16,1 0 15,-37 0 1,37 0-16,35 0 16,1 0-16,0 0 15,0 0-15,0 0 16,36 0-16,-72 0 15,35 0-15,1 0 16,0 0-16,-36 0 16,-1 0-1,73 36-15,-108-36 0,72 36 16,-73-36 0,36 0-16,37 0 0,0 0 15,36 0 1,0 0-16,1 0 0,-1 0 15,0 0 1,73 0-16,-73 0 0,0 0 16,0 0-1,0 0-15,-36 0 16,0 0-16,0 0 16,0 0-16,-1 0 15,-35 0-15,36 0 16,0 0-16,0 0 15,-1 0-15,1 0 16,0 0-16,36 0 16,37 0-16,-73 0 15,-1 0-15,1 0 16,0 0-16,36 0 16,-36 0-16,0 0 15,0 0-15,0 0 16,36 0-1,36 0-15,-36 0 0,37 0 16,36 0 0,-37 0-16,73 0 0,-36 0 15,-1 0 1,-35 0-16,36 0 0,-110 0 16,-35 0-1,-37 0-15,-108 37 156,-1-37-140,1 0-16,-37 0 63,-944 0-63,945-37 0,71 37 15,-72-36-15,1 0 0,71 36 16,-35 0-16,72-37 78,0 1-47,36 36-15,-36-72-1,36 72 1,1 0-16,35 0 16,37 0-16,0 0 15,0 0-15,0 0 0,-73 0 16,0-37 46,-36 1-30,-36 36-1,0 0 31,36-36-46,36 36 15,0 0-31,37 0 16,36 0-16,-37 0 16,73 36-16,-72-36 15,36 0-15,-37 0 16,-35 0-16,-1 0 15,-36 36 64,0 1 30,36-37-93,37 36-16,-37-36 15,109 36-15,-72-36 16,-1 36-16,-35 1 0,-1-37 78,-36 36-62,-36-36-16,36 36 15,-37 1-15,37-1 63,73-36-48,-1 0-15,-35 0 16,-1 0 31,-109 0 31,1 0-62,-37 0-16,36 0 15,1 0-15,36 0 16,-1 0-16,74 0 47,71 0-47,1 0 15,0 0-15,-73 0 16,1 0 0,-1 0-1,-109 0 32,-35 0-31,-74 0-16,1 0 15,36 0-15,-73 0 16,73 0-16,0 0 16,-1 0-16,38 0 0,35 0 15,0 0-15,-35 0 156,-74 0-140,-72 0 0,36 0-16,-72 0 15,36 0-15,36 0 16,110 0-16,71 0 16,74 0 30,-1 0-30,36 0 0,-35 0-16,-74 0 93,-144 0-77,-37 0-16,37 0 16,36 0-16,36 0 15,0 0-15,73 0 16,-1 36 0,146-36 15,0-36-31,109 0 15,-73 36-15,-36 0 16,-37 0 47,1 0-63,-218 0 31,-145 0-31,-37 0 15,0 0-15,-35 0 16,71 0-16,74 0 16,35 0-16,110 0 0,35 0 15,37-37 17,0 1-32,0 0 15,73 36 1,-182 0 93,0 0-93,37 0-16,-1 0 15,0 0-15,37 0 47,72-73-31,37 73 0,36-36-16,-37 36 0,-35 0 15,-1 0 1,0 0-16,-36-36 31,-36 36 47,-109 0-78,0 0 16,36 0-16,73 0 15,-1 0-15,37-37 47,37 1-47,-1 0 16,36-1-16,-35 1 16,35 0-16,1 36 15,-1 0-15,1 0 16,0 0-16,-37 0 15,0 0 32,-36 36-31,-36 0 0,0-36-16,36 37 31,36-37 0,109 36-15,-36-36-16,72 36 15,-108 1-15,-1-1 16,-35-36-16,-1 0 31,-36 36 16,-73 37-31,1-73-1,36 72-15,-1-72 16,37 37 0,37-37 30,35 0-30,73 0-16,-108 0 0,71 0 16,-71 0-1,35 0-15,-35 0 16,-1 0 15,-36 36 110,36-36-126,109 0-15,0 0 16,1 0-16,-1 0 16,36 0-16,-108 0 15,36 0-15,-73 0 32,0 0-32,0 0 15,-36 36 16,-72 0-15,-1 1-16,-72-1 16,36 0-16,0 1 15,37-1-15,36 0 16,-1 0-16,37-72 109,0 0-93,-72 36 78,-182 0-94,-37 0 15,-35 0-15,-73 0 16,36 0-16,0 0 16,145 0-16,73 0 0,36 0 15,37 0-15,72-36 47,109-1-47,-37 37 16,73 0-16,0 0 15,1 0 1,35 0-16,-108 0 16,-37 0-1,-109 0 32,-108 0-31,-1271 0 31,1416 0-32,218 0 32,72-72-31,-37 35-16,1 1 15,-73 0-15,-72 36 16,-1 0-16,-35-36 16,-74 36 30,-72 0-30,-72 0-16,-109 0 16,36 0-16,72 0 15,37 0-15,0 0 16,0 0-16,72 0 16,37 0-16,36-37 31,0 1-31,109 0 15,36-37-15,36 1 16,-35 35-16,-1 1 16,-73 0-16,-35 36 31,-37-37 0,-146 37 0,-35 0-31,72 0 16,37 0 0,35 0-16,1 0 15,72 0 48,1 0-48,-1 0-15,0 0 16,0 0 31,-253 73-31,-74-37-1,-35 37-15,-73-37 16,0 0-16,108-36 15,37 37-15,182-37 16,35 0-16,1 0 16,36 36-16,73-36 62,-1 0-62,-35 0 16,-146 0 62,-73 0-78,-72 0 16,-36 0-16,109 0 15,-73 36-15,181 1 16,37-37-16,-1 36 31,110-36-15,72 0-1,145-36-15,-72 36 16,72 0-16,-36 0 16,-108 0-16,-74 0 15,-36 0-15,1 0 16,-74 36 31,-35 0-47,-37 0 15,-72 1-15,72-1 16,72-36-16,-35 0 16,36 0-16,144 0 62,110 0-62,36 0 16,0 0-16,0 0 15,-72 0-15,-74 0 16,-71 0-16,-1 0 16,-36 36 30,-73 1-46,-35-37 16,-1 0-16,0 0 16,73 0-16,-1 0 15,1 0 1,72 0 15,73 0-15,0 0-16,-36 0 15,35 0-15,-71 0 32,-37-37-1,-73 37 47,37 0-78,108 0 94,74 0-94,-38-36 15,1 0-15,0 36 16,-73 0 0,-144 0 46,-1 0-46,-73 0-16,-72 0 15,-36 0-15,0 0 16,-37 0-16,1 0 16,35 0-16,74 0 15,144 0-15,37 0 16,-1 0-16,37-37 31,37 1-31,35 36 16,37-36-16,0 0 15,-36-1-15,-1 1 79,-108 36-64,-37 0 1,-36 0-1,37 0 1,-1 0-16,37 0 16,36-36 46,0-1-46,0 1-1,0 0 1,0 0 0,36-37-16,-72 73 93,-73 36-93,37 37 16,-1-37-16,37 0 16,-1 1-16,37-74 78,0-35-78,37 36 15,-37-1-15,36 1 16,-36-37 0,36 37-1,-72 72 79,36 1-94,-73-1 16,37 0-16,0 1 15,36-1-15,-36 0 16,36 0 0,0 1-1,0-1 1,0 0-1,72-36 1,1 0-16,36 0 16,72 0-16,109 0 15,-36-36-15,37-37 16,-37 37-16,0 0 16,-73 36-1,-36-36-15,-109 36 31,-144 0-15,-255 0 0,-36 72-16,72-36 15,37 37-15,181-37 16,36 1-16,327-37 31,109-37-15,73-35-16,-1-1 15,37 37-15,-73 36 16,-36 0-16,0 0 16,-146 0-1,1 0-15,-145 0 16,-37 0 0,36-36-16,-108-1 31,0 37-16,0 0-15,-1 0 16,74 0 0,217 0-1,108 0-15,74 0 16,36 0-16,-37 0 16,-36 0-16,-72 0 15,-110 0-15,-71 0 16,-110 0-16,0 0 0,-254 0 62,-36 37-46,0-37-16,-72 0 16,-1 0-1,73 0-15,37 36 16,180-36-16,1 0 15,217 0 32,37-36-47,36 36 16,0 0-16,36 0 0,-108 0 16,36 0-16,-73 0 15,-109 0-15,73 36 16,-73 0-1,0-36 1,-72 36 31,-73 1-31,-145 35-16,-36 1 0,-37-37 15,110 0 1,108 1-16,73-1 15,-1-36-15,74 0 16,180 0 0,219 0-16,108 0 15,109 0-15,37 0 16,-74 0 0,-144 0-16,-73 0 0,-181 0 15,-109 0 1,-37 0-16,-35 0 15,-182 36 1,-37 1 0,-181 35-1,-36 1-15,73-37 0,35 37 16,74-37 0,108 0-16,36 0 15,37-36-15,0 0 31,72 0 1,36 0-32,37-72 0,73 36 15,-110-1 1,1 1-16,-37 0 16,37 36-16,-73-37 62,-1053 37 1,981 0-63,36 0 0,-1 0 15,37-36 16,73 0-31,-1 36 16,1-36 0,72-37-16,-72 73 15,-1-36 1,-35-1-16,71 1 16,-35 36-1,-37 0-15,-181 0 63,0 0-48,36 0-15,73 0 16,0 0-16,-1 0 16,110-36 77,-1 36-77,-35 0-16,35 0 16,73-36-16,-72-1 0,0 37 15,-1 0-15,-36-36 31,-108 36 1,-73 0-17,0 36-15,36-36 0,0 0 16,36 0-16,37 0 16,109-36 62,-1 0-78,1-1 15,36 1-15,-73 36 16,0-36-16,0 36 16,73-36-1,-72 36-15,-1 0 16,-109 0 46,-72 0-46,-109 36-16,-36 0 0,72 0 16,146-36-1,35 0-15,1 0 0,0 37 31,72-37 1,0 0-32,182-37 15,0 1-15,-73 36 16,73 0-16,-1 0 16,-35 0-16,-73 0 15,-37 0-15,-36 0 47,-108 0-16,-37 0-31,0 0 16,145 36 31,110-36-47,180-36 15,110 0 1,-1 36-16,0 0 0,-35 0 16,-183 0-1,1-36-15,-182-1 16,1 37 0,-37-36-16,-37 36 31,-144 0-31,-1 36 15,74 1-15,71-37 0,1 0 32,0 0-17,36 36 17,-37 0 77,1-36-93,-36 0-16,-1 0 15,0 36-15,1 1 16,72-1 15,36 0-15,37-36-16,36 37 15,36-1-15,-36-36 16,-37 0-16,1 0 16,-110 0 46,-144 0-62,-146 0 16,1 0-16,-1 0 15,37 0-15,36 36 16,218-36-16,-73 36 0,145-36 47,0 0-32,1 0-15,-1 0 16,0 0-16,1 0 94,35 0-79,73 73-15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E41DE-E157-42E7-9A0D-E4743ED8AAD3}" type="datetimeFigureOut">
              <a:rPr lang="en-US" smtClean="0"/>
              <a:t>2/17/2020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15D2D-7DC5-445D-A07E-8DC1ECF1A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04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1732-8966-468F-97ED-20CC95424BBF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BD73-024E-4AB0-9BCD-A6891E6F6ABC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C08B7-305B-41EB-9A45-2EB3725F169D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59181-7D68-41AE-9BC0-1EA00E81B8ED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1F81-9A27-4161-AFB9-A4E6EF233519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4E3F-97C7-4A12-91F7-AD4BE1F60511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1FC2D-E764-4FF0-A35A-F4E20FFFA4B2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5C8D4-686E-4C0F-BB1B-49301EEEDE6C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D8FF6-8595-4D14-9F73-1C99D3AC7E3B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67C56-4EFC-43E9-BB4B-097DB0104E43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6D5E-15F5-4636-8194-35F6E6FEB19B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BCBF9-A2A0-4C83-8420-3B2BB3EAD89E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AC800-148E-4C4D-8F1E-855B0E9D2AF2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%20asadvaisiraygani@kums.ac.ir" TargetMode="External"/><Relationship Id="rId2" Type="http://schemas.openxmlformats.org/officeDocument/2006/relationships/hyperlink" Target="mailto:avaisirayganii@gmail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copus.com/inward/authorDetails.url?authorID=14623384500&amp;partnerID=MN8TOARS" TargetMode="External"/><Relationship Id="rId4" Type="http://schemas.openxmlformats.org/officeDocument/2006/relationships/hyperlink" Target="http://orcid.org/0000-0002-6074-7101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/>
              <a:t>بنام خدا</a:t>
            </a:r>
            <a:br>
              <a:rPr lang="fa-IR" dirty="0" smtClean="0"/>
            </a:br>
            <a:r>
              <a:rPr lang="fa-IR" dirty="0" smtClean="0"/>
              <a:t> </a:t>
            </a:r>
            <a:r>
              <a:rPr lang="en-US" dirty="0"/>
              <a:t>Sigmametric </a:t>
            </a:r>
            <a:r>
              <a:rPr lang="fa-IR" dirty="0" smtClean="0"/>
              <a:t/>
            </a:r>
            <a:br>
              <a:rPr lang="fa-IR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/>
              <a:t>Asad Vaisi-Raygani, PhD</a:t>
            </a:r>
            <a:r>
              <a:rPr lang="en-US" dirty="0"/>
              <a:t>,</a:t>
            </a:r>
          </a:p>
          <a:p>
            <a:pPr algn="l"/>
            <a:r>
              <a:rPr lang="en-US" dirty="0"/>
              <a:t>Professor of Clinical Biochemistry,</a:t>
            </a:r>
          </a:p>
          <a:p>
            <a:pPr algn="l"/>
            <a:r>
              <a:rPr lang="en-US" dirty="0"/>
              <a:t>School of Medicine, Kermanshah University of Medical Sciences, </a:t>
            </a:r>
            <a:r>
              <a:rPr lang="en-US" dirty="0" err="1"/>
              <a:t>Daneshgah</a:t>
            </a:r>
            <a:r>
              <a:rPr lang="en-US" dirty="0"/>
              <a:t> Ave,</a:t>
            </a:r>
            <a:r>
              <a:rPr lang="en-US" i="1" dirty="0"/>
              <a:t> P.O. Box 6714869914,</a:t>
            </a:r>
            <a:r>
              <a:rPr lang="en-US" dirty="0"/>
              <a:t>Kermanshah, IRAN.</a:t>
            </a:r>
          </a:p>
          <a:p>
            <a:pPr algn="l"/>
            <a:r>
              <a:rPr lang="en-US" dirty="0"/>
              <a:t>email: </a:t>
            </a:r>
            <a:r>
              <a:rPr lang="en-US" u="sng" dirty="0"/>
              <a:t> </a:t>
            </a:r>
            <a:r>
              <a:rPr lang="en-US" u="sng" dirty="0">
                <a:hlinkClick r:id="rId2"/>
              </a:rPr>
              <a:t>avaisirayganii@gmail.com</a:t>
            </a:r>
            <a:r>
              <a:rPr lang="en-US" dirty="0"/>
              <a:t>; </a:t>
            </a:r>
            <a:r>
              <a:rPr lang="en-US" u="sng" dirty="0">
                <a:hlinkClick r:id="rId3"/>
              </a:rPr>
              <a:t> </a:t>
            </a:r>
            <a:endParaRPr lang="fa-IR" u="sng" dirty="0" smtClean="0"/>
          </a:p>
          <a:p>
            <a:pPr algn="l"/>
            <a:r>
              <a:rPr lang="en-US" u="sng" dirty="0" smtClean="0">
                <a:hlinkClick r:id="rId4"/>
              </a:rPr>
              <a:t>http</a:t>
            </a:r>
            <a:r>
              <a:rPr lang="en-US" u="sng" dirty="0">
                <a:hlinkClick r:id="rId4"/>
              </a:rPr>
              <a:t>://orcid.org/0000-0002-3042-2832</a:t>
            </a:r>
            <a:endParaRPr lang="en-US" dirty="0"/>
          </a:p>
          <a:p>
            <a:pPr algn="l"/>
            <a:r>
              <a:rPr lang="en-US" u="sng" dirty="0">
                <a:hlinkClick r:id="rId5"/>
              </a:rPr>
              <a:t>Scopus Author ID: 14623384500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59181-7D68-41AE-9BC0-1EA00E81B8ED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2750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9763" y="1566863"/>
            <a:ext cx="532447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8239C-90ED-4F99-9271-7BA6B0DC3673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10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704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16" y="1214423"/>
            <a:ext cx="9064689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9D27-52A7-410C-9936-194AC71E5F7B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11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860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54" y="1357299"/>
            <a:ext cx="887841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54B48-1A44-43B4-A47E-0BC3505ED0DA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12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849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67" y="636855"/>
            <a:ext cx="8738261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3059832" y="3863181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/>
              <a:t>سرمایه کمتری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05587" y="3565813"/>
            <a:ext cx="1205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/>
              <a:t>فضای کمتری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63688" y="6308001"/>
            <a:ext cx="562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/>
              <a:t>شعار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B8FB3-E637-42A9-9544-F057D55158BB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13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8788" y="1223963"/>
            <a:ext cx="5686425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0CDBC-7A48-453E-9E57-D199A8D3FD3F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14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1955" y="571480"/>
            <a:ext cx="9203437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E201-508A-4779-A0B6-83E842A9BD1C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15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615" y="0"/>
            <a:ext cx="8736903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A011-7E7D-45F2-A094-402E841F7C2D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16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0"/>
            <a:ext cx="7286676" cy="6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0B5E-8A59-4BEE-AA6F-D069F2991946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17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144000" cy="528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2EDFD-EBF1-4E73-AD8B-3BFED249E4A7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18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0"/>
            <a:ext cx="8574328" cy="6647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8947-10B1-4643-BE53-451693867DA3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19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Sigmametric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19150" y="1340768"/>
            <a:ext cx="7505700" cy="416242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FDABF-7CC4-4435-8D91-E3C72473EA8E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8324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930" y="274638"/>
            <a:ext cx="675107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E102-9724-401E-AAE3-EFCCFF4661FC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20</a:t>
            </a:fld>
            <a:endParaRPr lang="fa-IR"/>
          </a:p>
        </p:txBody>
      </p:sp>
      <p:sp>
        <p:nvSpPr>
          <p:cNvPr id="6" name="TextBox 5"/>
          <p:cNvSpPr txBox="1"/>
          <p:nvPr/>
        </p:nvSpPr>
        <p:spPr>
          <a:xfrm>
            <a:off x="251520" y="4941168"/>
            <a:ext cx="82487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Bias= (52-50)/52x100=4   , TE= Bias+2xCV=4+5/8=9/8 </a:t>
            </a:r>
          </a:p>
          <a:p>
            <a:pPr algn="l"/>
            <a:r>
              <a:rPr lang="en-US" sz="2800" dirty="0" smtClean="0"/>
              <a:t>CV=SD/Mean x100=1/5/50 x 100=2/9  TE&gt;</a:t>
            </a:r>
            <a:r>
              <a:rPr lang="en-US" sz="2800" dirty="0" err="1" smtClean="0"/>
              <a:t>TEa</a:t>
            </a:r>
            <a:r>
              <a:rPr lang="en-US" sz="2800" dirty="0" smtClean="0"/>
              <a:t>  unacceptable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77072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8325" y="486471"/>
            <a:ext cx="546735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98B7D-C3AB-4C21-BBE0-C5C6B6BEA9D1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21</a:t>
            </a:fld>
            <a:endParaRPr lang="fa-IR"/>
          </a:p>
        </p:txBody>
      </p:sp>
      <p:sp>
        <p:nvSpPr>
          <p:cNvPr id="6" name="TextBox 5"/>
          <p:cNvSpPr txBox="1"/>
          <p:nvPr/>
        </p:nvSpPr>
        <p:spPr>
          <a:xfrm>
            <a:off x="438093" y="5280373"/>
            <a:ext cx="82487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/>
              <a:t>Bias= (52-50)/52x100=3/8   ,                                                                   TE= Bias+2xCV=3/8+8=11/8 </a:t>
            </a:r>
          </a:p>
          <a:p>
            <a:pPr algn="l"/>
            <a:r>
              <a:rPr lang="en-US" sz="2800" dirty="0" smtClean="0"/>
              <a:t>CV=SD/Mean x100=2/50 x 100=4  TE&gt;</a:t>
            </a:r>
            <a:r>
              <a:rPr lang="en-US" sz="2800" dirty="0" err="1" smtClean="0"/>
              <a:t>TEa</a:t>
            </a:r>
            <a:r>
              <a:rPr lang="en-US" sz="2800" dirty="0" smtClean="0"/>
              <a:t> 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8147248" cy="5721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5A43B-3304-47D2-B977-73F278E5E90E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22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1169" y="1600200"/>
            <a:ext cx="63416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C81A4-3A96-4859-80BA-BE642CA9B7E9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23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9388511" cy="6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C1B30-A06B-400B-8D53-5CB7EC0D20C0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24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310" y="1600200"/>
            <a:ext cx="7861380" cy="452596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6D1E-EECD-4996-A535-0E8F7560B066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25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9265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274638"/>
            <a:ext cx="8458969" cy="650658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9702-BAA7-444B-8EA6-AA81B42B5454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26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6979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476672"/>
            <a:ext cx="8639580" cy="635059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DCAF-C8D9-4CD4-B81F-52D41EA961A0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27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6985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5" y="274638"/>
            <a:ext cx="9377928" cy="603468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8C038-4521-4F0F-BBCE-3D53880A3B7B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28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6792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4338"/>
            <a:ext cx="8229600" cy="136841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Bias+2CV=TE</a:t>
            </a:r>
            <a:endParaRPr lang="fa-I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0"/>
            <a:ext cx="9251822" cy="593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187064" y="4714884"/>
            <a:ext cx="188539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TE&lt;</a:t>
            </a:r>
            <a:r>
              <a:rPr lang="en-US" sz="3600" dirty="0" err="1" smtClean="0">
                <a:solidFill>
                  <a:srgbClr val="FF0000"/>
                </a:solidFill>
              </a:rPr>
              <a:t>TEa</a:t>
            </a:r>
            <a:endParaRPr lang="fa-IR" sz="36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2047-9C7A-4D8A-8A08-3DF82321342B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29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52536" y="248877"/>
            <a:ext cx="9645168" cy="668100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254E-5BC3-4E4F-B747-BA66D3CB34CD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6944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255" y="259141"/>
            <a:ext cx="8717624" cy="6109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572264" y="3643314"/>
            <a:ext cx="188539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TE&gt;</a:t>
            </a:r>
            <a:r>
              <a:rPr lang="en-US" sz="3600" dirty="0" err="1" smtClean="0">
                <a:solidFill>
                  <a:srgbClr val="FF0000"/>
                </a:solidFill>
              </a:rPr>
              <a:t>TEa</a:t>
            </a:r>
            <a:endParaRPr lang="fa-IR" sz="3600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5DD95-E742-4780-A781-420F91272F03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30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8572528" cy="629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E254-21A4-4531-8A67-DF34135EB5B6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31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274638"/>
            <a:ext cx="8282883" cy="652138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73EBF-4C6D-49CE-803F-F0FFAA1C9953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32</a:t>
            </a:fld>
            <a:endParaRPr lang="fa-I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/>
              <p14:cNvContentPartPr/>
              <p14:nvPr/>
            </p14:nvContentPartPr>
            <p14:xfrm>
              <a:off x="1136366" y="2971543"/>
              <a:ext cx="4324320" cy="4406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24486" y="2959663"/>
                <a:ext cx="4348080" cy="464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1918" y="1600200"/>
            <a:ext cx="7060163" cy="452596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9D4D2-896B-4BCE-B412-C6F99D33591F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33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4629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1432" y="1600200"/>
            <a:ext cx="5801135" cy="452596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45095-F21B-45A2-8F50-EB8BEE0A3E55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34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5145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481" y="571480"/>
            <a:ext cx="6091890" cy="619987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DBDB7-578C-4A16-8A83-EB7182879A80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35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3778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124744"/>
            <a:ext cx="5353050" cy="3133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4432300"/>
            <a:ext cx="8648700" cy="135255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00B29-D86D-4AB7-ADF5-CBEA38F05FB2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36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144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571480"/>
            <a:ext cx="7740134" cy="600947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3A89-CADC-47E8-B6D8-2071EDFCF3D0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37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214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31485"/>
            <a:ext cx="8316416" cy="708435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7198A-E53C-4902-BB62-20734B42220B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38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0487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167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620688"/>
            <a:ext cx="9156857" cy="536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1DDB-E52A-48AB-9672-EBD42F705126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39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6812" y="1634331"/>
            <a:ext cx="681037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42741-531D-4B7C-826E-AE20561B87BA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4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0163" y="1600200"/>
            <a:ext cx="6523674" cy="452596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7C2F-B3C5-4DD8-84CF-81D5EC34334F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40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7696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150" y="1600200"/>
            <a:ext cx="7087699" cy="452596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4919E-9D1B-49D3-8DBF-654F4FABF201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41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084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6-sigma </a:t>
            </a:r>
            <a:r>
              <a:rPr lang="en-US" sz="3200" dirty="0"/>
              <a:t>quality requires only a single control rule, 13s, with 2 control measurements in each </a:t>
            </a:r>
            <a:r>
              <a:rPr lang="en-US" sz="3200" dirty="0" smtClean="0"/>
              <a:t>run one </a:t>
            </a:r>
            <a:r>
              <a:rPr lang="en-US" sz="3200" dirty="0"/>
              <a:t>on each level of control). The notation N=2 R=1 indicates that 2 control measurements </a:t>
            </a:r>
            <a:r>
              <a:rPr lang="en-US" sz="3200" dirty="0" smtClean="0"/>
              <a:t>are needed </a:t>
            </a:r>
            <a:r>
              <a:rPr lang="en-US" sz="3200" dirty="0"/>
              <a:t>in a single run.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921" y="2492896"/>
            <a:ext cx="8229600" cy="4240721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43C36-C956-45EA-9DB4-A8FBD723CA9E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42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5175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 idx="4294967295"/>
          </p:nvPr>
        </p:nvSpPr>
        <p:spPr/>
        <p:txBody>
          <a:bodyPr lIns="45720" rIns="45720"/>
          <a:lstStyle/>
          <a:p>
            <a:pPr eaLnBrk="1" hangingPunct="1">
              <a:defRPr/>
            </a:pPr>
            <a:r>
              <a:rPr lang="en-US" altLang="en-US" dirty="0" smtClean="0"/>
              <a:t>1</a:t>
            </a:r>
            <a:r>
              <a:rPr lang="en-US" altLang="en-US" baseline="-25000" dirty="0" smtClean="0"/>
              <a:t>3S</a:t>
            </a:r>
            <a:r>
              <a:rPr lang="en-US" altLang="en-US" dirty="0" smtClean="0"/>
              <a:t>  :   Rejection Random error </a:t>
            </a:r>
          </a:p>
        </p:txBody>
      </p:sp>
      <p:sp>
        <p:nvSpPr>
          <p:cNvPr id="20483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fa-IR" altLang="en-US" smtClean="0"/>
          </a:p>
        </p:txBody>
      </p:sp>
      <p:pic>
        <p:nvPicPr>
          <p:cNvPr id="48132" name="Picture 4" descr="mr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7391400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18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290" y="620688"/>
            <a:ext cx="8964488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5-sigma quality requires 3 rules, 13s/22s/R4s, with 2 control measurements in each run (N=2,</a:t>
            </a:r>
            <a:br>
              <a:rPr lang="en-US" sz="3600" dirty="0"/>
            </a:br>
            <a:r>
              <a:rPr lang="en-US" sz="3600" dirty="0"/>
              <a:t>R=1). See Figure 3.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671" y="1600200"/>
            <a:ext cx="6456658" cy="452596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2941-6C5E-476B-89E8-59A3451074F7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44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6935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 idx="4294967295"/>
          </p:nvPr>
        </p:nvSpPr>
        <p:spPr/>
        <p:txBody>
          <a:bodyPr lIns="45720" rIns="45720"/>
          <a:lstStyle/>
          <a:p>
            <a:pPr eaLnBrk="1" hangingPunct="1">
              <a:defRPr/>
            </a:pPr>
            <a:r>
              <a:rPr lang="en-US" altLang="en-US" dirty="0" smtClean="0"/>
              <a:t>2</a:t>
            </a:r>
            <a:r>
              <a:rPr lang="en-US" altLang="en-US" baseline="-25000" dirty="0" smtClean="0"/>
              <a:t>2s   </a:t>
            </a:r>
            <a:r>
              <a:rPr lang="en-US" altLang="en-US" dirty="0" smtClean="0"/>
              <a:t>:   Rejection systematic error </a:t>
            </a:r>
          </a:p>
        </p:txBody>
      </p:sp>
      <p:sp>
        <p:nvSpPr>
          <p:cNvPr id="2150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fa-IR" altLang="en-US" smtClean="0"/>
          </a:p>
        </p:txBody>
      </p:sp>
      <p:pic>
        <p:nvPicPr>
          <p:cNvPr id="49156" name="Picture 4" descr="mrf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73914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94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 idx="4294967295"/>
          </p:nvPr>
        </p:nvSpPr>
        <p:spPr/>
        <p:txBody>
          <a:bodyPr lIns="45720" rIns="45720"/>
          <a:lstStyle/>
          <a:p>
            <a:pPr eaLnBrk="1" hangingPunct="1">
              <a:defRPr/>
            </a:pPr>
            <a:r>
              <a:rPr lang="en-US" altLang="en-US" sz="4300" dirty="0" smtClean="0"/>
              <a:t>R</a:t>
            </a:r>
            <a:r>
              <a:rPr lang="en-US" altLang="en-US" sz="4300" baseline="-25000" dirty="0" smtClean="0"/>
              <a:t>4s   </a:t>
            </a:r>
            <a:r>
              <a:rPr lang="en-US" altLang="en-US" sz="4300" dirty="0" smtClean="0"/>
              <a:t>:   Rejection random error </a:t>
            </a:r>
          </a:p>
        </p:txBody>
      </p:sp>
      <p:sp>
        <p:nvSpPr>
          <p:cNvPr id="2253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fa-IR" altLang="en-US" smtClean="0"/>
          </a:p>
        </p:txBody>
      </p:sp>
      <p:pic>
        <p:nvPicPr>
          <p:cNvPr id="50180" name="Picture 4" descr="mrf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7620000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86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en-US" dirty="0"/>
              <a:t>4-sigma quality requires addition of a 4th rule and implementation of a 13s/22s/R4s/41s multirole,</a:t>
            </a:r>
            <a:br>
              <a:rPr lang="en-US" dirty="0"/>
            </a:br>
            <a:r>
              <a:rPr lang="en-US" dirty="0"/>
              <a:t>preferably with 4 control measurements in each run (N=4, R=1), or alternatively, 2 control</a:t>
            </a:r>
            <a:br>
              <a:rPr lang="en-US" dirty="0"/>
            </a:br>
            <a:r>
              <a:rPr lang="en-US" dirty="0"/>
              <a:t>measurements in each of 2 runs (N=2, R=2), using the 41s rule to inspect the control rules across</a:t>
            </a:r>
            <a:br>
              <a:rPr lang="en-US" dirty="0"/>
            </a:br>
            <a:r>
              <a:rPr lang="en-US" dirty="0"/>
              <a:t>both runs. This 2nd option suggests dividing a day’s work into 2 runs and monitoring each with </a:t>
            </a:r>
            <a:r>
              <a:rPr lang="en-US" dirty="0" smtClean="0"/>
              <a:t>2 controls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5577-9D04-424C-B53B-45B4FF373617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47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1624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 idx="4294967295"/>
          </p:nvPr>
        </p:nvSpPr>
        <p:spPr/>
        <p:txBody>
          <a:bodyPr lIns="45720" rIns="45720"/>
          <a:lstStyle/>
          <a:p>
            <a:pPr eaLnBrk="1" hangingPunct="1">
              <a:defRPr/>
            </a:pPr>
            <a:r>
              <a:rPr lang="en-US" altLang="en-US" dirty="0" smtClean="0"/>
              <a:t>Rejection systematic error</a:t>
            </a:r>
            <a:endParaRPr lang="fa-IR" altLang="en-US" dirty="0" smtClean="0"/>
          </a:p>
        </p:txBody>
      </p:sp>
      <p:sp>
        <p:nvSpPr>
          <p:cNvPr id="2457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fa-IR" altLang="en-US" smtClean="0"/>
          </a:p>
        </p:txBody>
      </p:sp>
      <p:pic>
        <p:nvPicPr>
          <p:cNvPr id="51204" name="Picture 4" descr="mrf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82763"/>
            <a:ext cx="6705600" cy="425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59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274638"/>
            <a:ext cx="8640960" cy="585152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889D8-4C20-4E5A-93B0-7C60BC1C14C0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49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4727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2150" y="2076450"/>
            <a:ext cx="52197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0766" y="1285860"/>
            <a:ext cx="9234766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C7D7-1C87-4D91-BEA6-45C5E573425C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5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 idx="4294967295"/>
          </p:nvPr>
        </p:nvSpPr>
        <p:spPr/>
        <p:txBody>
          <a:bodyPr lIns="45720" rIns="45720"/>
          <a:lstStyle/>
          <a:p>
            <a:pPr eaLnBrk="1" hangingPunct="1">
              <a:defRPr/>
            </a:pPr>
            <a:r>
              <a:rPr lang="en-US" altLang="en-US" dirty="0"/>
              <a:t>Rejection systematic error</a:t>
            </a:r>
            <a:endParaRPr lang="fa-IR" altLang="en-US" dirty="0" smtClean="0"/>
          </a:p>
        </p:txBody>
      </p:sp>
      <p:sp>
        <p:nvSpPr>
          <p:cNvPr id="2355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fa-IR" altLang="en-US" smtClean="0"/>
          </a:p>
        </p:txBody>
      </p:sp>
      <p:pic>
        <p:nvPicPr>
          <p:cNvPr id="52228" name="Picture 4" descr="mrf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43075"/>
            <a:ext cx="65532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19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4525963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en-US" dirty="0"/>
              <a:t>&lt;4-sigma quality requires a </a:t>
            </a:r>
            <a:r>
              <a:rPr lang="en-US" dirty="0" err="1"/>
              <a:t>multirule</a:t>
            </a:r>
            <a:r>
              <a:rPr lang="en-US" dirty="0"/>
              <a:t> procedure that includes the 8x rule, which can be</a:t>
            </a:r>
            <a:br>
              <a:rPr lang="en-US" dirty="0"/>
            </a:br>
            <a:r>
              <a:rPr lang="en-US" dirty="0"/>
              <a:t>implemented with 4 control measurements in each of 2 runs (N=4, R=2) or alternatively with 2</a:t>
            </a:r>
            <a:br>
              <a:rPr lang="en-US" dirty="0"/>
            </a:br>
            <a:r>
              <a:rPr lang="en-US" dirty="0"/>
              <a:t>control measurements in each of 4 runs (N=2, </a:t>
            </a:r>
            <a:r>
              <a:rPr lang="en-US" dirty="0" smtClean="0"/>
              <a:t>R=4</a:t>
            </a:r>
            <a:r>
              <a:rPr lang="en-US" dirty="0"/>
              <a:t>). The first option suggests dividing a days’</a:t>
            </a:r>
            <a:br>
              <a:rPr lang="en-US" dirty="0"/>
            </a:br>
            <a:r>
              <a:rPr lang="en-US" dirty="0"/>
              <a:t>work into 2 runs with 4 control measurements per run, whereas the second option suggests</a:t>
            </a:r>
            <a:br>
              <a:rPr lang="en-US" dirty="0"/>
            </a:br>
            <a:r>
              <a:rPr lang="en-US" dirty="0"/>
              <a:t>dividing a day’s work into 4 runs and monitoring each with 2 controls. See Figure 5.</a:t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085DD-EB04-4FE9-A2CE-FABC17E253BD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51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4057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16632"/>
            <a:ext cx="8496944" cy="648072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9C4E-4FAC-45E5-A5B3-645089B106D9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52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0149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1665" y="274638"/>
            <a:ext cx="9213636" cy="685802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022A-5441-4763-8C57-2B443BA2D72A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53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4776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-99392"/>
            <a:ext cx="8363272" cy="682086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16A0D-3E3A-49E7-B48B-46FC7787F7FC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54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387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78285"/>
            <a:ext cx="8229600" cy="356979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C4FA-3381-409F-94DD-83B9675681BE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55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1452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13666" name="Picture 2" descr="F:\powerpoint 97,9,9 new\Six_Sigma_Learning_Guide-1 (1) seminar 98,11,28\20200212_1150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74638"/>
            <a:ext cx="8487574" cy="6446837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F2880-DF5C-4E2A-BE2E-D8E5E66BF9AF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56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126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36496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ADCC-10DF-4A65-B893-A5E93D203890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57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14690" name="Picture 2" descr="F:\powerpoint 97,9,9 new\Six_Sigma_Learning_Guide-1 (1) seminar 98,11,28\20200212_1152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4638"/>
            <a:ext cx="9144000" cy="6446837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C5E3C-CFF6-48EB-A90B-10396B8E0A87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58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16632"/>
            <a:ext cx="8511785" cy="6946784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3D177-B2DD-4624-834D-DD51AEA8F617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59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4382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116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428604"/>
            <a:ext cx="8924254" cy="6316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D8C74-AED8-42A4-9A9E-74D40B0A7E2A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6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65916"/>
            <a:ext cx="8229600" cy="419453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6BE8-0C7F-4B0E-9069-5C0757B14017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2290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7870" y="0"/>
            <a:ext cx="94241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84F85-FEE1-41B5-BE92-E13413B1A8D8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8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1052513"/>
            <a:ext cx="69342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619F-1845-4B39-9FDE-1043D292A8BD}" type="datetime8">
              <a:rPr lang="fa-IR" smtClean="0"/>
              <a:t>فوريه 17، 20</a:t>
            </a:fld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800-148E-4C4D-8F1E-855B0E9D2AF2}" type="slidenum">
              <a:rPr lang="fa-IR" smtClean="0"/>
              <a:pPr/>
              <a:t>9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252</Words>
  <Application>Microsoft Office PowerPoint</Application>
  <PresentationFormat>On-screen Show (4:3)</PresentationFormat>
  <Paragraphs>135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بنام خدا  Sigmametric  </vt:lpstr>
      <vt:lpstr>Sigmametric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Bias+2CV=TE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6-sigma quality requires only a single control rule, 13s, with 2 control measurements in each run one on each level of control). The notation N=2 R=1 indicates that 2 control measurements are needed in a single run. </vt:lpstr>
      <vt:lpstr>13S  :   Rejection Random error </vt:lpstr>
      <vt:lpstr>5-sigma quality requires 3 rules, 13s/22s/R4s, with 2 control measurements in each run (N=2, R=1). See Figure 3. </vt:lpstr>
      <vt:lpstr>22s   :   Rejection systematic error </vt:lpstr>
      <vt:lpstr>R4s   :   Rejection random error </vt:lpstr>
      <vt:lpstr>PowerPoint Presentation</vt:lpstr>
      <vt:lpstr>Rejection systematic error</vt:lpstr>
      <vt:lpstr>PowerPoint Presentation</vt:lpstr>
      <vt:lpstr>Rejection systematic error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P.T.N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Ramin Shahmoradi</dc:creator>
  <cp:lastModifiedBy>Ramin shahmoradi</cp:lastModifiedBy>
  <cp:revision>123</cp:revision>
  <dcterms:created xsi:type="dcterms:W3CDTF">2020-02-01T07:28:42Z</dcterms:created>
  <dcterms:modified xsi:type="dcterms:W3CDTF">2020-02-17T08:14:36Z</dcterms:modified>
</cp:coreProperties>
</file>